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57" r:id="rId3"/>
    <p:sldId id="366" r:id="rId4"/>
    <p:sldId id="367" r:id="rId5"/>
    <p:sldId id="279" r:id="rId6"/>
    <p:sldId id="258" r:id="rId7"/>
    <p:sldId id="259" r:id="rId8"/>
    <p:sldId id="260" r:id="rId9"/>
    <p:sldId id="261" r:id="rId10"/>
    <p:sldId id="262" r:id="rId11"/>
    <p:sldId id="368" r:id="rId12"/>
    <p:sldId id="369" r:id="rId13"/>
    <p:sldId id="289" r:id="rId14"/>
    <p:sldId id="298" r:id="rId15"/>
    <p:sldId id="290" r:id="rId16"/>
    <p:sldId id="270" r:id="rId17"/>
    <p:sldId id="272" r:id="rId18"/>
    <p:sldId id="358" r:id="rId19"/>
    <p:sldId id="357" r:id="rId20"/>
    <p:sldId id="356" r:id="rId21"/>
    <p:sldId id="291" r:id="rId22"/>
    <p:sldId id="274" r:id="rId23"/>
    <p:sldId id="292" r:id="rId24"/>
    <p:sldId id="293" r:id="rId25"/>
    <p:sldId id="294" r:id="rId26"/>
    <p:sldId id="275" r:id="rId27"/>
    <p:sldId id="295" r:id="rId28"/>
    <p:sldId id="296" r:id="rId29"/>
    <p:sldId id="297" r:id="rId30"/>
    <p:sldId id="276" r:id="rId31"/>
    <p:sldId id="391" r:id="rId32"/>
    <p:sldId id="392" r:id="rId33"/>
    <p:sldId id="394" r:id="rId34"/>
    <p:sldId id="374" r:id="rId35"/>
    <p:sldId id="375" r:id="rId36"/>
    <p:sldId id="379" r:id="rId37"/>
    <p:sldId id="380" r:id="rId38"/>
    <p:sldId id="381" r:id="rId39"/>
    <p:sldId id="382" r:id="rId40"/>
    <p:sldId id="383" r:id="rId41"/>
    <p:sldId id="384" r:id="rId42"/>
    <p:sldId id="316" r:id="rId43"/>
    <p:sldId id="359" r:id="rId44"/>
    <p:sldId id="376" r:id="rId45"/>
    <p:sldId id="389" r:id="rId46"/>
    <p:sldId id="390" r:id="rId47"/>
    <p:sldId id="385" r:id="rId48"/>
    <p:sldId id="386" r:id="rId49"/>
    <p:sldId id="387" r:id="rId50"/>
    <p:sldId id="388" r:id="rId51"/>
    <p:sldId id="377" r:id="rId52"/>
    <p:sldId id="395" r:id="rId5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8/15/2017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8/15/2017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35</a:t>
            </a:fld>
            <a:endParaRPr lang="en-US" dirty="0"/>
          </a:p>
        </p:txBody>
      </p:sp>
    </p:spTree>
    <p:extLst>
      <p:ext uri="{BB962C8B-B14F-4D97-AF65-F5344CB8AC3E}">
        <p14:creationId xmlns:p14="http://schemas.microsoft.com/office/powerpoint/2010/main" val="1333526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366644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37</a:t>
            </a:fld>
            <a:endParaRPr lang="en-US" dirty="0"/>
          </a:p>
        </p:txBody>
      </p:sp>
    </p:spTree>
    <p:extLst>
      <p:ext uri="{BB962C8B-B14F-4D97-AF65-F5344CB8AC3E}">
        <p14:creationId xmlns:p14="http://schemas.microsoft.com/office/powerpoint/2010/main" val="2902497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38</a:t>
            </a:fld>
            <a:endParaRPr lang="en-US" dirty="0"/>
          </a:p>
        </p:txBody>
      </p:sp>
    </p:spTree>
    <p:extLst>
      <p:ext uri="{BB962C8B-B14F-4D97-AF65-F5344CB8AC3E}">
        <p14:creationId xmlns:p14="http://schemas.microsoft.com/office/powerpoint/2010/main" val="418522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39</a:t>
            </a:fld>
            <a:endParaRPr lang="en-US" dirty="0"/>
          </a:p>
        </p:txBody>
      </p:sp>
    </p:spTree>
    <p:extLst>
      <p:ext uri="{BB962C8B-B14F-4D97-AF65-F5344CB8AC3E}">
        <p14:creationId xmlns:p14="http://schemas.microsoft.com/office/powerpoint/2010/main" val="4207054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43</a:t>
            </a:fld>
            <a:endParaRPr lang="en-US" dirty="0"/>
          </a:p>
        </p:txBody>
      </p:sp>
    </p:spTree>
    <p:extLst>
      <p:ext uri="{BB962C8B-B14F-4D97-AF65-F5344CB8AC3E}">
        <p14:creationId xmlns:p14="http://schemas.microsoft.com/office/powerpoint/2010/main" val="2184290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4DE168-4ABC-4E07-9523-6B0FB9381E51}" type="slidenum">
              <a:rPr lang="en-US" smtClean="0"/>
              <a:t>44</a:t>
            </a:fld>
            <a:endParaRPr lang="en-US"/>
          </a:p>
        </p:txBody>
      </p:sp>
    </p:spTree>
    <p:extLst>
      <p:ext uri="{BB962C8B-B14F-4D97-AF65-F5344CB8AC3E}">
        <p14:creationId xmlns:p14="http://schemas.microsoft.com/office/powerpoint/2010/main" val="418520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48</a:t>
            </a:fld>
            <a:endParaRPr lang="en-US" dirty="0"/>
          </a:p>
        </p:txBody>
      </p:sp>
    </p:spTree>
    <p:extLst>
      <p:ext uri="{BB962C8B-B14F-4D97-AF65-F5344CB8AC3E}">
        <p14:creationId xmlns:p14="http://schemas.microsoft.com/office/powerpoint/2010/main" val="1606953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49</a:t>
            </a:fld>
            <a:endParaRPr lang="en-US" dirty="0"/>
          </a:p>
        </p:txBody>
      </p:sp>
    </p:spTree>
    <p:extLst>
      <p:ext uri="{BB962C8B-B14F-4D97-AF65-F5344CB8AC3E}">
        <p14:creationId xmlns:p14="http://schemas.microsoft.com/office/powerpoint/2010/main" val="2484488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51</a:t>
            </a:fld>
            <a:endParaRPr lang="en-US" dirty="0"/>
          </a:p>
        </p:txBody>
      </p:sp>
    </p:spTree>
    <p:extLst>
      <p:ext uri="{BB962C8B-B14F-4D97-AF65-F5344CB8AC3E}">
        <p14:creationId xmlns:p14="http://schemas.microsoft.com/office/powerpoint/2010/main" val="114269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52</a:t>
            </a:fld>
            <a:endParaRPr lang="en-US" dirty="0"/>
          </a:p>
        </p:txBody>
      </p:sp>
    </p:spTree>
    <p:extLst>
      <p:ext uri="{BB962C8B-B14F-4D97-AF65-F5344CB8AC3E}">
        <p14:creationId xmlns:p14="http://schemas.microsoft.com/office/powerpoint/2010/main" val="211715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11</a:t>
            </a:fld>
            <a:endParaRPr lang="en-US" dirty="0"/>
          </a:p>
        </p:txBody>
      </p:sp>
    </p:spTree>
    <p:extLst>
      <p:ext uri="{BB962C8B-B14F-4D97-AF65-F5344CB8AC3E}">
        <p14:creationId xmlns:p14="http://schemas.microsoft.com/office/powerpoint/2010/main" val="46401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12</a:t>
            </a:fld>
            <a:endParaRPr lang="en-US" dirty="0"/>
          </a:p>
        </p:txBody>
      </p:sp>
    </p:spTree>
    <p:extLst>
      <p:ext uri="{BB962C8B-B14F-4D97-AF65-F5344CB8AC3E}">
        <p14:creationId xmlns:p14="http://schemas.microsoft.com/office/powerpoint/2010/main" val="178149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19</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20</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31</a:t>
            </a:fld>
            <a:endParaRPr lang="en-US" dirty="0"/>
          </a:p>
        </p:txBody>
      </p:sp>
    </p:spTree>
    <p:extLst>
      <p:ext uri="{BB962C8B-B14F-4D97-AF65-F5344CB8AC3E}">
        <p14:creationId xmlns:p14="http://schemas.microsoft.com/office/powerpoint/2010/main" val="611210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32</a:t>
            </a:fld>
            <a:endParaRPr lang="en-US" dirty="0"/>
          </a:p>
        </p:txBody>
      </p:sp>
    </p:spTree>
    <p:extLst>
      <p:ext uri="{BB962C8B-B14F-4D97-AF65-F5344CB8AC3E}">
        <p14:creationId xmlns:p14="http://schemas.microsoft.com/office/powerpoint/2010/main" val="77161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34</a:t>
            </a:fld>
            <a:endParaRPr lang="en-US" dirty="0"/>
          </a:p>
        </p:txBody>
      </p:sp>
    </p:spTree>
    <p:extLst>
      <p:ext uri="{BB962C8B-B14F-4D97-AF65-F5344CB8AC3E}">
        <p14:creationId xmlns:p14="http://schemas.microsoft.com/office/powerpoint/2010/main" val="252851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8/15/2017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ncallahan@pamlicocc.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Development: Part 1</a:t>
            </a: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6719" y="2209800"/>
            <a:ext cx="297056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Check their </a:t>
            </a:r>
            <a:r>
              <a:rPr lang="en-US" u="sng" dirty="0"/>
              <a:t>math and English placement test scores</a:t>
            </a:r>
            <a:r>
              <a:rPr lang="en-US" dirty="0"/>
              <a:t>. Look in Datatel under “TSUM”.  If they have not taken these tests, have them go to the PCC library front desk to set up a time to take them.</a:t>
            </a:r>
          </a:p>
          <a:p>
            <a:pPr lvl="1"/>
            <a:r>
              <a:rPr lang="en-US" i="1" dirty="0"/>
              <a:t>Have you taken college courses elsewhere?</a:t>
            </a:r>
            <a:r>
              <a:rPr lang="en-US" dirty="0"/>
              <a:t>  If so, have you had an official transcript sent to the college registrar?  </a:t>
            </a:r>
          </a:p>
        </p:txBody>
      </p:sp>
    </p:spTree>
    <p:extLst>
      <p:ext uri="{BB962C8B-B14F-4D97-AF65-F5344CB8AC3E}">
        <p14:creationId xmlns:p14="http://schemas.microsoft.com/office/powerpoint/2010/main" val="100507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Information</a:t>
            </a:r>
          </a:p>
        </p:txBody>
      </p:sp>
      <p:sp>
        <p:nvSpPr>
          <p:cNvPr id="3" name="Content Placeholder 2"/>
          <p:cNvSpPr>
            <a:spLocks noGrp="1"/>
          </p:cNvSpPr>
          <p:nvPr>
            <p:ph idx="1"/>
          </p:nvPr>
        </p:nvSpPr>
        <p:spPr/>
        <p:txBody>
          <a:bodyPr>
            <a:normAutofit/>
          </a:bodyPr>
          <a:lstStyle/>
          <a:p>
            <a:r>
              <a:rPr lang="en-US" dirty="0"/>
              <a:t>Before you register a student for classes, </a:t>
            </a:r>
          </a:p>
          <a:p>
            <a:pPr lvl="1"/>
            <a:r>
              <a:rPr lang="en-US" dirty="0"/>
              <a:t>Go over their </a:t>
            </a:r>
            <a:r>
              <a:rPr lang="en-US" b="1" u="sng" dirty="0"/>
              <a:t>“PSPR”</a:t>
            </a:r>
            <a:r>
              <a:rPr lang="en-US" dirty="0"/>
              <a:t> on the Datatel Colleague System.</a:t>
            </a:r>
          </a:p>
          <a:p>
            <a:pPr lvl="1"/>
            <a:r>
              <a:rPr lang="en-US" dirty="0"/>
              <a:t>Check to see if the </a:t>
            </a:r>
            <a:r>
              <a:rPr lang="en-US" b="1" u="sng" dirty="0"/>
              <a:t>program advisor</a:t>
            </a:r>
            <a:r>
              <a:rPr lang="en-US" dirty="0"/>
              <a:t> listed is correct.</a:t>
            </a:r>
          </a:p>
          <a:p>
            <a:pPr lvl="1"/>
            <a:r>
              <a:rPr lang="en-US" dirty="0"/>
              <a:t>Make sure the student’s </a:t>
            </a:r>
            <a:r>
              <a:rPr lang="en-US" b="1" u="sng" dirty="0"/>
              <a:t>Program of Study</a:t>
            </a:r>
            <a:r>
              <a:rPr lang="en-US" dirty="0"/>
              <a:t> is correct.</a:t>
            </a:r>
          </a:p>
          <a:p>
            <a:pPr marL="457200" lvl="1" indent="0">
              <a:buNone/>
            </a:pPr>
            <a:endParaRPr lang="en-US" dirty="0"/>
          </a:p>
        </p:txBody>
      </p:sp>
    </p:spTree>
    <p:extLst>
      <p:ext uri="{BB962C8B-B14F-4D97-AF65-F5344CB8AC3E}">
        <p14:creationId xmlns:p14="http://schemas.microsoft.com/office/powerpoint/2010/main" val="253236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Look over the courses to make sure the student has been given credit for all the courses they have taken toward graduation requirements.</a:t>
            </a:r>
          </a:p>
          <a:p>
            <a:pPr lvl="1"/>
            <a:r>
              <a:rPr lang="en-US" dirty="0"/>
              <a:t>Check to see if the </a:t>
            </a:r>
            <a:r>
              <a:rPr lang="en-US" b="1" u="sng" dirty="0"/>
              <a:t>academic catalog year</a:t>
            </a:r>
            <a:r>
              <a:rPr lang="en-US" dirty="0"/>
              <a:t> listed is correct or the best it can be given the student’s situation.</a:t>
            </a:r>
          </a:p>
          <a:p>
            <a:r>
              <a:rPr lang="en-US" dirty="0"/>
              <a:t>After you look over the student’s “PSPR”, go into the student’s </a:t>
            </a:r>
            <a:r>
              <a:rPr lang="en-US" b="1" u="sng" dirty="0"/>
              <a:t>“STAC”</a:t>
            </a:r>
            <a:r>
              <a:rPr lang="en-US" dirty="0"/>
              <a:t> and make sure everything looks good compared to the “PSPR”.</a:t>
            </a:r>
          </a:p>
          <a:p>
            <a:pPr lvl="1"/>
            <a:endParaRPr lang="en-US" dirty="0"/>
          </a:p>
        </p:txBody>
      </p:sp>
    </p:spTree>
    <p:extLst>
      <p:ext uri="{BB962C8B-B14F-4D97-AF65-F5344CB8AC3E}">
        <p14:creationId xmlns:p14="http://schemas.microsoft.com/office/powerpoint/2010/main" val="2825150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Course Selection</a:t>
            </a:r>
          </a:p>
        </p:txBody>
      </p:sp>
    </p:spTree>
    <p:extLst>
      <p:ext uri="{BB962C8B-B14F-4D97-AF65-F5344CB8AC3E}">
        <p14:creationId xmlns:p14="http://schemas.microsoft.com/office/powerpoint/2010/main" val="299311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Course Selection</a:t>
            </a:r>
            <a:endParaRPr lang="en-US" dirty="0"/>
          </a:p>
        </p:txBody>
      </p:sp>
      <p:sp>
        <p:nvSpPr>
          <p:cNvPr id="3" name="Content Placeholder 2"/>
          <p:cNvSpPr>
            <a:spLocks noGrp="1"/>
          </p:cNvSpPr>
          <p:nvPr>
            <p:ph idx="1"/>
          </p:nvPr>
        </p:nvSpPr>
        <p:spPr/>
        <p:txBody>
          <a:bodyPr>
            <a:normAutofit/>
          </a:bodyPr>
          <a:lstStyle/>
          <a:p>
            <a:r>
              <a:rPr lang="en-US" dirty="0"/>
              <a:t>For new and returning students, suggest basic courses that will help start their educational pathway in a successful manner.  For example:</a:t>
            </a:r>
            <a:endParaRPr lang="en-US" sz="2800" dirty="0"/>
          </a:p>
          <a:p>
            <a:pPr lvl="1"/>
            <a:r>
              <a:rPr lang="en-US" dirty="0"/>
              <a:t>ACA 111 or 122</a:t>
            </a:r>
            <a:endParaRPr lang="en-US" sz="2400" dirty="0"/>
          </a:p>
          <a:p>
            <a:pPr lvl="1"/>
            <a:r>
              <a:rPr lang="en-US" dirty="0"/>
              <a:t>English (based on test score)</a:t>
            </a:r>
            <a:endParaRPr lang="en-US" sz="2400" dirty="0"/>
          </a:p>
          <a:p>
            <a:pPr lvl="1"/>
            <a:r>
              <a:rPr lang="en-US" dirty="0"/>
              <a:t>Math (based on test score)</a:t>
            </a:r>
            <a:endParaRPr lang="en-US" sz="2400" dirty="0"/>
          </a:p>
          <a:p>
            <a:pPr lvl="1"/>
            <a:r>
              <a:rPr lang="en-US" dirty="0"/>
              <a:t>CIS 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a:t>ACA 111 should be suggested if the students’ intent is to only complete a two-year degree.  </a:t>
            </a:r>
          </a:p>
          <a:p>
            <a:pPr lvl="1"/>
            <a:r>
              <a:rPr lang="en-US" dirty="0"/>
              <a:t>ACA 122 should be suggested if the students’ intent is to pursue a four-year degree.</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a:t>Courses that require the ability to make precise calculations are better taken after math course work has begun.</a:t>
            </a:r>
          </a:p>
          <a:p>
            <a:r>
              <a:rPr lang="en-US" dirty="0"/>
              <a:t>Encourage student to enroll in CIS 110 (Introduction to Computers),if needed, during their first semester.  </a:t>
            </a:r>
          </a:p>
          <a:p>
            <a:pPr lvl="1"/>
            <a:r>
              <a:rPr lang="en-US" dirty="0"/>
              <a:t>Skills learned in these courses are useful in all other courses. </a:t>
            </a:r>
          </a:p>
          <a:p>
            <a:r>
              <a:rPr lang="en-US" u="sng" dirty="0"/>
              <a:t>Online courses</a:t>
            </a:r>
            <a:r>
              <a:rPr lang="en-US" dirty="0"/>
              <a:t>:  Online courses have a certain level of difficulty and are not suggested to be the bulk of an FOS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FOS students (first year students) need to be registered for seated classes whenever possible.</a:t>
            </a:r>
          </a:p>
          <a:p>
            <a:pPr lvl="1"/>
            <a:r>
              <a:rPr lang="en-US" dirty="0"/>
              <a:t>They will be more successfully during that first semester if you do this.</a:t>
            </a:r>
          </a:p>
          <a:p>
            <a:pPr lvl="1"/>
            <a:r>
              <a:rPr lang="en-US" dirty="0"/>
              <a:t>A partial internet course (PI), is a good way to give them a taste of what an online course is like with the benefit of seeing the instructor each week.</a:t>
            </a:r>
          </a:p>
          <a:p>
            <a:r>
              <a:rPr lang="en-US" dirty="0"/>
              <a:t>FOS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a:t>The same could be said of a current student with a history of poor performance in online courses.</a:t>
            </a:r>
          </a:p>
          <a:p>
            <a:pPr lvl="1"/>
            <a:r>
              <a:rPr lang="en-US" dirty="0"/>
              <a:t>You may want to advise against taking online courses when possible.</a:t>
            </a:r>
          </a:p>
          <a:p>
            <a:pPr lvl="1"/>
            <a:r>
              <a:rPr lang="en-US" dirty="0"/>
              <a:t>The more seated versions they take, the better they will probably do.</a:t>
            </a:r>
          </a:p>
          <a:p>
            <a:pPr lvl="1"/>
            <a:r>
              <a:rPr lang="en-US" dirty="0"/>
              <a:t>Until they develop the discipline needed for online coursework, this is the best practice. </a:t>
            </a:r>
          </a:p>
          <a:p>
            <a:pPr lvl="1"/>
            <a:r>
              <a:rPr lang="en-US" dirty="0"/>
              <a:t>This is something you will learn as you get to know your students.</a:t>
            </a:r>
          </a:p>
          <a:p>
            <a:pPr lvl="1"/>
            <a:r>
              <a:rPr lang="en-US" dirty="0"/>
              <a:t>Check Aviso notes for information that can help you determine a history of difficulty.</a:t>
            </a:r>
          </a:p>
          <a:p>
            <a:pPr lvl="1"/>
            <a:endParaRPr lang="en-US" dirty="0"/>
          </a:p>
        </p:txBody>
      </p:sp>
    </p:spTree>
    <p:extLst>
      <p:ext uri="{BB962C8B-B14F-4D97-AF65-F5344CB8AC3E}">
        <p14:creationId xmlns:p14="http://schemas.microsoft.com/office/powerpoint/2010/main" val="149845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PCC Advising Moodle Site</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62" y="1981200"/>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math courses, for example).  </a:t>
            </a:r>
          </a:p>
          <a:p>
            <a:pPr lvl="1"/>
            <a:r>
              <a:rPr lang="en-US" dirty="0"/>
              <a:t>Some courses have pre-requisites that must be met before you can take them.  </a:t>
            </a:r>
          </a:p>
          <a:p>
            <a:endParaRPr lang="en-US" dirty="0"/>
          </a:p>
        </p:txBody>
      </p:sp>
    </p:spTree>
    <p:extLst>
      <p:ext uri="{BB962C8B-B14F-4D97-AF65-F5344CB8AC3E}">
        <p14:creationId xmlns:p14="http://schemas.microsoft.com/office/powerpoint/2010/main" val="2591844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p>
          <a:p>
            <a:pPr lvl="2"/>
            <a:r>
              <a:rPr lang="en-US" dirty="0"/>
              <a:t>For example, EDU 144 (fall) leads to EDU 145 (spring) which leads to EDU 221 (fall).  </a:t>
            </a:r>
          </a:p>
          <a:p>
            <a:pPr lvl="1"/>
            <a:r>
              <a:rPr lang="en-US" dirty="0"/>
              <a:t>Some 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a:t>However</a:t>
            </a:r>
            <a:r>
              <a:rPr lang="en-US" dirty="0"/>
              <a:t>, some students do not fully understand the steep learning curve that can come with online courses.  </a:t>
            </a:r>
          </a:p>
          <a:p>
            <a:r>
              <a:rPr lang="en-US" dirty="0"/>
              <a:t>As students register for online courses for the first time, be sure to explain the following to your students:</a:t>
            </a:r>
          </a:p>
          <a:p>
            <a:pPr lvl="1"/>
            <a:r>
              <a:rPr lang="en-US" dirty="0"/>
              <a:t>Online courses are convenient but by no means are they easier than seated-traditional course offerings.</a:t>
            </a:r>
            <a:endParaRPr lang="en-US" sz="2400" dirty="0"/>
          </a:p>
        </p:txBody>
      </p:sp>
    </p:spTree>
    <p:extLst>
      <p:ext uri="{BB962C8B-B14F-4D97-AF65-F5344CB8AC3E}">
        <p14:creationId xmlns:p14="http://schemas.microsoft.com/office/powerpoint/2010/main" val="3356474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p>
          <a:p>
            <a:pPr lvl="1"/>
            <a:endParaRPr lang="en-US" dirty="0"/>
          </a:p>
        </p:txBody>
      </p:sp>
    </p:spTree>
    <p:extLst>
      <p:ext uri="{BB962C8B-B14F-4D97-AF65-F5344CB8AC3E}">
        <p14:creationId xmlns:p14="http://schemas.microsoft.com/office/powerpoint/2010/main" val="327245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a:t>Procrastinating in an online course, or any course, is not recommended.  Deadlines come quick and life happens.  By planning ahead, you can avoid all the problems procrastination may bring.</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courses.</a:t>
            </a:r>
          </a:p>
          <a:p>
            <a:pPr lvl="1"/>
            <a:r>
              <a:rPr lang="en-US" dirty="0"/>
              <a:t>Remind 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endParaRPr lang="en-US" sz="2800" dirty="0"/>
          </a:p>
          <a:p>
            <a:pPr lvl="1"/>
            <a:r>
              <a:rPr lang="en-US" dirty="0"/>
              <a:t>Satisfy 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ability.</a:t>
            </a:r>
            <a:endParaRPr lang="en-US" sz="2400" dirty="0"/>
          </a:p>
          <a:p>
            <a:pPr lvl="1"/>
            <a:r>
              <a:rPr lang="en-US" dirty="0"/>
              <a:t>Are offered during times the student is available.</a:t>
            </a:r>
          </a:p>
        </p:txBody>
      </p:sp>
    </p:spTree>
    <p:extLst>
      <p:ext uri="{BB962C8B-B14F-4D97-AF65-F5344CB8AC3E}">
        <p14:creationId xmlns:p14="http://schemas.microsoft.com/office/powerpoint/2010/main" val="163420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own progress toward graduation requirements.</a:t>
            </a:r>
          </a:p>
          <a:p>
            <a:pPr lvl="1"/>
            <a:r>
              <a:rPr lang="en-US" dirty="0"/>
              <a:t>Give the student a copy of their program of study checklist, a copy of their Datatel Colleague program evaluation using (PSPR), 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p>
          <a:p>
            <a:pPr lvl="1"/>
            <a:r>
              <a:rPr lang="en-US" dirty="0"/>
              <a:t>As an academic advisor, you should strongly suggest that students prepare for advising sessions in this manner.  </a:t>
            </a:r>
          </a:p>
          <a:p>
            <a:pPr lvl="1"/>
            <a:r>
              <a:rPr lang="en-US" dirty="0"/>
              <a:t>A student knowledgeable of their program of study tends to be more success than one who is not.  </a:t>
            </a:r>
          </a:p>
          <a:p>
            <a:pPr lvl="1"/>
            <a:r>
              <a:rPr lang="en-US" dirty="0"/>
              <a:t>This 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p>
          <a:p>
            <a:pPr lvl="1"/>
            <a:r>
              <a:rPr lang="en-US" dirty="0"/>
              <a:t>Performance during the </a:t>
            </a:r>
            <a:r>
              <a:rPr lang="en-US" u="sng" dirty="0"/>
              <a:t>first semester</a:t>
            </a:r>
            <a:r>
              <a:rPr lang="en-US" dirty="0"/>
              <a:t> is the best predictor of retention.  </a:t>
            </a:r>
          </a:p>
          <a:p>
            <a:pPr lvl="1"/>
            <a:r>
              <a:rPr lang="en-US" dirty="0"/>
              <a:t>Knowing 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162621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FOS Advising Checklist Form</a:t>
            </a:r>
            <a:r>
              <a:rPr lang="en-US" dirty="0"/>
              <a:t>.</a:t>
            </a:r>
          </a:p>
          <a:p>
            <a:pPr lvl="1"/>
            <a:r>
              <a:rPr lang="en-US" dirty="0"/>
              <a:t>Have the student sign the form acknowledging that they have chosen to disregard your advice as to the best way to complete their degree program.</a:t>
            </a:r>
          </a:p>
          <a:p>
            <a:pPr lvl="1"/>
            <a:r>
              <a:rPr lang="en-US" dirty="0"/>
              <a:t>This statement is located on the back of the form.  This form is located on the PCC Moodle Advising site.</a:t>
            </a:r>
          </a:p>
        </p:txBody>
      </p:sp>
    </p:spTree>
    <p:extLst>
      <p:ext uri="{BB962C8B-B14F-4D97-AF65-F5344CB8AC3E}">
        <p14:creationId xmlns:p14="http://schemas.microsoft.com/office/powerpoint/2010/main" val="371647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u="sng" dirty="0"/>
              <a:t>Advising For Math</a:t>
            </a:r>
          </a:p>
        </p:txBody>
      </p:sp>
      <p:sp>
        <p:nvSpPr>
          <p:cNvPr id="3" name="Content Placeholder 2"/>
          <p:cNvSpPr>
            <a:spLocks noGrp="1"/>
          </p:cNvSpPr>
          <p:nvPr>
            <p:ph idx="1"/>
          </p:nvPr>
        </p:nvSpPr>
        <p:spPr>
          <a:xfrm>
            <a:off x="457200" y="1600200"/>
            <a:ext cx="8229600" cy="4724400"/>
          </a:xfrm>
        </p:spPr>
        <p:txBody>
          <a:bodyPr/>
          <a:lstStyle/>
          <a:p>
            <a:r>
              <a:rPr lang="en-US" dirty="0"/>
              <a:t>Programs at PCC require different math courses to fulfill the degree math requirement.</a:t>
            </a:r>
          </a:p>
          <a:p>
            <a:r>
              <a:rPr lang="en-US" dirty="0"/>
              <a:t>In order to help the student fulfill their educational goals, talk to them about their plans.</a:t>
            </a:r>
          </a:p>
          <a:p>
            <a:pPr lvl="1"/>
            <a:r>
              <a:rPr lang="en-US" dirty="0"/>
              <a:t>Do you only desire a 2 year degree or do you plan to pursue a 4 year degree or higher at some point?</a:t>
            </a:r>
          </a:p>
        </p:txBody>
      </p:sp>
    </p:spTree>
    <p:extLst>
      <p:ext uri="{BB962C8B-B14F-4D97-AF65-F5344CB8AC3E}">
        <p14:creationId xmlns:p14="http://schemas.microsoft.com/office/powerpoint/2010/main" val="78011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noFill/>
        </p:spPr>
        <p:txBody>
          <a:bodyPr>
            <a:normAutofit/>
          </a:bodyPr>
          <a:lstStyle/>
          <a:p>
            <a:pPr lvl="1"/>
            <a:r>
              <a:rPr lang="en-US" dirty="0"/>
              <a:t>This question is important because it will help you advise the student which math course would best meet their educational goals.</a:t>
            </a:r>
          </a:p>
          <a:p>
            <a:pPr lvl="1"/>
            <a:r>
              <a:rPr lang="en-US" dirty="0"/>
              <a:t>For example, if an EDU student only wants the 2 year degree, I advise them to take either MAT 110 or 143.  If they plan to pursue a higher degree, I advise them to take MAT 171.</a:t>
            </a:r>
          </a:p>
        </p:txBody>
      </p:sp>
    </p:spTree>
    <p:extLst>
      <p:ext uri="{BB962C8B-B14F-4D97-AF65-F5344CB8AC3E}">
        <p14:creationId xmlns:p14="http://schemas.microsoft.com/office/powerpoint/2010/main" val="330803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r>
              <a:rPr lang="en-US" dirty="0"/>
              <a:t>Math and college transfer:</a:t>
            </a:r>
          </a:p>
          <a:p>
            <a:pPr lvl="1"/>
            <a:r>
              <a:rPr lang="en-US" dirty="0"/>
              <a:t>MAT 110 is not transferable to a four year college/university.</a:t>
            </a:r>
          </a:p>
          <a:p>
            <a:pPr lvl="1"/>
            <a:r>
              <a:rPr lang="en-US" dirty="0"/>
              <a:t>MAT 143 &amp; 152 are transferable, but some university programs do not prefer it. MAT 152 is typically more transferable than MAT 143.</a:t>
            </a:r>
          </a:p>
          <a:p>
            <a:pPr lvl="1"/>
            <a:r>
              <a:rPr lang="en-US" dirty="0"/>
              <a:t>MAT 171 is transferable and preferred by many more university programs than MAT 143 &amp; 152.</a:t>
            </a:r>
          </a:p>
          <a:p>
            <a:r>
              <a:rPr lang="en-US" dirty="0"/>
              <a:t>When dealing with a transfer student, check with each individual College/University program to find out more about which transferable community college math they prefer.</a:t>
            </a:r>
          </a:p>
        </p:txBody>
      </p:sp>
    </p:spTree>
    <p:extLst>
      <p:ext uri="{BB962C8B-B14F-4D97-AF65-F5344CB8AC3E}">
        <p14:creationId xmlns:p14="http://schemas.microsoft.com/office/powerpoint/2010/main" val="344003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Courses Not In The Program of Study</a:t>
            </a:r>
          </a:p>
        </p:txBody>
      </p:sp>
      <p:sp>
        <p:nvSpPr>
          <p:cNvPr id="3" name="Content Placeholder 2"/>
          <p:cNvSpPr>
            <a:spLocks noGrp="1"/>
          </p:cNvSpPr>
          <p:nvPr>
            <p:ph idx="1"/>
          </p:nvPr>
        </p:nvSpPr>
        <p:spPr/>
        <p:txBody>
          <a:bodyPr/>
          <a:lstStyle/>
          <a:p>
            <a:r>
              <a:rPr lang="en-US" dirty="0"/>
              <a:t>Academic advisors </a:t>
            </a:r>
            <a:r>
              <a:rPr lang="en-US" b="1" u="sng" dirty="0"/>
              <a:t>should not</a:t>
            </a:r>
            <a:r>
              <a:rPr lang="en-US" dirty="0"/>
              <a:t> place students in courses that are not part of the program of study in order to “give them hours.”</a:t>
            </a:r>
          </a:p>
          <a:p>
            <a:pPr lvl="1"/>
            <a:r>
              <a:rPr lang="en-US" dirty="0"/>
              <a:t>These courses </a:t>
            </a:r>
            <a:r>
              <a:rPr lang="en-US" b="1" u="sng" dirty="0"/>
              <a:t>will not be paid for</a:t>
            </a:r>
            <a:r>
              <a:rPr lang="en-US" dirty="0"/>
              <a:t> by financial aid.</a:t>
            </a:r>
          </a:p>
          <a:p>
            <a:pPr lvl="1"/>
            <a:r>
              <a:rPr lang="en-US" dirty="0"/>
              <a:t>Be prepared for the occasional student who will ask you to do this.</a:t>
            </a:r>
          </a:p>
        </p:txBody>
      </p:sp>
    </p:spTree>
    <p:extLst>
      <p:ext uri="{BB962C8B-B14F-4D97-AF65-F5344CB8AC3E}">
        <p14:creationId xmlns:p14="http://schemas.microsoft.com/office/powerpoint/2010/main" val="730085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a student wishes to take a course that is not a part of their program of study for </a:t>
            </a:r>
            <a:r>
              <a:rPr lang="en-US" b="1" u="sng" dirty="0"/>
              <a:t>personal enrichment</a:t>
            </a:r>
            <a:r>
              <a:rPr lang="en-US" dirty="0"/>
              <a:t>, you must explain the following things:</a:t>
            </a:r>
          </a:p>
          <a:p>
            <a:pPr lvl="1"/>
            <a:r>
              <a:rPr lang="en-US" dirty="0"/>
              <a:t>The course </a:t>
            </a:r>
            <a:r>
              <a:rPr lang="en-US" b="1" u="sng" dirty="0"/>
              <a:t>will not be paid for</a:t>
            </a:r>
            <a:r>
              <a:rPr lang="en-US" dirty="0"/>
              <a:t> by financial aid.</a:t>
            </a:r>
          </a:p>
          <a:p>
            <a:pPr lvl="1"/>
            <a:r>
              <a:rPr lang="en-US" dirty="0"/>
              <a:t>The course </a:t>
            </a:r>
            <a:r>
              <a:rPr lang="en-US" b="1" u="sng" dirty="0"/>
              <a:t>will not count</a:t>
            </a:r>
            <a:r>
              <a:rPr lang="en-US" dirty="0"/>
              <a:t> toward graduation requirements.</a:t>
            </a:r>
          </a:p>
          <a:p>
            <a:r>
              <a:rPr lang="en-US" dirty="0"/>
              <a:t>Be sure to fill out the </a:t>
            </a:r>
            <a:r>
              <a:rPr lang="en-US" u="sng" dirty="0"/>
              <a:t>PCC Course Acknowledgement Form</a:t>
            </a:r>
            <a:r>
              <a:rPr lang="en-US" dirty="0"/>
              <a:t> in this instance.</a:t>
            </a:r>
          </a:p>
          <a:p>
            <a:pPr lvl="1"/>
            <a:r>
              <a:rPr lang="en-US" dirty="0"/>
              <a:t>Located on the PCC Advising Moodle site.</a:t>
            </a:r>
          </a:p>
        </p:txBody>
      </p:sp>
    </p:spTree>
    <p:extLst>
      <p:ext uri="{BB962C8B-B14F-4D97-AF65-F5344CB8AC3E}">
        <p14:creationId xmlns:p14="http://schemas.microsoft.com/office/powerpoint/2010/main" val="3100587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Phantom Courses</a:t>
            </a:r>
          </a:p>
        </p:txBody>
      </p:sp>
      <p:sp>
        <p:nvSpPr>
          <p:cNvPr id="3" name="Content Placeholder 2"/>
          <p:cNvSpPr>
            <a:spLocks noGrp="1"/>
          </p:cNvSpPr>
          <p:nvPr>
            <p:ph idx="1"/>
          </p:nvPr>
        </p:nvSpPr>
        <p:spPr/>
        <p:txBody>
          <a:bodyPr/>
          <a:lstStyle/>
          <a:p>
            <a:pPr lvl="0"/>
            <a:r>
              <a:rPr lang="en-US" dirty="0"/>
              <a:t>Three courses:  </a:t>
            </a:r>
            <a:r>
              <a:rPr lang="en-US" b="1" u="sng" dirty="0"/>
              <a:t>ACA 111 OL</a:t>
            </a:r>
            <a:r>
              <a:rPr lang="en-US" dirty="0"/>
              <a:t>, </a:t>
            </a:r>
            <a:r>
              <a:rPr lang="en-US" b="1" u="sng" dirty="0"/>
              <a:t>ACA 122 OL</a:t>
            </a:r>
            <a:r>
              <a:rPr lang="en-US" dirty="0"/>
              <a:t>, &amp; </a:t>
            </a:r>
            <a:r>
              <a:rPr lang="en-US" b="1" u="sng" dirty="0"/>
              <a:t>CIS 110 OL</a:t>
            </a:r>
            <a:r>
              <a:rPr lang="en-US" dirty="0"/>
              <a:t> </a:t>
            </a:r>
          </a:p>
          <a:p>
            <a:pPr lvl="0"/>
            <a:r>
              <a:rPr lang="en-US" b="1" u="sng" dirty="0"/>
              <a:t>The students do not know that these sections are available.</a:t>
            </a:r>
            <a:r>
              <a:rPr lang="en-US" dirty="0"/>
              <a:t>  They are in the system, but will not be published in copies of the Fall schedule that are available to the general public.</a:t>
            </a:r>
          </a:p>
        </p:txBody>
      </p:sp>
    </p:spTree>
    <p:extLst>
      <p:ext uri="{BB962C8B-B14F-4D97-AF65-F5344CB8AC3E}">
        <p14:creationId xmlns:p14="http://schemas.microsoft.com/office/powerpoint/2010/main" val="3642435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b="1" u="sng" dirty="0"/>
              <a:t>Why?</a:t>
            </a:r>
            <a:r>
              <a:rPr lang="en-US" dirty="0"/>
              <a:t>  To help FOS students be more successful in these important introductory courses.  These students need to be enrolled in as many face-to-face courses as possible during their first two semesters.</a:t>
            </a:r>
            <a:endParaRPr lang="en-US" sz="2400" dirty="0"/>
          </a:p>
          <a:p>
            <a:pPr lvl="1"/>
            <a:r>
              <a:rPr lang="en-US" dirty="0"/>
              <a:t>The data shows that these students do not do as well in the online versions of the three courses targeted.</a:t>
            </a:r>
            <a:endParaRPr lang="en-US" sz="2400" dirty="0"/>
          </a:p>
          <a:p>
            <a:pPr lvl="1"/>
            <a:r>
              <a:rPr lang="en-US" dirty="0"/>
              <a:t>For example, 20% (7 of 25) of Fall 2014 FOS online students were successful (C or better), compared to 50% (6 of 12) of face-to-face FOS students.</a:t>
            </a:r>
            <a:endParaRPr lang="en-US" sz="2000" dirty="0"/>
          </a:p>
        </p:txBody>
      </p:sp>
    </p:spTree>
    <p:extLst>
      <p:ext uri="{BB962C8B-B14F-4D97-AF65-F5344CB8AC3E}">
        <p14:creationId xmlns:p14="http://schemas.microsoft.com/office/powerpoint/2010/main" val="4112288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As you know, give any student the choice between a seated, PI, or online section, many will choose the online.  </a:t>
            </a:r>
          </a:p>
          <a:p>
            <a:pPr lvl="0"/>
            <a:r>
              <a:rPr lang="en-US" dirty="0"/>
              <a:t>Some students (especially FOS students) often do not realize the level of work required to be successful in an online course.</a:t>
            </a:r>
          </a:p>
          <a:p>
            <a:endParaRPr lang="en-US" dirty="0"/>
          </a:p>
        </p:txBody>
      </p:sp>
    </p:spTree>
    <p:extLst>
      <p:ext uri="{BB962C8B-B14F-4D97-AF65-F5344CB8AC3E}">
        <p14:creationId xmlns:p14="http://schemas.microsoft.com/office/powerpoint/2010/main" val="531048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For this experiment to work, advisors should not mention the existence of these sections until they have exhausted all scheduling options with the student (FOS).</a:t>
            </a:r>
            <a:endParaRPr lang="en-US" sz="2400" dirty="0"/>
          </a:p>
          <a:p>
            <a:pPr lvl="1"/>
            <a:r>
              <a:rPr lang="en-US" dirty="0"/>
              <a:t>Of course, some students cannot take on-campus courses (EDT students from across the state or country, for example).  No need to play the game with them, unless they are locals (Craven/Pamlico area).</a:t>
            </a:r>
            <a:endParaRPr lang="en-US" sz="2000" dirty="0"/>
          </a:p>
        </p:txBody>
      </p:sp>
    </p:spTree>
    <p:extLst>
      <p:ext uri="{BB962C8B-B14F-4D97-AF65-F5344CB8AC3E}">
        <p14:creationId xmlns:p14="http://schemas.microsoft.com/office/powerpoint/2010/main" val="206137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p>
          <a:p>
            <a:pPr lvl="0"/>
            <a:r>
              <a:rPr lang="en-US" dirty="0"/>
              <a:t>Through 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2333480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u="sng" dirty="0"/>
              <a:t>Phantom Course Registration Procedure</a:t>
            </a:r>
          </a:p>
        </p:txBody>
      </p:sp>
      <p:sp>
        <p:nvSpPr>
          <p:cNvPr id="3" name="Content Placeholder 2"/>
          <p:cNvSpPr>
            <a:spLocks noGrp="1"/>
          </p:cNvSpPr>
          <p:nvPr>
            <p:ph idx="1"/>
          </p:nvPr>
        </p:nvSpPr>
        <p:spPr>
          <a:xfrm>
            <a:off x="457200" y="1905000"/>
            <a:ext cx="8229600" cy="4221163"/>
          </a:xfrm>
        </p:spPr>
        <p:txBody>
          <a:bodyPr/>
          <a:lstStyle/>
          <a:p>
            <a:r>
              <a:rPr lang="en-US" dirty="0"/>
              <a:t>In order to register a student for one of these phantom online courses, you must receive  prior approval.</a:t>
            </a:r>
          </a:p>
          <a:p>
            <a:pPr lvl="1"/>
            <a:r>
              <a:rPr lang="en-US" dirty="0"/>
              <a:t>For CIS 110, ACA 111, &amp; 122:  Email Neil Callahan</a:t>
            </a:r>
          </a:p>
          <a:p>
            <a:pPr lvl="1"/>
            <a:r>
              <a:rPr lang="en-US" dirty="0">
                <a:hlinkClick r:id="rId2"/>
              </a:rPr>
              <a:t>ncallahan@pamlicocc.edu</a:t>
            </a: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674064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Be sure to include the student’s name, desired phantom course, and ID number.  </a:t>
            </a:r>
          </a:p>
          <a:p>
            <a:pPr lvl="1"/>
            <a:r>
              <a:rPr lang="en-US" dirty="0"/>
              <a:t>Neil will forward your email to Tammy Spain or Julie Simpson and they will register the student for the course.</a:t>
            </a:r>
          </a:p>
        </p:txBody>
      </p:sp>
    </p:spTree>
    <p:extLst>
      <p:ext uri="{BB962C8B-B14F-4D97-AF65-F5344CB8AC3E}">
        <p14:creationId xmlns:p14="http://schemas.microsoft.com/office/powerpoint/2010/main" val="4051116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The Semester Begins</a:t>
            </a:r>
          </a:p>
        </p:txBody>
      </p:sp>
    </p:spTree>
    <p:extLst>
      <p:ext uri="{BB962C8B-B14F-4D97-AF65-F5344CB8AC3E}">
        <p14:creationId xmlns:p14="http://schemas.microsoft.com/office/powerpoint/2010/main" val="3230108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Making Changes</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The following changes must be made </a:t>
            </a:r>
            <a:r>
              <a:rPr lang="en-US" b="1" u="sng" dirty="0"/>
              <a:t>before the 10% point</a:t>
            </a:r>
            <a:r>
              <a:rPr lang="en-US" dirty="0"/>
              <a:t>.</a:t>
            </a:r>
          </a:p>
          <a:p>
            <a:pPr lvl="1"/>
            <a:r>
              <a:rPr lang="en-US" dirty="0"/>
              <a:t>Academic catalog of record</a:t>
            </a:r>
          </a:p>
          <a:p>
            <a:pPr lvl="1"/>
            <a:r>
              <a:rPr lang="en-US" dirty="0"/>
              <a:t>Course substitutions</a:t>
            </a:r>
          </a:p>
          <a:p>
            <a:pPr lvl="1"/>
            <a:r>
              <a:rPr lang="en-US" dirty="0"/>
              <a:t>Program of Study</a:t>
            </a:r>
          </a:p>
          <a:p>
            <a:r>
              <a:rPr lang="en-US" dirty="0"/>
              <a:t>To start these processes, use the proper forms posted on the PCC Advising Moodle site.</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964059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WebAdvisor</a:t>
            </a:r>
          </a:p>
        </p:txBody>
      </p:sp>
      <p:sp>
        <p:nvSpPr>
          <p:cNvPr id="3" name="Content Placeholder 2"/>
          <p:cNvSpPr>
            <a:spLocks noGrp="1"/>
          </p:cNvSpPr>
          <p:nvPr>
            <p:ph idx="1"/>
          </p:nvPr>
        </p:nvSpPr>
        <p:spPr/>
        <p:txBody>
          <a:bodyPr/>
          <a:lstStyle/>
          <a:p>
            <a:r>
              <a:rPr lang="en-US" dirty="0"/>
              <a:t>When your courses begin, as students enter the course (seated or online), please be sure to put an “E” under the date of entry in WebAdvisor.</a:t>
            </a:r>
          </a:p>
          <a:p>
            <a:pPr lvl="1"/>
            <a:r>
              <a:rPr lang="en-US" b="1" u="sng" dirty="0"/>
              <a:t>Do so before the 10% point.  Do not wait</a:t>
            </a:r>
            <a:r>
              <a:rPr lang="en-US" b="1" dirty="0"/>
              <a:t>.</a:t>
            </a:r>
          </a:p>
          <a:p>
            <a:r>
              <a:rPr lang="en-US" dirty="0"/>
              <a:t>If the 10% point has passed and a student has not entered the course, go to Student Services and drop them from the course ASAP.</a:t>
            </a:r>
          </a:p>
        </p:txBody>
      </p:sp>
    </p:spTree>
    <p:extLst>
      <p:ext uri="{BB962C8B-B14F-4D97-AF65-F5344CB8AC3E}">
        <p14:creationId xmlns:p14="http://schemas.microsoft.com/office/powerpoint/2010/main" val="3831209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Census Reports</a:t>
            </a:r>
          </a:p>
        </p:txBody>
      </p:sp>
      <p:sp>
        <p:nvSpPr>
          <p:cNvPr id="3" name="Content Placeholder 2"/>
          <p:cNvSpPr>
            <a:spLocks noGrp="1"/>
          </p:cNvSpPr>
          <p:nvPr>
            <p:ph idx="1"/>
          </p:nvPr>
        </p:nvSpPr>
        <p:spPr/>
        <p:txBody>
          <a:bodyPr/>
          <a:lstStyle/>
          <a:p>
            <a:r>
              <a:rPr lang="en-US" dirty="0"/>
              <a:t>All fully online course require students to complete an enrollment verification assignment.</a:t>
            </a:r>
          </a:p>
          <a:p>
            <a:pPr lvl="1"/>
            <a:r>
              <a:rPr lang="en-US" dirty="0"/>
              <a:t>This assignment serves as a way for the student to “enter” the online course.</a:t>
            </a:r>
          </a:p>
          <a:p>
            <a:r>
              <a:rPr lang="en-US" dirty="0"/>
              <a:t>The census report document must be printed once all students have “entered” the course.</a:t>
            </a:r>
          </a:p>
          <a:p>
            <a:pPr lvl="1"/>
            <a:r>
              <a:rPr lang="en-US" dirty="0"/>
              <a:t>This document serves as proof the student entered the course.</a:t>
            </a:r>
          </a:p>
        </p:txBody>
      </p:sp>
    </p:spTree>
    <p:extLst>
      <p:ext uri="{BB962C8B-B14F-4D97-AF65-F5344CB8AC3E}">
        <p14:creationId xmlns:p14="http://schemas.microsoft.com/office/powerpoint/2010/main" val="3155558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a:t>This document must be turned into the college registrar.</a:t>
            </a:r>
          </a:p>
          <a:p>
            <a:pPr lvl="1"/>
            <a:r>
              <a:rPr lang="en-US" dirty="0"/>
              <a:t>Note:  I would wait till the day after the census date (the last day to enter the course) to print this document unless everyone has completed the assignment.</a:t>
            </a:r>
          </a:p>
        </p:txBody>
      </p:sp>
    </p:spTree>
    <p:extLst>
      <p:ext uri="{BB962C8B-B14F-4D97-AF65-F5344CB8AC3E}">
        <p14:creationId xmlns:p14="http://schemas.microsoft.com/office/powerpoint/2010/main" val="3813466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u="sng" dirty="0"/>
              <a:t>Dropping Students </a:t>
            </a:r>
            <a:br>
              <a:rPr lang="en-US" b="1" u="sng" dirty="0"/>
            </a:br>
            <a:r>
              <a:rPr lang="en-US" b="1" u="sng" dirty="0"/>
              <a:t>(Instructor-Initiated)</a:t>
            </a:r>
            <a:endParaRPr lang="en-US" u="sng" dirty="0"/>
          </a:p>
        </p:txBody>
      </p:sp>
      <p:sp>
        <p:nvSpPr>
          <p:cNvPr id="3" name="Content Placeholder 2"/>
          <p:cNvSpPr>
            <a:spLocks noGrp="1"/>
          </p:cNvSpPr>
          <p:nvPr>
            <p:ph idx="1"/>
          </p:nvPr>
        </p:nvSpPr>
        <p:spPr>
          <a:xfrm>
            <a:off x="457200" y="1905000"/>
            <a:ext cx="8229600" cy="4221163"/>
          </a:xfrm>
        </p:spPr>
        <p:txBody>
          <a:bodyPr/>
          <a:lstStyle/>
          <a:p>
            <a:r>
              <a:rPr lang="en-US" dirty="0"/>
              <a:t>To drop a student from your course, you must go to Student Services and fill out a </a:t>
            </a:r>
            <a:r>
              <a:rPr lang="en-US" u="sng" dirty="0"/>
              <a:t>Drop/Add form.</a:t>
            </a:r>
          </a:p>
          <a:p>
            <a:pPr lvl="1"/>
            <a:r>
              <a:rPr lang="en-US" dirty="0"/>
              <a:t>Be prepared to list a last day of attendance for the student (unless they never entered the course).</a:t>
            </a:r>
          </a:p>
        </p:txBody>
      </p:sp>
    </p:spTree>
    <p:extLst>
      <p:ext uri="{BB962C8B-B14F-4D97-AF65-F5344CB8AC3E}">
        <p14:creationId xmlns:p14="http://schemas.microsoft.com/office/powerpoint/2010/main" val="4872628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Do not wait too long to drop a student who has:</a:t>
            </a:r>
          </a:p>
          <a:p>
            <a:pPr lvl="1"/>
            <a:r>
              <a:rPr lang="en-US" dirty="0"/>
              <a:t>Not been attending class.</a:t>
            </a:r>
          </a:p>
          <a:p>
            <a:pPr lvl="1"/>
            <a:r>
              <a:rPr lang="en-US" dirty="0"/>
              <a:t>Not been turning in assignments (whether online or face-to-face courses).</a:t>
            </a:r>
          </a:p>
          <a:p>
            <a:pPr lvl="1"/>
            <a:r>
              <a:rPr lang="en-US" dirty="0"/>
              <a:t>Never entered the course (whether online or face-to-face courses).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4572000"/>
            <a:ext cx="5486400" cy="1083564"/>
          </a:xfrm>
          <a:prstGeom prst="rect">
            <a:avLst/>
          </a:prstGeom>
        </p:spPr>
      </p:pic>
    </p:spTree>
    <p:extLst>
      <p:ext uri="{BB962C8B-B14F-4D97-AF65-F5344CB8AC3E}">
        <p14:creationId xmlns:p14="http://schemas.microsoft.com/office/powerpoint/2010/main" val="1127594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someone.</a:t>
            </a:r>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305522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Getting Started</a:t>
            </a:r>
          </a:p>
        </p:txBody>
      </p:sp>
    </p:spTree>
    <p:extLst>
      <p:ext uri="{BB962C8B-B14F-4D97-AF65-F5344CB8AC3E}">
        <p14:creationId xmlns:p14="http://schemas.microsoft.com/office/powerpoint/2010/main" val="39763779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2436458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Early Alerts</a:t>
            </a:r>
          </a:p>
        </p:txBody>
      </p:sp>
      <p:sp>
        <p:nvSpPr>
          <p:cNvPr id="3" name="Content Placeholder 2"/>
          <p:cNvSpPr>
            <a:spLocks noGrp="1"/>
          </p:cNvSpPr>
          <p:nvPr>
            <p:ph idx="1"/>
          </p:nvPr>
        </p:nvSpPr>
        <p:spPr/>
        <p:txBody>
          <a:bodyPr/>
          <a:lstStyle/>
          <a:p>
            <a:r>
              <a:rPr lang="en-US" dirty="0"/>
              <a:t>If you have a student in academic trouble and have exhausted all your means to contact them about the matter, be sure to access </a:t>
            </a:r>
            <a:r>
              <a:rPr lang="en-US" u="sng" dirty="0"/>
              <a:t>Aviso</a:t>
            </a:r>
            <a:r>
              <a:rPr lang="en-US" dirty="0"/>
              <a:t> and enter an Early Alert.</a:t>
            </a:r>
          </a:p>
          <a:p>
            <a:pPr lvl="1"/>
            <a:r>
              <a:rPr lang="en-US" dirty="0"/>
              <a:t>PCC will no longer have paper-based Early Alerts.</a:t>
            </a:r>
          </a:p>
          <a:p>
            <a:pPr lvl="1"/>
            <a:r>
              <a:rPr lang="en-US" dirty="0"/>
              <a:t>Your Early Alert will be received by someone in Student Services.</a:t>
            </a:r>
          </a:p>
        </p:txBody>
      </p:sp>
    </p:spTree>
    <p:extLst>
      <p:ext uri="{BB962C8B-B14F-4D97-AF65-F5344CB8AC3E}">
        <p14:creationId xmlns:p14="http://schemas.microsoft.com/office/powerpoint/2010/main" val="1012709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Getting Started</a:t>
            </a:r>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  These kinds of questions will help determine which classes within the program of study best suit the student.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p>
          <a:p>
            <a:r>
              <a:rPr lang="en-US" dirty="0"/>
              <a:t>Collect basic information as listed at the top of the </a:t>
            </a:r>
            <a:r>
              <a:rPr lang="en-US" u="sng" dirty="0">
                <a:hlinkClick r:id="rId2"/>
              </a:rPr>
              <a:t>FOS Advising Checklist</a:t>
            </a:r>
            <a:r>
              <a:rPr lang="en-US" dirty="0"/>
              <a:t>.  </a:t>
            </a:r>
          </a:p>
          <a:p>
            <a:pPr lvl="1"/>
            <a:r>
              <a:rPr lang="en-US" dirty="0"/>
              <a:t>Pay careful attention to contact numbers.  This makes getting up with the student in the future much easier.</a:t>
            </a:r>
          </a:p>
          <a:p>
            <a:pPr lvl="1"/>
            <a:r>
              <a:rPr lang="en-US" dirty="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endParaRPr lang="en-US" sz="2400" dirty="0"/>
          </a:p>
          <a:p>
            <a:pPr lvl="1"/>
            <a:r>
              <a:rPr lang="en-US" i="1" dirty="0"/>
              <a:t>Have you filled out a </a:t>
            </a:r>
            <a:r>
              <a:rPr lang="en-US" i="1" u="sng" dirty="0">
                <a:hlinkClick r:id="rId2"/>
              </a:rPr>
              <a:t>PCC application</a:t>
            </a:r>
            <a:r>
              <a:rPr lang="en-US" i="1" dirty="0"/>
              <a:t>?</a:t>
            </a:r>
            <a:r>
              <a:rPr lang="en-US" dirty="0"/>
              <a:t>  If not, refer the student to the PCC website.</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2988</Words>
  <Application>Microsoft Office PowerPoint</Application>
  <PresentationFormat>On-screen Show (4:3)</PresentationFormat>
  <Paragraphs>197</Paragraphs>
  <Slides>52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Academic Advising</vt:lpstr>
      <vt:lpstr>PCC Advising Moodle Site</vt:lpstr>
      <vt:lpstr>Student Advising Guidelines</vt:lpstr>
      <vt:lpstr>PowerPoint Presentation</vt:lpstr>
      <vt:lpstr>Getting Started</vt:lpstr>
      <vt:lpstr>Getting Started</vt:lpstr>
      <vt:lpstr>PowerPoint Presentation</vt:lpstr>
      <vt:lpstr>PowerPoint Presentation</vt:lpstr>
      <vt:lpstr>PowerPoint Presentation</vt:lpstr>
      <vt:lpstr>PowerPoint Presentation</vt:lpstr>
      <vt:lpstr>Student Information</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Advising For Math</vt:lpstr>
      <vt:lpstr>PowerPoint Presentation</vt:lpstr>
      <vt:lpstr>PowerPoint Presentation</vt:lpstr>
      <vt:lpstr>Courses Not In The Program of Study</vt:lpstr>
      <vt:lpstr>PowerPoint Presentation</vt:lpstr>
      <vt:lpstr>Phantom Courses</vt:lpstr>
      <vt:lpstr>PowerPoint Presentation</vt:lpstr>
      <vt:lpstr>PowerPoint Presentation</vt:lpstr>
      <vt:lpstr>PowerPoint Presentation</vt:lpstr>
      <vt:lpstr>Phantom Course Registration Procedure</vt:lpstr>
      <vt:lpstr>PowerPoint Presentation</vt:lpstr>
      <vt:lpstr>The Semester Begins</vt:lpstr>
      <vt:lpstr>Making Changes</vt:lpstr>
      <vt:lpstr>WebAdvisor</vt:lpstr>
      <vt:lpstr>Census Reports</vt:lpstr>
      <vt:lpstr>PowerPoint Presentation</vt:lpstr>
      <vt:lpstr>Dropping Students  (Instructor-Initiated)</vt:lpstr>
      <vt:lpstr>PowerPoint Presentation</vt:lpstr>
      <vt:lpstr>PowerPoint Presentation</vt:lpstr>
      <vt:lpstr>PowerPoint Presentation</vt:lpstr>
      <vt:lpstr>Early Alerts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155</cp:revision>
  <cp:lastPrinted>2015-05-07T15:07:59Z</cp:lastPrinted>
  <dcterms:created xsi:type="dcterms:W3CDTF">2013-11-11T16:54:46Z</dcterms:created>
  <dcterms:modified xsi:type="dcterms:W3CDTF">2017-08-15T23:10:13Z</dcterms:modified>
</cp:coreProperties>
</file>