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57" r:id="rId3"/>
    <p:sldId id="305" r:id="rId4"/>
    <p:sldId id="326" r:id="rId5"/>
    <p:sldId id="327" r:id="rId6"/>
    <p:sldId id="316" r:id="rId7"/>
    <p:sldId id="319" r:id="rId8"/>
    <p:sldId id="320" r:id="rId9"/>
    <p:sldId id="321" r:id="rId10"/>
    <p:sldId id="322" r:id="rId11"/>
    <p:sldId id="323" r:id="rId12"/>
    <p:sldId id="314" r:id="rId13"/>
    <p:sldId id="267" r:id="rId14"/>
    <p:sldId id="268" r:id="rId15"/>
    <p:sldId id="300" r:id="rId16"/>
    <p:sldId id="289" r:id="rId17"/>
    <p:sldId id="301" r:id="rId18"/>
    <p:sldId id="324" r:id="rId19"/>
    <p:sldId id="325" r:id="rId20"/>
    <p:sldId id="275" r:id="rId21"/>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dirty="0"/>
          </a:p>
        </p:txBody>
      </p:sp>
      <p:sp>
        <p:nvSpPr>
          <p:cNvPr id="3" name="Date Placeholder 2"/>
          <p:cNvSpPr>
            <a:spLocks noGrp="1"/>
          </p:cNvSpPr>
          <p:nvPr>
            <p:ph type="dt" sz="quarter" idx="1"/>
          </p:nvPr>
        </p:nvSpPr>
        <p:spPr>
          <a:xfrm>
            <a:off x="3936768" y="0"/>
            <a:ext cx="3011699" cy="463408"/>
          </a:xfrm>
          <a:prstGeom prst="rect">
            <a:avLst/>
          </a:prstGeom>
        </p:spPr>
        <p:txBody>
          <a:bodyPr vert="horz" lIns="92492" tIns="46246" rIns="92492" bIns="46246" rtlCol="0"/>
          <a:lstStyle>
            <a:lvl1pPr algn="r">
              <a:defRPr sz="1200"/>
            </a:lvl1pPr>
          </a:lstStyle>
          <a:p>
            <a:fld id="{87A214DA-D767-4A82-8FA3-6FDC7425C9CA}" type="datetimeFigureOut">
              <a:rPr lang="en-US" smtClean="0"/>
              <a:t>1/2/2017</a:t>
            </a:fld>
            <a:endParaRPr lang="en-US" dirty="0"/>
          </a:p>
        </p:txBody>
      </p:sp>
      <p:sp>
        <p:nvSpPr>
          <p:cNvPr id="4" name="Footer Placeholder 3"/>
          <p:cNvSpPr>
            <a:spLocks noGrp="1"/>
          </p:cNvSpPr>
          <p:nvPr>
            <p:ph type="ftr" sz="quarter" idx="2"/>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36768" y="8772669"/>
            <a:ext cx="3011699" cy="463407"/>
          </a:xfrm>
          <a:prstGeom prst="rect">
            <a:avLst/>
          </a:prstGeom>
        </p:spPr>
        <p:txBody>
          <a:bodyPr vert="horz" lIns="92492" tIns="46246" rIns="92492" bIns="46246" rtlCol="0" anchor="b"/>
          <a:lstStyle>
            <a:lvl1pPr algn="r">
              <a:defRPr sz="1200"/>
            </a:lvl1pPr>
          </a:lstStyle>
          <a:p>
            <a:fld id="{EBB46316-8C24-4EEC-A2A5-9662B4527960}" type="slidenum">
              <a:rPr lang="en-US" smtClean="0"/>
              <a:t>‹#›</a:t>
            </a:fld>
            <a:endParaRPr lang="en-US" dirty="0"/>
          </a:p>
        </p:txBody>
      </p:sp>
    </p:spTree>
    <p:extLst>
      <p:ext uri="{BB962C8B-B14F-4D97-AF65-F5344CB8AC3E}">
        <p14:creationId xmlns:p14="http://schemas.microsoft.com/office/powerpoint/2010/main" val="13124856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dirty="0"/>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45E3AEF1-758A-4D06-AC4F-AB0DCD6F9E5A}" type="datetimeFigureOut">
              <a:rPr lang="en-US" smtClean="0"/>
              <a:t>1/2/2017</a:t>
            </a:fld>
            <a:endParaRPr lang="en-US" dirty="0"/>
          </a:p>
        </p:txBody>
      </p:sp>
      <p:sp>
        <p:nvSpPr>
          <p:cNvPr id="4" name="Slide Image Placeholder 3"/>
          <p:cNvSpPr>
            <a:spLocks noGrp="1" noRot="1" noChangeAspect="1"/>
          </p:cNvSpPr>
          <p:nvPr>
            <p:ph type="sldImg" idx="2"/>
          </p:nvPr>
        </p:nvSpPr>
        <p:spPr>
          <a:xfrm>
            <a:off x="1397000" y="1154113"/>
            <a:ext cx="4156075" cy="3117850"/>
          </a:xfrm>
          <a:prstGeom prst="rect">
            <a:avLst/>
          </a:prstGeom>
          <a:noFill/>
          <a:ln w="12700">
            <a:solidFill>
              <a:prstClr val="black"/>
            </a:solidFill>
          </a:ln>
        </p:spPr>
        <p:txBody>
          <a:bodyPr vert="horz" lIns="92492" tIns="46246" rIns="92492" bIns="46246" rtlCol="0" anchor="ctr"/>
          <a:lstStyle/>
          <a:p>
            <a:endParaRPr lang="en-US" dirty="0"/>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1B4DE168-4ABC-4E07-9523-6B0FB9381E51}" type="slidenum">
              <a:rPr lang="en-US" smtClean="0"/>
              <a:t>‹#›</a:t>
            </a:fld>
            <a:endParaRPr lang="en-US" dirty="0"/>
          </a:p>
        </p:txBody>
      </p:sp>
    </p:spTree>
    <p:extLst>
      <p:ext uri="{BB962C8B-B14F-4D97-AF65-F5344CB8AC3E}">
        <p14:creationId xmlns:p14="http://schemas.microsoft.com/office/powerpoint/2010/main" val="3013072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1</a:t>
            </a:fld>
            <a:endParaRPr lang="en-US" dirty="0"/>
          </a:p>
        </p:txBody>
      </p:sp>
    </p:spTree>
    <p:extLst>
      <p:ext uri="{BB962C8B-B14F-4D97-AF65-F5344CB8AC3E}">
        <p14:creationId xmlns:p14="http://schemas.microsoft.com/office/powerpoint/2010/main" val="14555985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2</a:t>
            </a:fld>
            <a:endParaRPr lang="en-US" dirty="0"/>
          </a:p>
        </p:txBody>
      </p:sp>
    </p:spTree>
    <p:extLst>
      <p:ext uri="{BB962C8B-B14F-4D97-AF65-F5344CB8AC3E}">
        <p14:creationId xmlns:p14="http://schemas.microsoft.com/office/powerpoint/2010/main" val="32953172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7</a:t>
            </a:fld>
            <a:endParaRPr lang="en-US" dirty="0"/>
          </a:p>
        </p:txBody>
      </p:sp>
    </p:spTree>
    <p:extLst>
      <p:ext uri="{BB962C8B-B14F-4D97-AF65-F5344CB8AC3E}">
        <p14:creationId xmlns:p14="http://schemas.microsoft.com/office/powerpoint/2010/main" val="28853179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8</a:t>
            </a:fld>
            <a:endParaRPr lang="en-US" dirty="0"/>
          </a:p>
        </p:txBody>
      </p:sp>
    </p:spTree>
    <p:extLst>
      <p:ext uri="{BB962C8B-B14F-4D97-AF65-F5344CB8AC3E}">
        <p14:creationId xmlns:p14="http://schemas.microsoft.com/office/powerpoint/2010/main" val="12423493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11</a:t>
            </a:fld>
            <a:endParaRPr lang="en-US" dirty="0"/>
          </a:p>
        </p:txBody>
      </p:sp>
    </p:spTree>
    <p:extLst>
      <p:ext uri="{BB962C8B-B14F-4D97-AF65-F5344CB8AC3E}">
        <p14:creationId xmlns:p14="http://schemas.microsoft.com/office/powerpoint/2010/main" val="12944371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13</a:t>
            </a:fld>
            <a:endParaRPr lang="en-US" dirty="0"/>
          </a:p>
        </p:txBody>
      </p:sp>
    </p:spTree>
    <p:extLst>
      <p:ext uri="{BB962C8B-B14F-4D97-AF65-F5344CB8AC3E}">
        <p14:creationId xmlns:p14="http://schemas.microsoft.com/office/powerpoint/2010/main" val="9152975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14</a:t>
            </a:fld>
            <a:endParaRPr lang="en-US" dirty="0"/>
          </a:p>
        </p:txBody>
      </p:sp>
    </p:spTree>
    <p:extLst>
      <p:ext uri="{BB962C8B-B14F-4D97-AF65-F5344CB8AC3E}">
        <p14:creationId xmlns:p14="http://schemas.microsoft.com/office/powerpoint/2010/main" val="20982030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16</a:t>
            </a:fld>
            <a:endParaRPr lang="en-US" dirty="0"/>
          </a:p>
        </p:txBody>
      </p:sp>
    </p:spTree>
    <p:extLst>
      <p:ext uri="{BB962C8B-B14F-4D97-AF65-F5344CB8AC3E}">
        <p14:creationId xmlns:p14="http://schemas.microsoft.com/office/powerpoint/2010/main" val="7903565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20</a:t>
            </a:fld>
            <a:endParaRPr lang="en-US" dirty="0"/>
          </a:p>
        </p:txBody>
      </p:sp>
    </p:spTree>
    <p:extLst>
      <p:ext uri="{BB962C8B-B14F-4D97-AF65-F5344CB8AC3E}">
        <p14:creationId xmlns:p14="http://schemas.microsoft.com/office/powerpoint/2010/main" val="4847450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D99200C-72C1-4792-9787-9829037FD14D}" type="datetimeFigureOut">
              <a:rPr lang="en-US" smtClean="0"/>
              <a:t>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543619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99200C-72C1-4792-9787-9829037FD14D}" type="datetimeFigureOut">
              <a:rPr lang="en-US" smtClean="0"/>
              <a:t>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910935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99200C-72C1-4792-9787-9829037FD14D}" type="datetimeFigureOut">
              <a:rPr lang="en-US" smtClean="0"/>
              <a:t>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263727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99200C-72C1-4792-9787-9829037FD14D}" type="datetimeFigureOut">
              <a:rPr lang="en-US" smtClean="0"/>
              <a:t>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3062384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99200C-72C1-4792-9787-9829037FD14D}" type="datetimeFigureOut">
              <a:rPr lang="en-US" smtClean="0"/>
              <a:t>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2593587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D99200C-72C1-4792-9787-9829037FD14D}" type="datetimeFigureOut">
              <a:rPr lang="en-US" smtClean="0"/>
              <a:t>1/2/2017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3232848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D99200C-72C1-4792-9787-9829037FD14D}" type="datetimeFigureOut">
              <a:rPr lang="en-US" smtClean="0"/>
              <a:t>1/2/2017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423921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D99200C-72C1-4792-9787-9829037FD14D}" type="datetimeFigureOut">
              <a:rPr lang="en-US" smtClean="0"/>
              <a:t>1/2/2017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981658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99200C-72C1-4792-9787-9829037FD14D}" type="datetimeFigureOut">
              <a:rPr lang="en-US" smtClean="0"/>
              <a:t>1/2/2017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2179581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99200C-72C1-4792-9787-9829037FD14D}" type="datetimeFigureOut">
              <a:rPr lang="en-US" smtClean="0"/>
              <a:t>1/2/2017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4075547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99200C-72C1-4792-9787-9829037FD14D}" type="datetimeFigureOut">
              <a:rPr lang="en-US" smtClean="0"/>
              <a:t>1/2/2017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621404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99200C-72C1-4792-9787-9829037FD14D}" type="datetimeFigureOut">
              <a:rPr lang="en-US" smtClean="0"/>
              <a:t>1/2/2017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BE6267-472E-46FD-BF9E-F7B383A0CB00}" type="slidenum">
              <a:rPr lang="en-US" smtClean="0"/>
              <a:t>‹#›</a:t>
            </a:fld>
            <a:endParaRPr lang="en-US" dirty="0"/>
          </a:p>
        </p:txBody>
      </p:sp>
    </p:spTree>
    <p:extLst>
      <p:ext uri="{BB962C8B-B14F-4D97-AF65-F5344CB8AC3E}">
        <p14:creationId xmlns:p14="http://schemas.microsoft.com/office/powerpoint/2010/main" val="31276667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ncallahan@pamlicocc.edu"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google.com/url?sa=i&amp;rct=j&amp;q=&amp;esrc=s&amp;frm=1&amp;source=images&amp;cd=&amp;cad=rja&amp;docid=b83gaMrCSvoOnM&amp;tbnid=a3HmT4z74kHihM:&amp;ved=0CAUQjRw&amp;url=https://moodle.org/logo/&amp;ei=_hiBUoH0HsTnkAebs4GgDg&amp;bvm=bv.56146854,d.eW0&amp;psig=AFQjCNHTJkHV6xEUbvmEvJJKf5LY4WO1Bw&amp;ust=1384278629654663"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3" Type="http://schemas.openxmlformats.org/officeDocument/2006/relationships/hyperlink" Target="http://www.google.com/url?sa=i&amp;rct=j&amp;q=&amp;esrc=s&amp;frm=1&amp;source=images&amp;cd=&amp;cad=rja&amp;docid=WPhelDQPf3BMEM&amp;tbnid=OWYgkEr6H3JNfM:&amp;ved=0CAUQjRw&amp;url=http://open-site.org/schools/pamlico-community-college/&amp;ei=JkiCUsfYBMSOkAfY8ID4Dw&amp;bvm=bv.56146854,d.eW0&amp;psig=AFQjCNFUjDXl48Ljhm2YPmvcUXrMKgOZ9Q&amp;ust=1384356257343770"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772400" cy="1470025"/>
          </a:xfrm>
        </p:spPr>
        <p:txBody>
          <a:bodyPr/>
          <a:lstStyle/>
          <a:p>
            <a:r>
              <a:rPr lang="en-US" b="1" u="sng" dirty="0"/>
              <a:t>Spring 2017 Advising Updates</a:t>
            </a:r>
          </a:p>
        </p:txBody>
      </p:sp>
      <p:sp>
        <p:nvSpPr>
          <p:cNvPr id="3" name="Subtitle 2"/>
          <p:cNvSpPr>
            <a:spLocks noGrp="1"/>
          </p:cNvSpPr>
          <p:nvPr>
            <p:ph type="subTitle" idx="1"/>
          </p:nvPr>
        </p:nvSpPr>
        <p:spPr>
          <a:xfrm>
            <a:off x="1371600" y="5029200"/>
            <a:ext cx="6400800" cy="1066800"/>
          </a:xfrm>
        </p:spPr>
        <p:txBody>
          <a:bodyPr/>
          <a:lstStyle/>
          <a:p>
            <a:r>
              <a:rPr lang="en-US" b="1" dirty="0">
                <a:solidFill>
                  <a:schemeClr val="tx1"/>
                </a:solidFill>
              </a:rPr>
              <a:t>Preparing for Spring Registration</a:t>
            </a:r>
          </a:p>
        </p:txBody>
      </p:sp>
      <p:pic>
        <p:nvPicPr>
          <p:cNvPr id="1026" name="Picture 2" descr="http://www.pamlicocc.edu/images/56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0400" y="2362200"/>
            <a:ext cx="2715942" cy="243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95278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STRK:  FERPA Information</a:t>
            </a:r>
          </a:p>
        </p:txBody>
      </p:sp>
      <p:sp>
        <p:nvSpPr>
          <p:cNvPr id="3" name="Content Placeholder 2"/>
          <p:cNvSpPr>
            <a:spLocks noGrp="1"/>
          </p:cNvSpPr>
          <p:nvPr>
            <p:ph idx="1"/>
          </p:nvPr>
        </p:nvSpPr>
        <p:spPr/>
        <p:txBody>
          <a:bodyPr/>
          <a:lstStyle/>
          <a:p>
            <a:r>
              <a:rPr lang="en-US" dirty="0"/>
              <a:t>Tammy Spain, registrar</a:t>
            </a:r>
          </a:p>
          <a:p>
            <a:pPr lvl="1"/>
            <a:r>
              <a:rPr lang="en-US" dirty="0"/>
              <a:t>See </a:t>
            </a:r>
            <a:r>
              <a:rPr lang="en-US" b="1" u="sng" dirty="0"/>
              <a:t>Mnemonics for Advisors Fall 2016</a:t>
            </a:r>
            <a:r>
              <a:rPr lang="en-US" dirty="0"/>
              <a:t> on the Moodle Advising site.</a:t>
            </a:r>
          </a:p>
          <a:p>
            <a:pPr lvl="1"/>
            <a:endParaRPr lang="en-US" dirty="0"/>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86000" y="3342899"/>
            <a:ext cx="4974336" cy="2926080"/>
          </a:xfrm>
          <a:prstGeom prst="rect">
            <a:avLst/>
          </a:prstGeom>
        </p:spPr>
      </p:pic>
    </p:spTree>
    <p:extLst>
      <p:ext uri="{BB962C8B-B14F-4D97-AF65-F5344CB8AC3E}">
        <p14:creationId xmlns:p14="http://schemas.microsoft.com/office/powerpoint/2010/main" val="41201113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a:t>Important Course Dates: Spring 2017</a:t>
            </a:r>
          </a:p>
        </p:txBody>
      </p:sp>
      <p:pic>
        <p:nvPicPr>
          <p:cNvPr id="4" name="Picture 3"/>
          <p:cNvPicPr>
            <a:picLocks noChangeAspect="1"/>
          </p:cNvPicPr>
          <p:nvPr/>
        </p:nvPicPr>
        <p:blipFill rotWithShape="1">
          <a:blip r:embed="rId3"/>
          <a:srcRect l="20500" t="14222" r="23000" b="18222"/>
          <a:stretch/>
        </p:blipFill>
        <p:spPr>
          <a:xfrm>
            <a:off x="647700" y="1295400"/>
            <a:ext cx="7848600" cy="5278704"/>
          </a:xfrm>
          <a:prstGeom prst="rect">
            <a:avLst/>
          </a:prstGeom>
        </p:spPr>
      </p:pic>
    </p:spTree>
    <p:extLst>
      <p:ext uri="{BB962C8B-B14F-4D97-AF65-F5344CB8AC3E}">
        <p14:creationId xmlns:p14="http://schemas.microsoft.com/office/powerpoint/2010/main" val="14346575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Dropping Students</a:t>
            </a:r>
            <a:endParaRPr lang="en-US" dirty="0"/>
          </a:p>
        </p:txBody>
      </p:sp>
      <p:sp>
        <p:nvSpPr>
          <p:cNvPr id="3" name="Content Placeholder 2"/>
          <p:cNvSpPr>
            <a:spLocks noGrp="1"/>
          </p:cNvSpPr>
          <p:nvPr>
            <p:ph idx="1"/>
          </p:nvPr>
        </p:nvSpPr>
        <p:spPr/>
        <p:txBody>
          <a:bodyPr/>
          <a:lstStyle/>
          <a:p>
            <a:r>
              <a:rPr lang="en-US" dirty="0"/>
              <a:t>To drop a student from your course, you must go to Student Services and fill out a </a:t>
            </a:r>
            <a:r>
              <a:rPr lang="en-US" u="sng" dirty="0"/>
              <a:t>Drop/Add form.</a:t>
            </a:r>
          </a:p>
          <a:p>
            <a:pPr lvl="1"/>
            <a:r>
              <a:rPr lang="en-US" dirty="0"/>
              <a:t>Be prepared to list a last day of attendance for the student (unless they never entered the course).</a:t>
            </a:r>
          </a:p>
        </p:txBody>
      </p:sp>
    </p:spTree>
    <p:extLst>
      <p:ext uri="{BB962C8B-B14F-4D97-AF65-F5344CB8AC3E}">
        <p14:creationId xmlns:p14="http://schemas.microsoft.com/office/powerpoint/2010/main" val="34722407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r>
              <a:rPr lang="en-US" dirty="0"/>
              <a:t>Do not wait too long to drop a student who has:</a:t>
            </a:r>
          </a:p>
          <a:p>
            <a:pPr lvl="1"/>
            <a:r>
              <a:rPr lang="en-US" dirty="0"/>
              <a:t>Not been attending class.</a:t>
            </a:r>
          </a:p>
          <a:p>
            <a:pPr lvl="1"/>
            <a:r>
              <a:rPr lang="en-US" dirty="0"/>
              <a:t>Not been turning in assignments (whether online or face-to-face courses).</a:t>
            </a:r>
          </a:p>
          <a:p>
            <a:pPr lvl="1"/>
            <a:r>
              <a:rPr lang="en-US" dirty="0"/>
              <a:t>Never entered the course (whether online or face-to-face courses).</a:t>
            </a:r>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81200" y="4572000"/>
            <a:ext cx="5486400" cy="1083564"/>
          </a:xfrm>
          <a:prstGeom prst="rect">
            <a:avLst/>
          </a:prstGeom>
        </p:spPr>
      </p:pic>
    </p:spTree>
    <p:extLst>
      <p:ext uri="{BB962C8B-B14F-4D97-AF65-F5344CB8AC3E}">
        <p14:creationId xmlns:p14="http://schemas.microsoft.com/office/powerpoint/2010/main" val="2659287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562600"/>
          </a:xfrm>
        </p:spPr>
        <p:txBody>
          <a:bodyPr>
            <a:normAutofit/>
          </a:bodyPr>
          <a:lstStyle/>
          <a:p>
            <a:r>
              <a:rPr lang="en-US" dirty="0"/>
              <a:t>If you have questions and are not sure if it’s time to drop the student, go to Student Services and talk with someone.</a:t>
            </a:r>
          </a:p>
          <a:p>
            <a:pPr lvl="1"/>
            <a:r>
              <a:rPr lang="en-US" dirty="0"/>
              <a:t>Together you can decide if you have a situation in which a student needs to be dropped.</a:t>
            </a:r>
          </a:p>
          <a:p>
            <a:r>
              <a:rPr lang="en-US" dirty="0"/>
              <a:t>If the drop is completed before the drop deadline, the student receives no grade (W).</a:t>
            </a:r>
          </a:p>
          <a:p>
            <a:pPr lvl="1"/>
            <a:r>
              <a:rPr lang="en-US" dirty="0"/>
              <a:t>This has no effect on their GPA.</a:t>
            </a:r>
          </a:p>
        </p:txBody>
      </p:sp>
    </p:spTree>
    <p:extLst>
      <p:ext uri="{BB962C8B-B14F-4D97-AF65-F5344CB8AC3E}">
        <p14:creationId xmlns:p14="http://schemas.microsoft.com/office/powerpoint/2010/main" val="26487911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r>
              <a:rPr lang="en-US" dirty="0"/>
              <a:t>If not, if they are dropped after the drop deadline, the student will receive a grade of “WF”.</a:t>
            </a:r>
          </a:p>
          <a:p>
            <a:pPr lvl="1"/>
            <a:r>
              <a:rPr lang="en-US" dirty="0"/>
              <a:t>It counts as an F and effects the student’s GPA.</a:t>
            </a:r>
          </a:p>
          <a:p>
            <a:pPr lvl="1"/>
            <a:r>
              <a:rPr lang="en-US" dirty="0"/>
              <a:t>The “WF” is a way for Student Services to see that the student has stopped participating in the course as opposed to just not performing well enough to pass (F).</a:t>
            </a:r>
          </a:p>
          <a:p>
            <a:r>
              <a:rPr lang="en-US" dirty="0"/>
              <a:t>Be sure to include the last date of attendance on the drop form.</a:t>
            </a:r>
          </a:p>
        </p:txBody>
      </p:sp>
    </p:spTree>
    <p:extLst>
      <p:ext uri="{BB962C8B-B14F-4D97-AF65-F5344CB8AC3E}">
        <p14:creationId xmlns:p14="http://schemas.microsoft.com/office/powerpoint/2010/main" val="22183312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Phantom Courses:  Spring 2017</a:t>
            </a:r>
          </a:p>
        </p:txBody>
      </p:sp>
      <p:sp>
        <p:nvSpPr>
          <p:cNvPr id="3" name="Content Placeholder 2"/>
          <p:cNvSpPr>
            <a:spLocks noGrp="1"/>
          </p:cNvSpPr>
          <p:nvPr>
            <p:ph idx="1"/>
          </p:nvPr>
        </p:nvSpPr>
        <p:spPr/>
        <p:txBody>
          <a:bodyPr/>
          <a:lstStyle/>
          <a:p>
            <a:pPr lvl="0"/>
            <a:r>
              <a:rPr lang="en-US" dirty="0"/>
              <a:t>Phantom online courses:  </a:t>
            </a:r>
          </a:p>
          <a:p>
            <a:pPr lvl="1"/>
            <a:r>
              <a:rPr lang="en-US" b="1" u="sng" dirty="0"/>
              <a:t>ACA 111 OL</a:t>
            </a:r>
            <a:r>
              <a:rPr lang="en-US" dirty="0"/>
              <a:t>, </a:t>
            </a:r>
            <a:r>
              <a:rPr lang="en-US" b="1" u="sng" dirty="0"/>
              <a:t>ACA 122 OL</a:t>
            </a:r>
            <a:r>
              <a:rPr lang="en-US" dirty="0"/>
              <a:t>, &amp; </a:t>
            </a:r>
            <a:r>
              <a:rPr lang="en-US" b="1" u="sng" dirty="0"/>
              <a:t>CIS 110 OL</a:t>
            </a:r>
          </a:p>
          <a:p>
            <a:r>
              <a:rPr lang="en-US" dirty="0"/>
              <a:t>In order to register a student for one of these phantom online courses, you must receive  prior approval.</a:t>
            </a:r>
          </a:p>
          <a:p>
            <a:pPr lvl="1"/>
            <a:r>
              <a:rPr lang="en-US" dirty="0"/>
              <a:t>For CIS 110, ACA 111, &amp; 122:  Email Neil Callahan</a:t>
            </a:r>
          </a:p>
          <a:p>
            <a:pPr lvl="1"/>
            <a:r>
              <a:rPr lang="en-US" dirty="0">
                <a:hlinkClick r:id="rId3"/>
              </a:rPr>
              <a:t>ncallahan@pamlicocc.edu</a:t>
            </a:r>
            <a:endParaRPr lang="en-US" dirty="0"/>
          </a:p>
          <a:p>
            <a:endParaRPr lang="en-US" dirty="0"/>
          </a:p>
        </p:txBody>
      </p:sp>
    </p:spTree>
    <p:extLst>
      <p:ext uri="{BB962C8B-B14F-4D97-AF65-F5344CB8AC3E}">
        <p14:creationId xmlns:p14="http://schemas.microsoft.com/office/powerpoint/2010/main" val="39239061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lstStyle/>
          <a:p>
            <a:r>
              <a:rPr lang="en-US" dirty="0"/>
              <a:t>Be sure to include the student’s name, desired phantom course, and ID number.  </a:t>
            </a:r>
          </a:p>
          <a:p>
            <a:pPr lvl="1"/>
            <a:r>
              <a:rPr lang="en-US" dirty="0"/>
              <a:t>Neil will forward your email to Tammy Spain or Julie Simpson and they will register the student for the course.</a:t>
            </a:r>
          </a:p>
          <a:p>
            <a:endParaRPr lang="en-US" dirty="0"/>
          </a:p>
        </p:txBody>
      </p:sp>
    </p:spTree>
    <p:extLst>
      <p:ext uri="{BB962C8B-B14F-4D97-AF65-F5344CB8AC3E}">
        <p14:creationId xmlns:p14="http://schemas.microsoft.com/office/powerpoint/2010/main" val="36354959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u="sng" dirty="0"/>
              <a:t>Moodle Advising Site Additions</a:t>
            </a:r>
          </a:p>
        </p:txBody>
      </p:sp>
    </p:spTree>
    <p:extLst>
      <p:ext uri="{BB962C8B-B14F-4D97-AF65-F5344CB8AC3E}">
        <p14:creationId xmlns:p14="http://schemas.microsoft.com/office/powerpoint/2010/main" val="39997290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Moodle Advising Site Additions</a:t>
            </a:r>
          </a:p>
        </p:txBody>
      </p:sp>
      <p:sp>
        <p:nvSpPr>
          <p:cNvPr id="3" name="Content Placeholder 2"/>
          <p:cNvSpPr>
            <a:spLocks noGrp="1"/>
          </p:cNvSpPr>
          <p:nvPr>
            <p:ph idx="1"/>
          </p:nvPr>
        </p:nvSpPr>
        <p:spPr/>
        <p:txBody>
          <a:bodyPr/>
          <a:lstStyle/>
          <a:p>
            <a:r>
              <a:rPr lang="en-US" dirty="0"/>
              <a:t>Student Success Center Information</a:t>
            </a:r>
          </a:p>
          <a:p>
            <a:r>
              <a:rPr lang="en-US" dirty="0"/>
              <a:t>ExamView Exam Software Moodle Converter</a:t>
            </a:r>
          </a:p>
          <a:p>
            <a:r>
              <a:rPr lang="en-US" dirty="0"/>
              <a:t> Carolina Works/Aviso Information</a:t>
            </a:r>
          </a:p>
          <a:p>
            <a:endParaRPr lang="en-US" dirty="0"/>
          </a:p>
          <a:p>
            <a:endParaRPr lang="en-US" dirty="0"/>
          </a:p>
        </p:txBody>
      </p:sp>
    </p:spTree>
    <p:extLst>
      <p:ext uri="{BB962C8B-B14F-4D97-AF65-F5344CB8AC3E}">
        <p14:creationId xmlns:p14="http://schemas.microsoft.com/office/powerpoint/2010/main" val="35993221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PCC Advising Moodle Site</a:t>
            </a:r>
          </a:p>
        </p:txBody>
      </p:sp>
      <p:pic>
        <p:nvPicPr>
          <p:cNvPr id="2056" name="Picture 8" descr="https://moodle.org/logo/logo-4045x1000.jpg">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66799" y="2733472"/>
            <a:ext cx="7153275" cy="1771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79897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066800"/>
            <a:ext cx="7772400" cy="1771651"/>
          </a:xfrm>
        </p:spPr>
        <p:txBody>
          <a:bodyPr>
            <a:normAutofit/>
          </a:bodyPr>
          <a:lstStyle/>
          <a:p>
            <a:r>
              <a:rPr lang="en-US" sz="6000" b="1" u="sng" dirty="0"/>
              <a:t>Questions?</a:t>
            </a:r>
          </a:p>
        </p:txBody>
      </p:sp>
      <p:pic>
        <p:nvPicPr>
          <p:cNvPr id="1026" name="Picture 2" descr="http://open-site.org/img/logos/199263.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7000" y="3048000"/>
            <a:ext cx="3867150" cy="1428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3627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u="sng" dirty="0"/>
              <a:t>Student Services</a:t>
            </a:r>
          </a:p>
        </p:txBody>
      </p:sp>
    </p:spTree>
    <p:extLst>
      <p:ext uri="{BB962C8B-B14F-4D97-AF65-F5344CB8AC3E}">
        <p14:creationId xmlns:p14="http://schemas.microsoft.com/office/powerpoint/2010/main" val="17002150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Registration</a:t>
            </a:r>
          </a:p>
        </p:txBody>
      </p:sp>
      <p:sp>
        <p:nvSpPr>
          <p:cNvPr id="3" name="Content Placeholder 2"/>
          <p:cNvSpPr>
            <a:spLocks noGrp="1"/>
          </p:cNvSpPr>
          <p:nvPr>
            <p:ph idx="1"/>
          </p:nvPr>
        </p:nvSpPr>
        <p:spPr>
          <a:xfrm>
            <a:off x="457200" y="1600200"/>
            <a:ext cx="8229600" cy="4800600"/>
          </a:xfrm>
        </p:spPr>
        <p:txBody>
          <a:bodyPr>
            <a:normAutofit lnSpcReduction="10000"/>
          </a:bodyPr>
          <a:lstStyle/>
          <a:p>
            <a:r>
              <a:rPr lang="en-US" dirty="0"/>
              <a:t>Registration rights will be open until the close of business on 1/5/17 (Thursday).</a:t>
            </a:r>
          </a:p>
          <a:p>
            <a:r>
              <a:rPr lang="en-US" dirty="0"/>
              <a:t>We will do the initial purge at noon on 1/6/17 (Friday).</a:t>
            </a:r>
          </a:p>
          <a:p>
            <a:r>
              <a:rPr lang="en-US" dirty="0"/>
              <a:t>If a student wants to get back into their classes after being purged, or wants to register for new classes, please advise the student and give the information to Tammy or Julie and they will take care of their registration.  </a:t>
            </a:r>
          </a:p>
        </p:txBody>
      </p:sp>
    </p:spTree>
    <p:extLst>
      <p:ext uri="{BB962C8B-B14F-4D97-AF65-F5344CB8AC3E}">
        <p14:creationId xmlns:p14="http://schemas.microsoft.com/office/powerpoint/2010/main" val="32049036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pPr lvl="1"/>
            <a:r>
              <a:rPr lang="en-US" dirty="0"/>
              <a:t>Please use the Registration Form or an email.</a:t>
            </a:r>
          </a:p>
          <a:p>
            <a:r>
              <a:rPr lang="en-US" dirty="0"/>
              <a:t>After the purge, students may register/re-register for classes up until the first day of class </a:t>
            </a:r>
            <a:r>
              <a:rPr lang="en-US" u="sng" dirty="0"/>
              <a:t>IF</a:t>
            </a:r>
            <a:r>
              <a:rPr lang="en-US" dirty="0"/>
              <a:t> the class has not been cancelled, but must have </a:t>
            </a:r>
            <a:r>
              <a:rPr lang="en-US" u="sng" dirty="0"/>
              <a:t>payment arrangements or Financial Aid in place at the time of registration/re-registration</a:t>
            </a:r>
            <a:r>
              <a:rPr lang="en-US" dirty="0"/>
              <a:t>. </a:t>
            </a:r>
          </a:p>
          <a:p>
            <a:endParaRPr lang="en-US" dirty="0"/>
          </a:p>
        </p:txBody>
      </p:sp>
    </p:spTree>
    <p:extLst>
      <p:ext uri="{BB962C8B-B14F-4D97-AF65-F5344CB8AC3E}">
        <p14:creationId xmlns:p14="http://schemas.microsoft.com/office/powerpoint/2010/main" val="576485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Aviso &amp; Student Services</a:t>
            </a:r>
          </a:p>
        </p:txBody>
      </p:sp>
      <p:sp>
        <p:nvSpPr>
          <p:cNvPr id="3" name="Content Placeholder 2"/>
          <p:cNvSpPr>
            <a:spLocks noGrp="1"/>
          </p:cNvSpPr>
          <p:nvPr>
            <p:ph idx="1"/>
          </p:nvPr>
        </p:nvSpPr>
        <p:spPr/>
        <p:txBody>
          <a:bodyPr>
            <a:normAutofit lnSpcReduction="10000"/>
          </a:bodyPr>
          <a:lstStyle/>
          <a:p>
            <a:r>
              <a:rPr lang="en-US" dirty="0"/>
              <a:t>As you use Aviso to send Early Alerts and other concerns about students to Student Services, please share with them any feedback you may have.</a:t>
            </a:r>
          </a:p>
          <a:p>
            <a:r>
              <a:rPr lang="en-US" dirty="0"/>
              <a:t>Contact Jamie Gibbs if:</a:t>
            </a:r>
          </a:p>
          <a:p>
            <a:pPr lvl="1"/>
            <a:r>
              <a:rPr lang="en-US" dirty="0"/>
              <a:t>You are not happy with the response to your alert.</a:t>
            </a:r>
          </a:p>
          <a:p>
            <a:pPr lvl="1"/>
            <a:r>
              <a:rPr lang="en-US" dirty="0"/>
              <a:t>You are not happy with the length of time involved with your alert.</a:t>
            </a:r>
          </a:p>
          <a:p>
            <a:pPr lvl="1"/>
            <a:r>
              <a:rPr lang="en-US" dirty="0"/>
              <a:t>You have other concerns.</a:t>
            </a:r>
          </a:p>
        </p:txBody>
      </p:sp>
    </p:spTree>
    <p:extLst>
      <p:ext uri="{BB962C8B-B14F-4D97-AF65-F5344CB8AC3E}">
        <p14:creationId xmlns:p14="http://schemas.microsoft.com/office/powerpoint/2010/main" val="31617467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Financial Aid</a:t>
            </a:r>
          </a:p>
        </p:txBody>
      </p:sp>
      <p:sp>
        <p:nvSpPr>
          <p:cNvPr id="3" name="Content Placeholder 2"/>
          <p:cNvSpPr>
            <a:spLocks noGrp="1"/>
          </p:cNvSpPr>
          <p:nvPr>
            <p:ph idx="1"/>
          </p:nvPr>
        </p:nvSpPr>
        <p:spPr/>
        <p:txBody>
          <a:bodyPr>
            <a:normAutofit/>
          </a:bodyPr>
          <a:lstStyle/>
          <a:p>
            <a:r>
              <a:rPr lang="en-US" dirty="0"/>
              <a:t>When a student has any financial aid questions, refer them to:</a:t>
            </a:r>
          </a:p>
          <a:p>
            <a:pPr lvl="1"/>
            <a:r>
              <a:rPr lang="en-US" dirty="0"/>
              <a:t>Melissa Whitman:  Financial Aid Director</a:t>
            </a:r>
          </a:p>
          <a:p>
            <a:pPr lvl="1"/>
            <a:r>
              <a:rPr lang="en-US" b="1" u="sng" dirty="0"/>
              <a:t>Do not try to answer financial aid questions</a:t>
            </a:r>
            <a:r>
              <a:rPr lang="en-US" dirty="0"/>
              <a:t>.  Always refer the student to Mrs. Whitman &amp; her staff.</a:t>
            </a:r>
          </a:p>
        </p:txBody>
      </p:sp>
    </p:spTree>
    <p:extLst>
      <p:ext uri="{BB962C8B-B14F-4D97-AF65-F5344CB8AC3E}">
        <p14:creationId xmlns:p14="http://schemas.microsoft.com/office/powerpoint/2010/main" val="5672678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15000"/>
          </a:xfrm>
        </p:spPr>
        <p:txBody>
          <a:bodyPr>
            <a:normAutofit lnSpcReduction="10000"/>
          </a:bodyPr>
          <a:lstStyle/>
          <a:p>
            <a:r>
              <a:rPr lang="en-US" b="1" u="sng" dirty="0"/>
              <a:t>The 12 hours Pell Grant Myth</a:t>
            </a:r>
          </a:p>
          <a:p>
            <a:pPr lvl="1"/>
            <a:r>
              <a:rPr lang="en-US" dirty="0"/>
              <a:t>You do not have to register for 12 hours to receive financial aid.</a:t>
            </a:r>
          </a:p>
          <a:p>
            <a:pPr lvl="1"/>
            <a:r>
              <a:rPr lang="en-US" dirty="0"/>
              <a:t>To receive financial aid, you must register for a minimum of </a:t>
            </a:r>
            <a:r>
              <a:rPr lang="en-US" u="sng" dirty="0"/>
              <a:t>1 semester credit hours.</a:t>
            </a:r>
          </a:p>
          <a:p>
            <a:r>
              <a:rPr lang="en-US" dirty="0"/>
              <a:t>If a student wants to drop courses and they receive financial aid, suggest they go speak with someone in the financial aid office to see how it will effect them.</a:t>
            </a:r>
          </a:p>
          <a:p>
            <a:pPr lvl="1"/>
            <a:r>
              <a:rPr lang="en-US" dirty="0"/>
              <a:t>The student already has to go to Student Services anyway to see the counselor to start the drop process.</a:t>
            </a:r>
          </a:p>
        </p:txBody>
      </p:sp>
    </p:spTree>
    <p:extLst>
      <p:ext uri="{BB962C8B-B14F-4D97-AF65-F5344CB8AC3E}">
        <p14:creationId xmlns:p14="http://schemas.microsoft.com/office/powerpoint/2010/main" val="7936087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r>
              <a:rPr lang="en-US" dirty="0"/>
              <a:t>Melissa Whitman:  Financial Aid Director</a:t>
            </a:r>
          </a:p>
          <a:p>
            <a:pPr lvl="1"/>
            <a:r>
              <a:rPr lang="en-US" dirty="0"/>
              <a:t>Further discussion of financial aid issues.</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4400" y="2133600"/>
            <a:ext cx="7010400" cy="3443859"/>
          </a:xfrm>
          <a:prstGeom prst="rect">
            <a:avLst/>
          </a:prstGeom>
        </p:spPr>
      </p:pic>
    </p:spTree>
    <p:extLst>
      <p:ext uri="{BB962C8B-B14F-4D97-AF65-F5344CB8AC3E}">
        <p14:creationId xmlns:p14="http://schemas.microsoft.com/office/powerpoint/2010/main" val="18934451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710</TotalTime>
  <Words>740</Words>
  <Application>Microsoft Office PowerPoint</Application>
  <PresentationFormat>On-screen Show (4:3)</PresentationFormat>
  <Paragraphs>69</Paragraphs>
  <Slides>20</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Spring 2017 Advising Updates</vt:lpstr>
      <vt:lpstr>PCC Advising Moodle Site</vt:lpstr>
      <vt:lpstr>Student Services</vt:lpstr>
      <vt:lpstr>Registration</vt:lpstr>
      <vt:lpstr>PowerPoint Presentation</vt:lpstr>
      <vt:lpstr>Aviso &amp; Student Services</vt:lpstr>
      <vt:lpstr>Financial Aid</vt:lpstr>
      <vt:lpstr>PowerPoint Presentation</vt:lpstr>
      <vt:lpstr>PowerPoint Presentation</vt:lpstr>
      <vt:lpstr>STRK:  FERPA Information</vt:lpstr>
      <vt:lpstr>Important Course Dates: Spring 2017</vt:lpstr>
      <vt:lpstr>Dropping Students</vt:lpstr>
      <vt:lpstr>PowerPoint Presentation</vt:lpstr>
      <vt:lpstr>PowerPoint Presentation</vt:lpstr>
      <vt:lpstr>PowerPoint Presentation</vt:lpstr>
      <vt:lpstr>Phantom Courses:  Spring 2017</vt:lpstr>
      <vt:lpstr>PowerPoint Presentation</vt:lpstr>
      <vt:lpstr>Moodle Advising Site Additions</vt:lpstr>
      <vt:lpstr>Moodle Advising Site Additions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Fall 2013 Advising Professional Development</dc:title>
  <dc:creator>Neil Callahan</dc:creator>
  <cp:lastModifiedBy>Neil Callahan</cp:lastModifiedBy>
  <cp:revision>76</cp:revision>
  <cp:lastPrinted>2016-08-08T13:18:35Z</cp:lastPrinted>
  <dcterms:created xsi:type="dcterms:W3CDTF">2013-11-11T16:54:46Z</dcterms:created>
  <dcterms:modified xsi:type="dcterms:W3CDTF">2017-01-02T14:29:27Z</dcterms:modified>
</cp:coreProperties>
</file>