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6" r:id="rId2"/>
    <p:sldId id="257" r:id="rId3"/>
    <p:sldId id="279" r:id="rId4"/>
    <p:sldId id="313" r:id="rId5"/>
    <p:sldId id="314" r:id="rId6"/>
    <p:sldId id="258" r:id="rId7"/>
    <p:sldId id="259" r:id="rId8"/>
    <p:sldId id="260" r:id="rId9"/>
    <p:sldId id="261" r:id="rId10"/>
    <p:sldId id="262" r:id="rId11"/>
    <p:sldId id="315" r:id="rId12"/>
    <p:sldId id="263" r:id="rId13"/>
    <p:sldId id="264" r:id="rId14"/>
    <p:sldId id="265" r:id="rId15"/>
    <p:sldId id="266" r:id="rId16"/>
    <p:sldId id="267" r:id="rId17"/>
    <p:sldId id="268" r:id="rId18"/>
    <p:sldId id="280" r:id="rId19"/>
    <p:sldId id="278" r:id="rId20"/>
    <p:sldId id="284" r:id="rId21"/>
    <p:sldId id="324" r:id="rId22"/>
    <p:sldId id="281" r:id="rId23"/>
    <p:sldId id="327" r:id="rId24"/>
    <p:sldId id="282" r:id="rId25"/>
    <p:sldId id="269" r:id="rId26"/>
    <p:sldId id="328" r:id="rId27"/>
    <p:sldId id="329" r:id="rId28"/>
    <p:sldId id="283" r:id="rId29"/>
    <p:sldId id="289" r:id="rId30"/>
    <p:sldId id="285" r:id="rId31"/>
    <p:sldId id="298" r:id="rId32"/>
    <p:sldId id="290" r:id="rId33"/>
    <p:sldId id="270" r:id="rId34"/>
    <p:sldId id="272" r:id="rId35"/>
    <p:sldId id="273" r:id="rId36"/>
    <p:sldId id="291" r:id="rId37"/>
    <p:sldId id="274" r:id="rId38"/>
    <p:sldId id="292" r:id="rId39"/>
    <p:sldId id="293" r:id="rId40"/>
    <p:sldId id="294" r:id="rId41"/>
    <p:sldId id="275" r:id="rId42"/>
    <p:sldId id="295" r:id="rId43"/>
    <p:sldId id="296" r:id="rId44"/>
    <p:sldId id="297" r:id="rId45"/>
    <p:sldId id="276" r:id="rId46"/>
    <p:sldId id="316" r:id="rId47"/>
    <p:sldId id="318" r:id="rId48"/>
    <p:sldId id="321" r:id="rId49"/>
    <p:sldId id="322" r:id="rId50"/>
    <p:sldId id="323" r:id="rId51"/>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8/6/2015</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8/6/2015</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26</a:t>
            </a:fld>
            <a:endParaRPr lang="en-US" dirty="0"/>
          </a:p>
        </p:txBody>
      </p:sp>
    </p:spTree>
    <p:extLst>
      <p:ext uri="{BB962C8B-B14F-4D97-AF65-F5344CB8AC3E}">
        <p14:creationId xmlns:p14="http://schemas.microsoft.com/office/powerpoint/2010/main" val="1340799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27</a:t>
            </a:fld>
            <a:endParaRPr lang="en-US" dirty="0"/>
          </a:p>
        </p:txBody>
      </p:sp>
    </p:spTree>
    <p:extLst>
      <p:ext uri="{BB962C8B-B14F-4D97-AF65-F5344CB8AC3E}">
        <p14:creationId xmlns:p14="http://schemas.microsoft.com/office/powerpoint/2010/main" val="3054676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47</a:t>
            </a:fld>
            <a:endParaRPr lang="en-US" dirty="0"/>
          </a:p>
        </p:txBody>
      </p:sp>
    </p:spTree>
    <p:extLst>
      <p:ext uri="{BB962C8B-B14F-4D97-AF65-F5344CB8AC3E}">
        <p14:creationId xmlns:p14="http://schemas.microsoft.com/office/powerpoint/2010/main" val="2303841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48</a:t>
            </a:fld>
            <a:endParaRPr lang="en-US" dirty="0"/>
          </a:p>
        </p:txBody>
      </p:sp>
    </p:spTree>
    <p:extLst>
      <p:ext uri="{BB962C8B-B14F-4D97-AF65-F5344CB8AC3E}">
        <p14:creationId xmlns:p14="http://schemas.microsoft.com/office/powerpoint/2010/main" val="615371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49</a:t>
            </a:fld>
            <a:endParaRPr lang="en-US" dirty="0"/>
          </a:p>
        </p:txBody>
      </p:sp>
    </p:spTree>
    <p:extLst>
      <p:ext uri="{BB962C8B-B14F-4D97-AF65-F5344CB8AC3E}">
        <p14:creationId xmlns:p14="http://schemas.microsoft.com/office/powerpoint/2010/main" val="816175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50</a:t>
            </a:fld>
            <a:endParaRPr lang="en-US" dirty="0"/>
          </a:p>
        </p:txBody>
      </p:sp>
    </p:spTree>
    <p:extLst>
      <p:ext uri="{BB962C8B-B14F-4D97-AF65-F5344CB8AC3E}">
        <p14:creationId xmlns:p14="http://schemas.microsoft.com/office/powerpoint/2010/main" val="3472228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8/6/2015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Outside%20College%20Transcript%20Request%20Form.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smtClean="0"/>
              <a:t>Student Advising</a:t>
            </a:r>
            <a:endParaRPr lang="en-US" b="1" u="sng" dirty="0"/>
          </a:p>
        </p:txBody>
      </p:sp>
      <p:sp>
        <p:nvSpPr>
          <p:cNvPr id="3" name="Subtitle 2"/>
          <p:cNvSpPr>
            <a:spLocks noGrp="1"/>
          </p:cNvSpPr>
          <p:nvPr>
            <p:ph type="subTitle" idx="1"/>
          </p:nvPr>
        </p:nvSpPr>
        <p:spPr>
          <a:xfrm>
            <a:off x="838200" y="5333999"/>
            <a:ext cx="7467600" cy="1120775"/>
          </a:xfrm>
        </p:spPr>
        <p:txBody>
          <a:bodyPr>
            <a:normAutofit/>
          </a:bodyPr>
          <a:lstStyle/>
          <a:p>
            <a:r>
              <a:rPr lang="en-US" b="1" u="sng" dirty="0">
                <a:solidFill>
                  <a:schemeClr val="tx1"/>
                </a:solidFill>
              </a:rPr>
              <a:t>Advising Professional </a:t>
            </a:r>
            <a:r>
              <a:rPr lang="en-US" b="1" u="sng" dirty="0" smtClean="0">
                <a:solidFill>
                  <a:schemeClr val="tx1"/>
                </a:solidFill>
              </a:rPr>
              <a:t>Development</a:t>
            </a:r>
            <a:endParaRPr lang="en-US" b="1" u="sng" dirty="0">
              <a:solidFill>
                <a:schemeClr val="tx1"/>
              </a:solidFill>
            </a:endParaRP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362200"/>
            <a:ext cx="297056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Check their </a:t>
            </a:r>
            <a:r>
              <a:rPr lang="en-US" u="sng" dirty="0" smtClean="0"/>
              <a:t>math and English placement test scores</a:t>
            </a:r>
            <a:r>
              <a:rPr lang="en-US" dirty="0" smtClean="0"/>
              <a:t>.  If they have not taken these tests, </a:t>
            </a:r>
            <a:r>
              <a:rPr lang="en-US" dirty="0"/>
              <a:t>have </a:t>
            </a:r>
            <a:r>
              <a:rPr lang="en-US" dirty="0" smtClean="0"/>
              <a:t>them </a:t>
            </a:r>
            <a:r>
              <a:rPr lang="en-US" dirty="0"/>
              <a:t>go to Student Services and ask to see the college counselor</a:t>
            </a:r>
            <a:r>
              <a:rPr lang="en-US" dirty="0" smtClean="0"/>
              <a:t>.</a:t>
            </a:r>
            <a:endParaRPr lang="en-US" sz="2400" dirty="0"/>
          </a:p>
          <a:p>
            <a:pPr lvl="1"/>
            <a:r>
              <a:rPr lang="en-US" i="1" dirty="0">
                <a:solidFill>
                  <a:srgbClr val="FF0000"/>
                </a:solidFill>
              </a:rPr>
              <a:t>Check to see if they have taken the </a:t>
            </a:r>
            <a:r>
              <a:rPr lang="en-US" i="1" u="sng" dirty="0">
                <a:solidFill>
                  <a:srgbClr val="FF0000"/>
                </a:solidFill>
              </a:rPr>
              <a:t>computer skills assessment</a:t>
            </a:r>
            <a:r>
              <a:rPr lang="en-US" i="1" dirty="0">
                <a:solidFill>
                  <a:srgbClr val="FF0000"/>
                </a:solidFill>
              </a:rPr>
              <a:t>?  If not, have the student go to Student Services and ask to see the college counselor</a:t>
            </a:r>
            <a:r>
              <a:rPr lang="en-US" i="1" dirty="0" smtClean="0">
                <a:solidFill>
                  <a:srgbClr val="FF0000"/>
                </a:solidFill>
              </a:rPr>
              <a:t>.</a:t>
            </a:r>
          </a:p>
          <a:p>
            <a:pPr lvl="2"/>
            <a:r>
              <a:rPr lang="en-US" i="1" dirty="0" smtClean="0">
                <a:solidFill>
                  <a:srgbClr val="0070C0"/>
                </a:solidFill>
              </a:rPr>
              <a:t>During the 2015 fall semester, we will not be administering this assessment.  This may change for the upcoming 2016 spring semester.</a:t>
            </a:r>
            <a:endParaRPr lang="en-US" i="1" dirty="0">
              <a:solidFill>
                <a:srgbClr val="0070C0"/>
              </a:solidFill>
            </a:endParaRPr>
          </a:p>
        </p:txBody>
      </p:sp>
    </p:spTree>
    <p:extLst>
      <p:ext uri="{BB962C8B-B14F-4D97-AF65-F5344CB8AC3E}">
        <p14:creationId xmlns:p14="http://schemas.microsoft.com/office/powerpoint/2010/main" val="1005072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a:t>Has the student ever taken online courses at PCC?  </a:t>
            </a:r>
            <a:r>
              <a:rPr lang="en-US" dirty="0"/>
              <a:t>If not, administer the </a:t>
            </a:r>
            <a:r>
              <a:rPr lang="en-US" u="sng" dirty="0"/>
              <a:t>Online Readiness Assessment</a:t>
            </a:r>
            <a:r>
              <a:rPr lang="en-US" dirty="0"/>
              <a:t> during the advising process to determine if the student is prepared for the level of commitment needed to be successful in online course work.  For more information about the Online Readiness Assessment, go the PCC Advising Moodle site.</a:t>
            </a:r>
          </a:p>
        </p:txBody>
      </p:sp>
    </p:spTree>
    <p:extLst>
      <p:ext uri="{BB962C8B-B14F-4D97-AF65-F5344CB8AC3E}">
        <p14:creationId xmlns:p14="http://schemas.microsoft.com/office/powerpoint/2010/main" val="3116716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a:t>Have you taken college courses elsewhere?</a:t>
            </a:r>
            <a:r>
              <a:rPr lang="en-US" dirty="0"/>
              <a:t>  If so, have you had an official transcript sent to the college registrar?  If not, give them the </a:t>
            </a:r>
            <a:r>
              <a:rPr lang="en-US" u="sng" dirty="0">
                <a:hlinkClick r:id="rId2"/>
              </a:rPr>
              <a:t>Outside College Transcript Request Form</a:t>
            </a:r>
            <a:r>
              <a:rPr lang="en-US" dirty="0"/>
              <a:t>.  It is located in the PCC Advising Moodle site under advising forms</a:t>
            </a:r>
            <a:r>
              <a:rPr lang="en-US" dirty="0" smtClean="0"/>
              <a:t>.</a:t>
            </a:r>
          </a:p>
          <a:p>
            <a:pPr lvl="1"/>
            <a:r>
              <a:rPr lang="en-US" dirty="0"/>
              <a:t>Ask the student if they have an unofficial copy of this transcript.  It will give you an idea of what courses the student needs and does not need while you wait for the official transcript to arrive. </a:t>
            </a:r>
          </a:p>
        </p:txBody>
      </p:sp>
    </p:spTree>
    <p:extLst>
      <p:ext uri="{BB962C8B-B14F-4D97-AF65-F5344CB8AC3E}">
        <p14:creationId xmlns:p14="http://schemas.microsoft.com/office/powerpoint/2010/main" val="30342449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Avoid registering for those courses.  Look at other courses that they need and have never taken anywhere.  </a:t>
            </a:r>
            <a:endParaRPr lang="en-US" dirty="0" smtClean="0"/>
          </a:p>
          <a:p>
            <a:pPr lvl="1"/>
            <a:r>
              <a:rPr lang="en-US" dirty="0" smtClean="0"/>
              <a:t>If </a:t>
            </a:r>
            <a:r>
              <a:rPr lang="en-US" dirty="0"/>
              <a:t>a course you would like to register the student for has a pre or co-requirement that is showing on the unofficial transcript, you cannot register the student based on this.  That information is not official here at PCC till the registrar receives an official copy of the transcript.</a:t>
            </a:r>
          </a:p>
        </p:txBody>
      </p:sp>
    </p:spTree>
    <p:extLst>
      <p:ext uri="{BB962C8B-B14F-4D97-AF65-F5344CB8AC3E}">
        <p14:creationId xmlns:p14="http://schemas.microsoft.com/office/powerpoint/2010/main" val="4114354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b="1" u="sng" dirty="0"/>
              <a:t>The unofficial copy (photo copy or loose, unsealed original copy) does not take the place of an original, sealed copy.</a:t>
            </a:r>
            <a:r>
              <a:rPr lang="en-US" dirty="0"/>
              <a:t>  The student still needs to get an official copy sent to the registrar.  Once the official copy arrives, the registrar will send you a transcript evaluation.  Until you evaluate these courses, they will not be on the </a:t>
            </a:r>
            <a:r>
              <a:rPr lang="en-US" dirty="0" smtClean="0"/>
              <a:t>student’s </a:t>
            </a:r>
            <a:r>
              <a:rPr lang="en-US" dirty="0"/>
              <a:t>PCC transcript and will not count towards graduation.</a:t>
            </a:r>
          </a:p>
        </p:txBody>
      </p:sp>
    </p:spTree>
    <p:extLst>
      <p:ext uri="{BB962C8B-B14F-4D97-AF65-F5344CB8AC3E}">
        <p14:creationId xmlns:p14="http://schemas.microsoft.com/office/powerpoint/2010/main" val="2980877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lvl="1"/>
            <a:r>
              <a:rPr lang="en-US" dirty="0"/>
              <a:t>If transfer credits are showing on an official transcript from another institution, an official transcript from that particular institution needs to be sent to the PCC registrar as well to be officially added to the student’s PCC transcript and count towards graduation credits</a:t>
            </a:r>
            <a:r>
              <a:rPr lang="en-US" dirty="0" smtClean="0"/>
              <a:t>.</a:t>
            </a:r>
          </a:p>
          <a:p>
            <a:pPr lvl="1"/>
            <a:r>
              <a:rPr lang="en-US" dirty="0"/>
              <a:t>For example, my official ECU transcript shows I took ENG 1100 &amp; 1200.  The PCC registrar can give credit for those.  If that same transcript shows ECU accepted some credits from my time at Craven CC, the PCC registrar needs an official transcript sent from Craven CC to give me credit for those courses here.</a:t>
            </a:r>
          </a:p>
        </p:txBody>
      </p:sp>
    </p:spTree>
    <p:extLst>
      <p:ext uri="{BB962C8B-B14F-4D97-AF65-F5344CB8AC3E}">
        <p14:creationId xmlns:p14="http://schemas.microsoft.com/office/powerpoint/2010/main" val="1686124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a:bodyPr>
          <a:lstStyle/>
          <a:p>
            <a:pPr lvl="0"/>
            <a:r>
              <a:rPr lang="en-US" dirty="0"/>
              <a:t>Identify if the student is a first year student (FOS), if they have not been identified already by Student Services.  </a:t>
            </a:r>
            <a:endParaRPr lang="en-US" dirty="0" smtClean="0"/>
          </a:p>
          <a:p>
            <a:pPr lvl="1"/>
            <a:r>
              <a:rPr lang="en-US" dirty="0" smtClean="0"/>
              <a:t>The Focus on Success Program is PCC’s QEP.</a:t>
            </a:r>
          </a:p>
          <a:p>
            <a:pPr lvl="1"/>
            <a:r>
              <a:rPr lang="en-US" dirty="0" smtClean="0"/>
              <a:t>It focuses efforts on first year student success and retention.</a:t>
            </a:r>
            <a:endParaRPr lang="en-US" dirty="0"/>
          </a:p>
          <a:p>
            <a:pPr lvl="0"/>
            <a:r>
              <a:rPr lang="en-US" dirty="0" smtClean="0"/>
              <a:t>Ask </a:t>
            </a:r>
            <a:r>
              <a:rPr lang="en-US" dirty="0"/>
              <a:t>the </a:t>
            </a:r>
            <a:r>
              <a:rPr lang="en-US" dirty="0" smtClean="0"/>
              <a:t>following </a:t>
            </a:r>
            <a:r>
              <a:rPr lang="en-US" dirty="0"/>
              <a:t>questions</a:t>
            </a:r>
            <a:r>
              <a:rPr lang="en-US" dirty="0" smtClean="0"/>
              <a:t>:</a:t>
            </a:r>
            <a:endParaRPr lang="en-US" sz="2400" dirty="0"/>
          </a:p>
          <a:p>
            <a:pPr lvl="1"/>
            <a:r>
              <a:rPr lang="en-US" i="1" dirty="0"/>
              <a:t>Have you ever taken and received college credits?</a:t>
            </a:r>
            <a:endParaRPr lang="en-US" sz="2000" dirty="0"/>
          </a:p>
          <a:p>
            <a:pPr lvl="1"/>
            <a:r>
              <a:rPr lang="en-US" i="1" dirty="0"/>
              <a:t>If so, how many (semester credit hours)?  </a:t>
            </a:r>
            <a:endParaRPr lang="en-US" sz="2000" dirty="0"/>
          </a:p>
          <a:p>
            <a:pPr lvl="1"/>
            <a:r>
              <a:rPr lang="en-US" i="1" dirty="0"/>
              <a:t>How long ago did you take these courses?</a:t>
            </a:r>
            <a:endParaRPr lang="en-US" dirty="0"/>
          </a:p>
        </p:txBody>
      </p:sp>
    </p:spTree>
    <p:extLst>
      <p:ext uri="{BB962C8B-B14F-4D97-AF65-F5344CB8AC3E}">
        <p14:creationId xmlns:p14="http://schemas.microsoft.com/office/powerpoint/2010/main" val="1636139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An </a:t>
            </a:r>
            <a:r>
              <a:rPr lang="en-US" b="1" u="sng" dirty="0"/>
              <a:t>FOS student</a:t>
            </a:r>
            <a:r>
              <a:rPr lang="en-US" dirty="0"/>
              <a:t> fits one of the following criteria</a:t>
            </a:r>
            <a:r>
              <a:rPr lang="en-US" dirty="0" smtClean="0"/>
              <a:t>:</a:t>
            </a:r>
            <a:endParaRPr lang="en-US" sz="2400" dirty="0"/>
          </a:p>
          <a:p>
            <a:pPr lvl="1"/>
            <a:r>
              <a:rPr lang="en-US" dirty="0"/>
              <a:t>Never attended college before.</a:t>
            </a:r>
            <a:endParaRPr lang="en-US" sz="2000" dirty="0"/>
          </a:p>
          <a:p>
            <a:pPr lvl="1"/>
            <a:r>
              <a:rPr lang="en-US" dirty="0"/>
              <a:t>Have not attended college in 5 or more years.</a:t>
            </a:r>
            <a:endParaRPr lang="en-US" sz="2000" dirty="0"/>
          </a:p>
          <a:p>
            <a:pPr lvl="1"/>
            <a:r>
              <a:rPr lang="en-US" dirty="0"/>
              <a:t>Earned less than 12 college course credits</a:t>
            </a:r>
            <a:r>
              <a:rPr lang="en-US" dirty="0" smtClean="0"/>
              <a:t>.</a:t>
            </a:r>
            <a:endParaRPr lang="en-US" sz="2400" dirty="0"/>
          </a:p>
          <a:p>
            <a:pPr lvl="0"/>
            <a:r>
              <a:rPr lang="en-US" dirty="0"/>
              <a:t>If you identify a first year student (FOS), check with Tammy Spain, PCC registrar to see if the student has been tagged in the system.</a:t>
            </a:r>
            <a:endParaRPr lang="en-US" sz="2400" dirty="0"/>
          </a:p>
          <a:p>
            <a:endParaRPr lang="en-US" dirty="0"/>
          </a:p>
        </p:txBody>
      </p:sp>
    </p:spTree>
    <p:extLst>
      <p:ext uri="{BB962C8B-B14F-4D97-AF65-F5344CB8AC3E}">
        <p14:creationId xmlns:p14="http://schemas.microsoft.com/office/powerpoint/2010/main" val="24170843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The Registration Process</a:t>
            </a:r>
            <a:endParaRPr lang="en-US" dirty="0"/>
          </a:p>
        </p:txBody>
      </p:sp>
    </p:spTree>
    <p:extLst>
      <p:ext uri="{BB962C8B-B14F-4D97-AF65-F5344CB8AC3E}">
        <p14:creationId xmlns:p14="http://schemas.microsoft.com/office/powerpoint/2010/main" val="29651338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The Registration </a:t>
            </a:r>
            <a:r>
              <a:rPr lang="en-US" b="1" u="sng" dirty="0" smtClean="0"/>
              <a:t>Process</a:t>
            </a:r>
            <a:endParaRPr lang="en-US" dirty="0"/>
          </a:p>
        </p:txBody>
      </p:sp>
      <p:sp>
        <p:nvSpPr>
          <p:cNvPr id="3" name="Content Placeholder 2"/>
          <p:cNvSpPr>
            <a:spLocks noGrp="1"/>
          </p:cNvSpPr>
          <p:nvPr>
            <p:ph idx="1"/>
          </p:nvPr>
        </p:nvSpPr>
        <p:spPr>
          <a:xfrm>
            <a:off x="457200" y="1676400"/>
            <a:ext cx="8305800" cy="4800600"/>
          </a:xfrm>
        </p:spPr>
        <p:txBody>
          <a:bodyPr>
            <a:normAutofit/>
          </a:bodyPr>
          <a:lstStyle/>
          <a:p>
            <a:pPr lvl="0"/>
            <a:r>
              <a:rPr lang="en-US" dirty="0"/>
              <a:t>Datatel Colleague </a:t>
            </a:r>
            <a:r>
              <a:rPr lang="en-US" dirty="0" smtClean="0"/>
              <a:t>System</a:t>
            </a:r>
          </a:p>
          <a:p>
            <a:pPr lvl="0"/>
            <a:r>
              <a:rPr lang="en-US" dirty="0"/>
              <a:t>Program of Study Checklist</a:t>
            </a:r>
            <a:endParaRPr lang="en-US" dirty="0" smtClean="0"/>
          </a:p>
          <a:p>
            <a:pPr lvl="0"/>
            <a:endParaRPr lang="en-US" dirty="0" smtClean="0"/>
          </a:p>
          <a:p>
            <a:pPr lvl="1"/>
            <a:endParaRPr lang="en-US" dirty="0"/>
          </a:p>
        </p:txBody>
      </p:sp>
    </p:spTree>
    <p:extLst>
      <p:ext uri="{BB962C8B-B14F-4D97-AF65-F5344CB8AC3E}">
        <p14:creationId xmlns:p14="http://schemas.microsoft.com/office/powerpoint/2010/main" val="1448883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PCC Advising Moodle Site</a:t>
            </a:r>
            <a:endParaRPr lang="en-US" b="1" u="sng" dirty="0"/>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62" y="1981200"/>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Datatel Colleague System</a:t>
            </a:r>
          </a:p>
        </p:txBody>
      </p:sp>
      <p:sp>
        <p:nvSpPr>
          <p:cNvPr id="3" name="Content Placeholder 2"/>
          <p:cNvSpPr>
            <a:spLocks noGrp="1"/>
          </p:cNvSpPr>
          <p:nvPr>
            <p:ph idx="1"/>
          </p:nvPr>
        </p:nvSpPr>
        <p:spPr/>
        <p:txBody>
          <a:bodyPr/>
          <a:lstStyle/>
          <a:p>
            <a:pPr lvl="0"/>
            <a:r>
              <a:rPr lang="en-US" dirty="0"/>
              <a:t>Look the student up in the Datatel Colleague System.  For more information how to do so, go the PCC Advising Moodle site</a:t>
            </a:r>
            <a:r>
              <a:rPr lang="en-US" dirty="0" smtClean="0"/>
              <a:t>.</a:t>
            </a:r>
          </a:p>
          <a:p>
            <a:pPr lvl="1"/>
            <a:r>
              <a:rPr lang="en-US" dirty="0" smtClean="0"/>
              <a:t>You will find all sorts of useful information here.</a:t>
            </a:r>
            <a:endParaRPr lang="en-US" dirty="0"/>
          </a:p>
        </p:txBody>
      </p:sp>
    </p:spTree>
    <p:extLst>
      <p:ext uri="{BB962C8B-B14F-4D97-AF65-F5344CB8AC3E}">
        <p14:creationId xmlns:p14="http://schemas.microsoft.com/office/powerpoint/2010/main" val="29755234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smtClean="0"/>
              <a:t>Once you are logged in to Datatel, look </a:t>
            </a:r>
            <a:r>
              <a:rPr lang="en-US" dirty="0"/>
              <a:t>up the following information:</a:t>
            </a:r>
          </a:p>
          <a:p>
            <a:pPr lvl="1"/>
            <a:r>
              <a:rPr lang="en-US" dirty="0"/>
              <a:t>Placement test scores (TSUM)</a:t>
            </a:r>
          </a:p>
          <a:p>
            <a:pPr lvl="1"/>
            <a:r>
              <a:rPr lang="en-US" dirty="0"/>
              <a:t>The student’s program evaluation (EVAL)</a:t>
            </a:r>
          </a:p>
          <a:p>
            <a:pPr lvl="1"/>
            <a:r>
              <a:rPr lang="en-US" dirty="0"/>
              <a:t>Student Academic Credits screen (STAC)</a:t>
            </a:r>
          </a:p>
          <a:p>
            <a:endParaRPr lang="en-US" dirty="0"/>
          </a:p>
        </p:txBody>
      </p:sp>
    </p:spTree>
    <p:extLst>
      <p:ext uri="{BB962C8B-B14F-4D97-AF65-F5344CB8AC3E}">
        <p14:creationId xmlns:p14="http://schemas.microsoft.com/office/powerpoint/2010/main" val="436174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Placement </a:t>
            </a:r>
            <a:r>
              <a:rPr lang="en-US" b="1" u="sng" dirty="0" smtClean="0"/>
              <a:t>Test Scores (TSUM)</a:t>
            </a:r>
            <a:endParaRPr lang="en-US" b="1" u="sng" dirty="0"/>
          </a:p>
        </p:txBody>
      </p:sp>
      <p:sp>
        <p:nvSpPr>
          <p:cNvPr id="3" name="Content Placeholder 2"/>
          <p:cNvSpPr>
            <a:spLocks noGrp="1"/>
          </p:cNvSpPr>
          <p:nvPr>
            <p:ph idx="1"/>
          </p:nvPr>
        </p:nvSpPr>
        <p:spPr/>
        <p:txBody>
          <a:bodyPr/>
          <a:lstStyle/>
          <a:p>
            <a:r>
              <a:rPr lang="en-US" dirty="0"/>
              <a:t>Placement test scores (English, math, and computer skills assessment).  </a:t>
            </a:r>
            <a:endParaRPr lang="en-US" dirty="0" smtClean="0"/>
          </a:p>
          <a:p>
            <a:pPr lvl="1"/>
            <a:r>
              <a:rPr lang="en-US" dirty="0" smtClean="0"/>
              <a:t>These </a:t>
            </a:r>
            <a:r>
              <a:rPr lang="en-US" dirty="0"/>
              <a:t>scores will help you determine which </a:t>
            </a:r>
            <a:r>
              <a:rPr lang="en-US" dirty="0" smtClean="0"/>
              <a:t>courses (ENG, MAT, &amp; CIS) </a:t>
            </a:r>
            <a:r>
              <a:rPr lang="en-US" dirty="0"/>
              <a:t>you can and cannot place the student in.  </a:t>
            </a:r>
            <a:endParaRPr lang="en-US" dirty="0" smtClean="0"/>
          </a:p>
          <a:p>
            <a:pPr lvl="1"/>
            <a:r>
              <a:rPr lang="en-US" dirty="0" smtClean="0"/>
              <a:t>These </a:t>
            </a:r>
            <a:r>
              <a:rPr lang="en-US" dirty="0"/>
              <a:t>scores can be recorded on the </a:t>
            </a:r>
            <a:r>
              <a:rPr lang="en-US" u="sng" dirty="0">
                <a:hlinkClick r:id="rId2"/>
              </a:rPr>
              <a:t>FOS Advising Checklist</a:t>
            </a:r>
            <a:r>
              <a:rPr lang="en-US" dirty="0"/>
              <a:t>.  </a:t>
            </a:r>
            <a:endParaRPr lang="en-US" dirty="0" smtClean="0"/>
          </a:p>
          <a:p>
            <a:pPr lvl="1"/>
            <a:r>
              <a:rPr lang="en-US" dirty="0" smtClean="0"/>
              <a:t>For </a:t>
            </a:r>
            <a:r>
              <a:rPr lang="en-US" dirty="0"/>
              <a:t>more information about placement tests, go the PCC Advising Moodle site.</a:t>
            </a:r>
          </a:p>
        </p:txBody>
      </p:sp>
    </p:spTree>
    <p:extLst>
      <p:ext uri="{BB962C8B-B14F-4D97-AF65-F5344CB8AC3E}">
        <p14:creationId xmlns:p14="http://schemas.microsoft.com/office/powerpoint/2010/main" val="11747905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b="1" dirty="0"/>
              <a:t>How To Look Up Multiple Measures In Datatel Colleague</a:t>
            </a:r>
            <a:endParaRPr lang="en-US" dirty="0"/>
          </a:p>
          <a:p>
            <a:pPr lvl="1"/>
            <a:r>
              <a:rPr lang="en-US" b="1" u="sng" dirty="0"/>
              <a:t>Multiple measures</a:t>
            </a:r>
            <a:r>
              <a:rPr lang="en-US" dirty="0"/>
              <a:t> are located in the same area of Datatel Colleague you use to look up placement test scores (TSUM).</a:t>
            </a:r>
          </a:p>
          <a:p>
            <a:pPr lvl="1"/>
            <a:r>
              <a:rPr lang="en-US" dirty="0" smtClean="0"/>
              <a:t>For </a:t>
            </a:r>
            <a:r>
              <a:rPr lang="en-US" dirty="0"/>
              <a:t>more information about </a:t>
            </a:r>
            <a:r>
              <a:rPr lang="en-US" dirty="0" smtClean="0"/>
              <a:t>Multiple Measures, </a:t>
            </a:r>
            <a:r>
              <a:rPr lang="en-US" dirty="0"/>
              <a:t>go the PCC Advising Moodle site.</a:t>
            </a:r>
          </a:p>
          <a:p>
            <a:r>
              <a:rPr lang="en-US" dirty="0" smtClean="0"/>
              <a:t>The new placement tests:</a:t>
            </a:r>
          </a:p>
          <a:p>
            <a:pPr lvl="1"/>
            <a:r>
              <a:rPr lang="en-US" dirty="0" smtClean="0"/>
              <a:t>The ease of use.  Show example.</a:t>
            </a:r>
            <a:endParaRPr lang="en-US" dirty="0"/>
          </a:p>
        </p:txBody>
      </p:sp>
    </p:spTree>
    <p:extLst>
      <p:ext uri="{BB962C8B-B14F-4D97-AF65-F5344CB8AC3E}">
        <p14:creationId xmlns:p14="http://schemas.microsoft.com/office/powerpoint/2010/main" val="17809669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a:t>The </a:t>
            </a:r>
            <a:r>
              <a:rPr lang="en-US" sz="3600" b="1" u="sng" dirty="0" smtClean="0"/>
              <a:t>Student’s Program Evaluation </a:t>
            </a:r>
            <a:r>
              <a:rPr lang="en-US" sz="3600" b="1" u="sng" dirty="0"/>
              <a:t>(EVAL</a:t>
            </a:r>
            <a:r>
              <a:rPr lang="en-US" sz="3600" b="1" u="sng" dirty="0" smtClean="0"/>
              <a:t>)</a:t>
            </a:r>
            <a:endParaRPr lang="en-US" sz="3600" dirty="0"/>
          </a:p>
        </p:txBody>
      </p:sp>
      <p:sp>
        <p:nvSpPr>
          <p:cNvPr id="3" name="Content Placeholder 2"/>
          <p:cNvSpPr>
            <a:spLocks noGrp="1"/>
          </p:cNvSpPr>
          <p:nvPr>
            <p:ph idx="1"/>
          </p:nvPr>
        </p:nvSpPr>
        <p:spPr/>
        <p:txBody>
          <a:bodyPr/>
          <a:lstStyle/>
          <a:p>
            <a:r>
              <a:rPr lang="en-US" dirty="0" smtClean="0"/>
              <a:t>The </a:t>
            </a:r>
            <a:r>
              <a:rPr lang="en-US" dirty="0"/>
              <a:t>EVAL is a version of the student’s transcript</a:t>
            </a:r>
            <a:r>
              <a:rPr lang="en-US" dirty="0" smtClean="0"/>
              <a:t>.</a:t>
            </a:r>
          </a:p>
          <a:p>
            <a:pPr lvl="1"/>
            <a:r>
              <a:rPr lang="en-US" dirty="0"/>
              <a:t>Print this information and look over it carefully to make sure all the information listed is correct.  </a:t>
            </a:r>
            <a:endParaRPr lang="en-US" dirty="0" smtClean="0"/>
          </a:p>
          <a:p>
            <a:pPr lvl="1"/>
            <a:r>
              <a:rPr lang="en-US" dirty="0" smtClean="0"/>
              <a:t>Review </a:t>
            </a:r>
            <a:r>
              <a:rPr lang="en-US" dirty="0"/>
              <a:t>what courses the student has completed or received credit for toward the completion of their degree of choice (if any).</a:t>
            </a:r>
          </a:p>
        </p:txBody>
      </p:sp>
    </p:spTree>
    <p:extLst>
      <p:ext uri="{BB962C8B-B14F-4D97-AF65-F5344CB8AC3E}">
        <p14:creationId xmlns:p14="http://schemas.microsoft.com/office/powerpoint/2010/main" val="19618767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dirty="0" smtClean="0"/>
              <a:t>This </a:t>
            </a:r>
            <a:r>
              <a:rPr lang="en-US" dirty="0"/>
              <a:t>will help give you a better idea of what the student needs to take that semester and beyond.  </a:t>
            </a:r>
            <a:endParaRPr lang="en-US" dirty="0" smtClean="0"/>
          </a:p>
          <a:p>
            <a:pPr lvl="1"/>
            <a:r>
              <a:rPr lang="en-US" dirty="0" smtClean="0"/>
              <a:t>For </a:t>
            </a:r>
            <a:r>
              <a:rPr lang="en-US" dirty="0"/>
              <a:t>more information about what to look for, go </a:t>
            </a:r>
            <a:r>
              <a:rPr lang="en-US" dirty="0" smtClean="0"/>
              <a:t>to the </a:t>
            </a:r>
            <a:r>
              <a:rPr lang="en-US" dirty="0"/>
              <a:t>PCC Advising Moodle site</a:t>
            </a:r>
            <a:r>
              <a:rPr lang="en-US" dirty="0" smtClean="0"/>
              <a:t>.</a:t>
            </a:r>
            <a:endParaRPr lang="en-US" dirty="0"/>
          </a:p>
        </p:txBody>
      </p:sp>
    </p:spTree>
    <p:extLst>
      <p:ext uri="{BB962C8B-B14F-4D97-AF65-F5344CB8AC3E}">
        <p14:creationId xmlns:p14="http://schemas.microsoft.com/office/powerpoint/2010/main" val="3935417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a:t>
            </a:r>
            <a:r>
              <a:rPr lang="en-US" b="1" u="sng" dirty="0" smtClean="0"/>
              <a:t>Information (EVAL)</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Before you register a student for classes, </a:t>
            </a:r>
          </a:p>
          <a:p>
            <a:pPr lvl="1"/>
            <a:r>
              <a:rPr lang="en-US" dirty="0" smtClean="0"/>
              <a:t>Go over their </a:t>
            </a:r>
            <a:r>
              <a:rPr lang="en-US" b="1" u="sng" dirty="0" smtClean="0"/>
              <a:t>“EVAL”</a:t>
            </a:r>
            <a:r>
              <a:rPr lang="en-US" dirty="0" smtClean="0"/>
              <a:t> on the Datatel Colleague System.</a:t>
            </a:r>
          </a:p>
          <a:p>
            <a:pPr lvl="1"/>
            <a:r>
              <a:rPr lang="en-US" dirty="0" smtClean="0"/>
              <a:t>Check to see if the </a:t>
            </a:r>
            <a:r>
              <a:rPr lang="en-US" b="1" u="sng" dirty="0" smtClean="0"/>
              <a:t>program advisor</a:t>
            </a:r>
            <a:r>
              <a:rPr lang="en-US" dirty="0" smtClean="0"/>
              <a:t> listed is correctly.  If not, correct this with the registrar’s office.</a:t>
            </a:r>
          </a:p>
          <a:p>
            <a:pPr lvl="1"/>
            <a:r>
              <a:rPr lang="en-US" dirty="0" smtClean="0"/>
              <a:t>Make sure the student’s </a:t>
            </a:r>
            <a:r>
              <a:rPr lang="en-US" b="1" u="sng" dirty="0" smtClean="0"/>
              <a:t>Program of Study</a:t>
            </a:r>
            <a:r>
              <a:rPr lang="en-US" dirty="0" smtClean="0"/>
              <a:t> is correct</a:t>
            </a:r>
            <a:r>
              <a:rPr lang="en-US" dirty="0"/>
              <a:t>. If not, correct this with the </a:t>
            </a:r>
            <a:r>
              <a:rPr lang="en-US" dirty="0" smtClean="0"/>
              <a:t>Change of Information (change of curriculum section) form located on the PCC Advising Moodle site.</a:t>
            </a:r>
          </a:p>
          <a:p>
            <a:pPr marL="457200" lvl="1" indent="0">
              <a:buNone/>
            </a:pPr>
            <a:endParaRPr lang="en-US" dirty="0" smtClean="0"/>
          </a:p>
        </p:txBody>
      </p:sp>
    </p:spTree>
    <p:extLst>
      <p:ext uri="{BB962C8B-B14F-4D97-AF65-F5344CB8AC3E}">
        <p14:creationId xmlns:p14="http://schemas.microsoft.com/office/powerpoint/2010/main" val="926123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lnSpcReduction="10000"/>
          </a:bodyPr>
          <a:lstStyle/>
          <a:p>
            <a:pPr lvl="1"/>
            <a:r>
              <a:rPr lang="en-US" dirty="0" smtClean="0"/>
              <a:t>Look over the courses to make sure the student has been given credit for all the courses they have taken toward graduation requirements</a:t>
            </a:r>
            <a:r>
              <a:rPr lang="en-US" dirty="0"/>
              <a:t>. If not, correct this with the registrar’s office.</a:t>
            </a:r>
            <a:endParaRPr lang="en-US" dirty="0" smtClean="0"/>
          </a:p>
          <a:p>
            <a:pPr lvl="1"/>
            <a:r>
              <a:rPr lang="en-US" dirty="0" smtClean="0"/>
              <a:t>Check to see if the </a:t>
            </a:r>
            <a:r>
              <a:rPr lang="en-US" b="1" u="sng" dirty="0" smtClean="0"/>
              <a:t>academic catalog year</a:t>
            </a:r>
            <a:r>
              <a:rPr lang="en-US" dirty="0" smtClean="0"/>
              <a:t> listed is correct or the best it can be given the student’s situation</a:t>
            </a:r>
            <a:r>
              <a:rPr lang="en-US" dirty="0"/>
              <a:t>. If not, correct this with the registrar’s office.</a:t>
            </a:r>
            <a:endParaRPr lang="en-US" dirty="0" smtClean="0"/>
          </a:p>
          <a:p>
            <a:r>
              <a:rPr lang="en-US" dirty="0" smtClean="0"/>
              <a:t>After you look over the student’s “EVAL”, go into the student’s </a:t>
            </a:r>
            <a:r>
              <a:rPr lang="en-US" b="1" u="sng" dirty="0" smtClean="0"/>
              <a:t>“STAC”</a:t>
            </a:r>
            <a:r>
              <a:rPr lang="en-US" dirty="0" smtClean="0"/>
              <a:t> and make sure everything looks good compared to the “EVAL”.</a:t>
            </a:r>
          </a:p>
          <a:p>
            <a:pPr lvl="1"/>
            <a:endParaRPr lang="en-US" dirty="0"/>
          </a:p>
        </p:txBody>
      </p:sp>
    </p:spTree>
    <p:extLst>
      <p:ext uri="{BB962C8B-B14F-4D97-AF65-F5344CB8AC3E}">
        <p14:creationId xmlns:p14="http://schemas.microsoft.com/office/powerpoint/2010/main" val="30197483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Student Academic Credits </a:t>
            </a:r>
            <a:r>
              <a:rPr lang="en-US" b="1" u="sng" dirty="0" smtClean="0"/>
              <a:t>(</a:t>
            </a:r>
            <a:r>
              <a:rPr lang="en-US" b="1" u="sng" dirty="0"/>
              <a:t>STAC)</a:t>
            </a:r>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a:t>In Datatel Colleague, you can also look at the Student Academic Credits screen (STAC).  </a:t>
            </a:r>
            <a:endParaRPr lang="en-US" dirty="0" smtClean="0"/>
          </a:p>
          <a:p>
            <a:pPr lvl="1"/>
            <a:r>
              <a:rPr lang="en-US" dirty="0" smtClean="0"/>
              <a:t>It </a:t>
            </a:r>
            <a:r>
              <a:rPr lang="en-US" dirty="0"/>
              <a:t>provides another view of the courses that our system shows the student has taken</a:t>
            </a:r>
            <a:r>
              <a:rPr lang="en-US" dirty="0" smtClean="0"/>
              <a:t>.</a:t>
            </a:r>
          </a:p>
          <a:p>
            <a:pPr lvl="1"/>
            <a:r>
              <a:rPr lang="en-US" dirty="0" smtClean="0"/>
              <a:t>This screen can be helpful in determining placement test scores.</a:t>
            </a:r>
            <a:r>
              <a:rPr lang="en-US" dirty="0" smtClean="0"/>
              <a:t>  </a:t>
            </a:r>
            <a:endParaRPr lang="en-US" dirty="0" smtClean="0"/>
          </a:p>
          <a:p>
            <a:pPr lvl="1"/>
            <a:r>
              <a:rPr lang="en-US" b="1" u="sng" dirty="0" smtClean="0"/>
              <a:t>Looking </a:t>
            </a:r>
            <a:r>
              <a:rPr lang="en-US" b="1" u="sng" dirty="0"/>
              <a:t>at the STAC screen is not a substitute for looking at the EVAL screen</a:t>
            </a:r>
            <a:r>
              <a:rPr lang="en-US" b="1" u="sng" dirty="0" smtClean="0"/>
              <a:t>.</a:t>
            </a:r>
          </a:p>
          <a:p>
            <a:pPr lvl="1"/>
            <a:r>
              <a:rPr lang="en-US" dirty="0"/>
              <a:t>For more information about </a:t>
            </a:r>
            <a:r>
              <a:rPr lang="en-US" dirty="0" smtClean="0"/>
              <a:t>STAC, </a:t>
            </a:r>
            <a:r>
              <a:rPr lang="en-US" dirty="0"/>
              <a:t>go </a:t>
            </a:r>
            <a:r>
              <a:rPr lang="en-US" dirty="0" smtClean="0"/>
              <a:t>to the </a:t>
            </a:r>
            <a:r>
              <a:rPr lang="en-US" dirty="0"/>
              <a:t>PCC Advising Moodle site.</a:t>
            </a:r>
          </a:p>
          <a:p>
            <a:pPr lvl="1"/>
            <a:endParaRPr lang="en-US" dirty="0"/>
          </a:p>
          <a:p>
            <a:pPr lvl="1"/>
            <a:endParaRPr lang="en-US" dirty="0"/>
          </a:p>
        </p:txBody>
      </p:sp>
    </p:spTree>
    <p:extLst>
      <p:ext uri="{BB962C8B-B14F-4D97-AF65-F5344CB8AC3E}">
        <p14:creationId xmlns:p14="http://schemas.microsoft.com/office/powerpoint/2010/main" val="33438956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Course Selection</a:t>
            </a:r>
            <a:endParaRPr lang="en-US" b="1" u="sng" dirty="0"/>
          </a:p>
        </p:txBody>
      </p:sp>
    </p:spTree>
    <p:extLst>
      <p:ext uri="{BB962C8B-B14F-4D97-AF65-F5344CB8AC3E}">
        <p14:creationId xmlns:p14="http://schemas.microsoft.com/office/powerpoint/2010/main" val="2993116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Getting Started</a:t>
            </a:r>
            <a:endParaRPr lang="en-US" b="1" u="sng" dirty="0"/>
          </a:p>
        </p:txBody>
      </p:sp>
    </p:spTree>
    <p:extLst>
      <p:ext uri="{BB962C8B-B14F-4D97-AF65-F5344CB8AC3E}">
        <p14:creationId xmlns:p14="http://schemas.microsoft.com/office/powerpoint/2010/main" val="39763779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Program of Study Checklist</a:t>
            </a:r>
            <a:endParaRPr lang="en-US" b="1" u="sng" dirty="0"/>
          </a:p>
        </p:txBody>
      </p:sp>
      <p:sp>
        <p:nvSpPr>
          <p:cNvPr id="3" name="Content Placeholder 2"/>
          <p:cNvSpPr>
            <a:spLocks noGrp="1"/>
          </p:cNvSpPr>
          <p:nvPr>
            <p:ph idx="1"/>
          </p:nvPr>
        </p:nvSpPr>
        <p:spPr/>
        <p:txBody>
          <a:bodyPr/>
          <a:lstStyle/>
          <a:p>
            <a:pPr lvl="0"/>
            <a:r>
              <a:rPr lang="en-US" dirty="0"/>
              <a:t>Provide the student with a </a:t>
            </a:r>
            <a:r>
              <a:rPr lang="en-US" b="1" u="sng" dirty="0"/>
              <a:t>checklist for their program of study</a:t>
            </a:r>
            <a:r>
              <a:rPr lang="en-US" dirty="0"/>
              <a:t>. </a:t>
            </a:r>
            <a:endParaRPr lang="en-US" dirty="0" smtClean="0"/>
          </a:p>
          <a:p>
            <a:pPr lvl="1"/>
            <a:r>
              <a:rPr lang="en-US" dirty="0" smtClean="0"/>
              <a:t>Be </a:t>
            </a:r>
            <a:r>
              <a:rPr lang="en-US" dirty="0"/>
              <a:t>sure the checklist provided is based upon the catalog for the year the student enrolled or when the student declared or changed his/her major.</a:t>
            </a:r>
          </a:p>
          <a:p>
            <a:endParaRPr lang="en-US" dirty="0"/>
          </a:p>
        </p:txBody>
      </p:sp>
    </p:spTree>
    <p:extLst>
      <p:ext uri="{BB962C8B-B14F-4D97-AF65-F5344CB8AC3E}">
        <p14:creationId xmlns:p14="http://schemas.microsoft.com/office/powerpoint/2010/main" val="23601446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Course Selection</a:t>
            </a:r>
            <a:endParaRPr lang="en-US" dirty="0"/>
          </a:p>
        </p:txBody>
      </p:sp>
      <p:sp>
        <p:nvSpPr>
          <p:cNvPr id="3" name="Content Placeholder 2"/>
          <p:cNvSpPr>
            <a:spLocks noGrp="1"/>
          </p:cNvSpPr>
          <p:nvPr>
            <p:ph idx="1"/>
          </p:nvPr>
        </p:nvSpPr>
        <p:spPr/>
        <p:txBody>
          <a:bodyPr>
            <a:normAutofit lnSpcReduction="10000"/>
          </a:bodyPr>
          <a:lstStyle/>
          <a:p>
            <a:r>
              <a:rPr lang="en-US" dirty="0" smtClean="0"/>
              <a:t>For </a:t>
            </a:r>
            <a:r>
              <a:rPr lang="en-US" dirty="0"/>
              <a:t>new and returning students, suggest basic courses that will help start their educational pathway in a successful manner.  For example:</a:t>
            </a:r>
            <a:endParaRPr lang="en-US" sz="2800" dirty="0"/>
          </a:p>
          <a:p>
            <a:pPr lvl="1"/>
            <a:r>
              <a:rPr lang="en-US" dirty="0"/>
              <a:t>ACA </a:t>
            </a:r>
            <a:r>
              <a:rPr lang="en-US" dirty="0" smtClean="0"/>
              <a:t>111 or 122</a:t>
            </a:r>
            <a:endParaRPr lang="en-US" sz="2400" dirty="0"/>
          </a:p>
          <a:p>
            <a:pPr lvl="1"/>
            <a:r>
              <a:rPr lang="en-US" dirty="0"/>
              <a:t>English (based on test score)</a:t>
            </a:r>
            <a:endParaRPr lang="en-US" sz="2400" dirty="0"/>
          </a:p>
          <a:p>
            <a:pPr lvl="1"/>
            <a:r>
              <a:rPr lang="en-US" dirty="0"/>
              <a:t>Math (based on test score)</a:t>
            </a:r>
            <a:endParaRPr lang="en-US" sz="2400" dirty="0"/>
          </a:p>
          <a:p>
            <a:pPr lvl="1"/>
            <a:r>
              <a:rPr lang="en-US" dirty="0"/>
              <a:t>CIS 070 or 110 (based of </a:t>
            </a:r>
            <a:r>
              <a:rPr lang="en-US" dirty="0" smtClean="0"/>
              <a:t>computer skills assessment)</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smtClean="0"/>
              <a:t>ACA </a:t>
            </a:r>
            <a:r>
              <a:rPr lang="en-US" dirty="0"/>
              <a:t>111 should be suggested if the students’ intent is to only complete a two-year degree.  </a:t>
            </a:r>
            <a:endParaRPr lang="en-US" dirty="0" smtClean="0"/>
          </a:p>
          <a:p>
            <a:pPr lvl="1"/>
            <a:r>
              <a:rPr lang="en-US" dirty="0" smtClean="0"/>
              <a:t>ACA </a:t>
            </a:r>
            <a:r>
              <a:rPr lang="en-US" dirty="0"/>
              <a:t>122 should be suggested if the students’ intent is to pursue a four-year degree</a:t>
            </a:r>
            <a:r>
              <a:rPr lang="en-US" dirty="0" smtClean="0"/>
              <a:t>.</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smtClean="0"/>
              <a:t>Courses </a:t>
            </a:r>
            <a:r>
              <a:rPr lang="en-US" dirty="0"/>
              <a:t>that require the ability to make precise calculations are better taken after math course work has begun</a:t>
            </a:r>
            <a:r>
              <a:rPr lang="en-US" dirty="0" smtClean="0"/>
              <a:t>.</a:t>
            </a:r>
          </a:p>
          <a:p>
            <a:r>
              <a:rPr lang="en-US" dirty="0"/>
              <a:t>Encourage student to enroll in CIS 110 (Introduction to Computers), or CIS 070 if needed, during their first semester.  </a:t>
            </a:r>
            <a:endParaRPr lang="en-US" dirty="0" smtClean="0"/>
          </a:p>
          <a:p>
            <a:pPr lvl="1"/>
            <a:r>
              <a:rPr lang="en-US" dirty="0" smtClean="0"/>
              <a:t>Skills </a:t>
            </a:r>
            <a:r>
              <a:rPr lang="en-US" dirty="0"/>
              <a:t>learned in these courses are useful in all other courses. </a:t>
            </a:r>
          </a:p>
          <a:p>
            <a:r>
              <a:rPr lang="en-US" u="sng" dirty="0" smtClean="0"/>
              <a:t>Online </a:t>
            </a:r>
            <a:r>
              <a:rPr lang="en-US" u="sng" dirty="0"/>
              <a:t>courses</a:t>
            </a:r>
            <a:r>
              <a:rPr lang="en-US" dirty="0"/>
              <a:t>:  Online courses have a certain level of difficulty and are not suggested to be the bulk of an FOS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smtClean="0"/>
              <a:t>The same could be said of a current student with a history of poor performance in online courses</a:t>
            </a:r>
            <a:r>
              <a:rPr lang="en-US" dirty="0" smtClean="0"/>
              <a:t>.</a:t>
            </a:r>
          </a:p>
          <a:p>
            <a:pPr lvl="2"/>
            <a:r>
              <a:rPr lang="en-US" dirty="0" smtClean="0"/>
              <a:t>This is something you will learn as you get to know your students.</a:t>
            </a:r>
            <a:endParaRPr lang="en-US" dirty="0" smtClean="0"/>
          </a:p>
          <a:p>
            <a:r>
              <a:rPr lang="en-US" dirty="0"/>
              <a:t>Explain to the student </a:t>
            </a:r>
            <a:r>
              <a:rPr lang="en-US" b="1" u="sng" dirty="0"/>
              <a:t>when and how</a:t>
            </a:r>
            <a:r>
              <a:rPr lang="en-US" dirty="0"/>
              <a:t> courses are offered here at PCC.  </a:t>
            </a:r>
            <a:endParaRPr lang="en-US" dirty="0" smtClean="0"/>
          </a:p>
          <a:p>
            <a:pPr lvl="1"/>
            <a:r>
              <a:rPr lang="en-US" dirty="0" smtClean="0"/>
              <a:t>Certain </a:t>
            </a:r>
            <a:r>
              <a:rPr lang="en-US" dirty="0"/>
              <a:t>courses are offered on a rotational basis (only during the spring or fall semester).  </a:t>
            </a:r>
            <a:endParaRPr lang="en-US" dirty="0" smtClean="0"/>
          </a:p>
          <a:p>
            <a:pPr lvl="1"/>
            <a:r>
              <a:rPr lang="en-US" dirty="0" smtClean="0"/>
              <a:t>Certain </a:t>
            </a:r>
            <a:r>
              <a:rPr lang="en-US" dirty="0"/>
              <a:t>courses are offered every semester (English and math courses, for example).  </a:t>
            </a:r>
            <a:endParaRPr lang="en-US" dirty="0" smtClean="0"/>
          </a:p>
          <a:p>
            <a:pPr lvl="1"/>
            <a:r>
              <a:rPr lang="en-US" dirty="0" smtClean="0"/>
              <a:t>Some </a:t>
            </a:r>
            <a:r>
              <a:rPr lang="en-US" dirty="0"/>
              <a:t>courses have pre-requisites that must be met before you can take them.  </a:t>
            </a:r>
          </a:p>
        </p:txBody>
      </p:sp>
    </p:spTree>
    <p:extLst>
      <p:ext uri="{BB962C8B-B14F-4D97-AF65-F5344CB8AC3E}">
        <p14:creationId xmlns:p14="http://schemas.microsoft.com/office/powerpoint/2010/main" val="29402236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endParaRPr lang="en-US" dirty="0" smtClean="0"/>
          </a:p>
          <a:p>
            <a:pPr lvl="2"/>
            <a:r>
              <a:rPr lang="en-US" dirty="0" smtClean="0"/>
              <a:t>For </a:t>
            </a:r>
            <a:r>
              <a:rPr lang="en-US" dirty="0"/>
              <a:t>example, EDU 144 (fall) leads to EDU 145 (spring) which leads to EDU 221 (fall).  </a:t>
            </a:r>
            <a:endParaRPr lang="en-US" dirty="0" smtClean="0"/>
          </a:p>
          <a:p>
            <a:pPr lvl="1"/>
            <a:r>
              <a:rPr lang="en-US" dirty="0" smtClean="0"/>
              <a:t>Some </a:t>
            </a:r>
            <a:r>
              <a:rPr lang="en-US" dirty="0"/>
              <a:t>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r>
              <a:rPr lang="en-US" dirty="0" smtClean="0"/>
              <a:t>:</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smtClean="0"/>
              <a:t>However</a:t>
            </a:r>
            <a:r>
              <a:rPr lang="en-US" dirty="0"/>
              <a:t>, some students do not fully understand the steep learning curve that can come with online courses.  </a:t>
            </a:r>
            <a:endParaRPr lang="en-US" dirty="0" smtClean="0"/>
          </a:p>
          <a:p>
            <a:r>
              <a:rPr lang="en-US" dirty="0" smtClean="0"/>
              <a:t>As </a:t>
            </a:r>
            <a:r>
              <a:rPr lang="en-US" dirty="0"/>
              <a:t>students register for online courses for the first time, be sure to explain the following to your students</a:t>
            </a:r>
            <a:r>
              <a:rPr lang="en-US" dirty="0" smtClean="0"/>
              <a:t>:</a:t>
            </a:r>
          </a:p>
          <a:p>
            <a:pPr lvl="1"/>
            <a:r>
              <a:rPr lang="en-US" dirty="0"/>
              <a:t>Online courses are convenient but by no means are they easier than seated-traditional course offerings</a:t>
            </a:r>
            <a:r>
              <a:rPr lang="en-US" dirty="0" smtClean="0"/>
              <a:t>.</a:t>
            </a:r>
            <a:endParaRPr lang="en-US" sz="2400" dirty="0"/>
          </a:p>
        </p:txBody>
      </p:sp>
    </p:spTree>
    <p:extLst>
      <p:ext uri="{BB962C8B-B14F-4D97-AF65-F5344CB8AC3E}">
        <p14:creationId xmlns:p14="http://schemas.microsoft.com/office/powerpoint/2010/main" val="3356474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endParaRPr lang="en-US" dirty="0" smtClean="0"/>
          </a:p>
          <a:p>
            <a:pPr lvl="1"/>
            <a:r>
              <a:rPr lang="en-US" dirty="0" smtClean="0"/>
              <a:t>Performance </a:t>
            </a:r>
            <a:r>
              <a:rPr lang="en-US" dirty="0"/>
              <a:t>during the </a:t>
            </a:r>
            <a:r>
              <a:rPr lang="en-US" u="sng" dirty="0"/>
              <a:t>first semester</a:t>
            </a:r>
            <a:r>
              <a:rPr lang="en-US" dirty="0"/>
              <a:t> is the best predictor of retention.  </a:t>
            </a:r>
            <a:endParaRPr lang="en-US" dirty="0" smtClean="0"/>
          </a:p>
          <a:p>
            <a:pPr lvl="1"/>
            <a:r>
              <a:rPr lang="en-US" dirty="0" smtClean="0"/>
              <a:t>Knowing </a:t>
            </a:r>
            <a:r>
              <a:rPr lang="en-US" dirty="0"/>
              <a:t>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33774284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a:t>
            </a:r>
            <a:r>
              <a:rPr lang="en-US" dirty="0" smtClean="0"/>
              <a:t>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r>
              <a:rPr lang="en-US" dirty="0" smtClean="0"/>
              <a:t>.</a:t>
            </a:r>
            <a:endParaRPr lang="en-US" dirty="0"/>
          </a:p>
          <a:p>
            <a:pPr lvl="1"/>
            <a:endParaRPr lang="en-US" dirty="0"/>
          </a:p>
        </p:txBody>
      </p:sp>
    </p:spTree>
    <p:extLst>
      <p:ext uri="{BB962C8B-B14F-4D97-AF65-F5344CB8AC3E}">
        <p14:creationId xmlns:p14="http://schemas.microsoft.com/office/powerpoint/2010/main" val="32724591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smtClean="0"/>
              <a:t>Procrastinating </a:t>
            </a:r>
            <a:r>
              <a:rPr lang="en-US" dirty="0"/>
              <a:t>in an online course, or any course, is not recommended.  Deadlines come quick and life happens.  By planning ahead, you can avoid all the problems procrastination may bring</a:t>
            </a:r>
            <a:r>
              <a:rPr lang="en-US" dirty="0" smtClean="0"/>
              <a:t>.</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a:t>
            </a:r>
            <a:r>
              <a:rPr lang="en-US" dirty="0" smtClean="0"/>
              <a:t>courses.</a:t>
            </a:r>
          </a:p>
          <a:p>
            <a:pPr lvl="1"/>
            <a:r>
              <a:rPr lang="en-US" dirty="0" smtClean="0"/>
              <a:t>Remind </a:t>
            </a:r>
            <a:r>
              <a:rPr lang="en-US" dirty="0"/>
              <a:t>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r>
              <a:rPr lang="en-US" dirty="0" smtClean="0"/>
              <a:t>:</a:t>
            </a:r>
            <a:endParaRPr lang="en-US" sz="2800" dirty="0"/>
          </a:p>
          <a:p>
            <a:pPr lvl="1"/>
            <a:r>
              <a:rPr lang="en-US" dirty="0" smtClean="0"/>
              <a:t>Satisfy </a:t>
            </a:r>
            <a:r>
              <a:rPr lang="en-US" dirty="0"/>
              <a:t>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t>
            </a:r>
            <a:r>
              <a:rPr lang="en-US" dirty="0" smtClean="0"/>
              <a:t>ability.</a:t>
            </a:r>
            <a:endParaRPr lang="en-US" sz="2400" dirty="0"/>
          </a:p>
          <a:p>
            <a:pPr lvl="1"/>
            <a:r>
              <a:rPr lang="en-US" dirty="0" smtClean="0"/>
              <a:t>Are </a:t>
            </a:r>
            <a:r>
              <a:rPr lang="en-US" dirty="0"/>
              <a:t>offered during times the student is available.</a:t>
            </a:r>
          </a:p>
        </p:txBody>
      </p:sp>
    </p:spTree>
    <p:extLst>
      <p:ext uri="{BB962C8B-B14F-4D97-AF65-F5344CB8AC3E}">
        <p14:creationId xmlns:p14="http://schemas.microsoft.com/office/powerpoint/2010/main" val="1634207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a:t>
            </a:r>
            <a:r>
              <a:rPr lang="en-US" dirty="0" smtClean="0"/>
              <a:t>own progress </a:t>
            </a:r>
            <a:r>
              <a:rPr lang="en-US" dirty="0"/>
              <a:t>toward graduation requirements</a:t>
            </a:r>
            <a:r>
              <a:rPr lang="en-US" dirty="0" smtClean="0"/>
              <a:t>.</a:t>
            </a:r>
            <a:endParaRPr lang="en-US" dirty="0"/>
          </a:p>
          <a:p>
            <a:pPr lvl="1"/>
            <a:r>
              <a:rPr lang="en-US" dirty="0"/>
              <a:t>Give the student a copy of their program of study checklist, a copy of their Datatel Colleague program evaluation (EVAL), 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endParaRPr lang="en-US" dirty="0" smtClean="0"/>
          </a:p>
          <a:p>
            <a:pPr lvl="1"/>
            <a:r>
              <a:rPr lang="en-US" dirty="0" smtClean="0"/>
              <a:t>As </a:t>
            </a:r>
            <a:r>
              <a:rPr lang="en-US" dirty="0"/>
              <a:t>an academic advisor, you should strongly suggest that students prepare for advising sessions in this manner.  </a:t>
            </a:r>
            <a:endParaRPr lang="en-US" dirty="0" smtClean="0"/>
          </a:p>
          <a:p>
            <a:pPr lvl="1"/>
            <a:r>
              <a:rPr lang="en-US" dirty="0" smtClean="0"/>
              <a:t>A </a:t>
            </a:r>
            <a:r>
              <a:rPr lang="en-US" dirty="0"/>
              <a:t>student knowledgeable of their program of study tends to be more success than one who is not.  </a:t>
            </a:r>
            <a:endParaRPr lang="en-US" dirty="0" smtClean="0"/>
          </a:p>
          <a:p>
            <a:pPr lvl="1"/>
            <a:r>
              <a:rPr lang="en-US" dirty="0" smtClean="0"/>
              <a:t>This </a:t>
            </a:r>
            <a:r>
              <a:rPr lang="en-US" dirty="0"/>
              <a:t>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FOS Advising Checklist </a:t>
            </a:r>
            <a:r>
              <a:rPr lang="en-US" u="sng" dirty="0" smtClean="0"/>
              <a:t>Form</a:t>
            </a:r>
            <a:r>
              <a:rPr lang="en-US" dirty="0" smtClean="0"/>
              <a:t>.</a:t>
            </a:r>
          </a:p>
          <a:p>
            <a:pPr lvl="1"/>
            <a:r>
              <a:rPr lang="en-US" dirty="0" smtClean="0"/>
              <a:t>Have </a:t>
            </a:r>
            <a:r>
              <a:rPr lang="en-US" dirty="0"/>
              <a:t>the student sign the form acknowledging that they have chosen to disregard your advice as to the best way to complete their degree program</a:t>
            </a:r>
            <a:r>
              <a:rPr lang="en-US" dirty="0" smtClean="0"/>
              <a:t>.</a:t>
            </a:r>
          </a:p>
          <a:p>
            <a:pPr lvl="1"/>
            <a:r>
              <a:rPr lang="en-US" dirty="0" smtClean="0"/>
              <a:t>For added protection, fill out the </a:t>
            </a:r>
            <a:r>
              <a:rPr lang="en-US" u="sng" dirty="0" smtClean="0"/>
              <a:t>PCC Acknowledgement</a:t>
            </a:r>
            <a:r>
              <a:rPr lang="en-US" dirty="0" smtClean="0"/>
              <a:t> form and have the student sign it.  This form is located on the PCC Moodle Advising site.</a:t>
            </a:r>
            <a:endParaRPr lang="en-US" dirty="0"/>
          </a:p>
        </p:txBody>
      </p:sp>
    </p:spTree>
    <p:extLst>
      <p:ext uri="{BB962C8B-B14F-4D97-AF65-F5344CB8AC3E}">
        <p14:creationId xmlns:p14="http://schemas.microsoft.com/office/powerpoint/2010/main" val="37164792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Various Tidbits</a:t>
            </a:r>
            <a:endParaRPr lang="en-US" b="1" u="sng" dirty="0"/>
          </a:p>
        </p:txBody>
      </p:sp>
    </p:spTree>
    <p:extLst>
      <p:ext uri="{BB962C8B-B14F-4D97-AF65-F5344CB8AC3E}">
        <p14:creationId xmlns:p14="http://schemas.microsoft.com/office/powerpoint/2010/main" val="32301080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Making Changes</a:t>
            </a:r>
            <a:endParaRPr lang="en-US" b="1" u="sng"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The following changes must be made </a:t>
            </a:r>
            <a:r>
              <a:rPr lang="en-US" b="1" u="sng" dirty="0" smtClean="0"/>
              <a:t>before the 10% point</a:t>
            </a:r>
            <a:r>
              <a:rPr lang="en-US" dirty="0" smtClean="0"/>
              <a:t>.</a:t>
            </a:r>
          </a:p>
          <a:p>
            <a:pPr lvl="1"/>
            <a:r>
              <a:rPr lang="en-US" dirty="0" smtClean="0"/>
              <a:t>Academic catalog of record</a:t>
            </a:r>
          </a:p>
          <a:p>
            <a:pPr lvl="1"/>
            <a:r>
              <a:rPr lang="en-US" dirty="0" smtClean="0"/>
              <a:t>Course substitutions</a:t>
            </a:r>
          </a:p>
          <a:p>
            <a:pPr lvl="1"/>
            <a:r>
              <a:rPr lang="en-US" dirty="0" smtClean="0"/>
              <a:t>Program of Study</a:t>
            </a:r>
          </a:p>
          <a:p>
            <a:r>
              <a:rPr lang="en-US" dirty="0" smtClean="0"/>
              <a:t>To start these processes, use the proper forms posted on the PCC Advising Moodle site</a:t>
            </a:r>
            <a:r>
              <a:rPr lang="en-US" dirty="0" smtClean="0"/>
              <a:t>.</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17631912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Courses Not In The Program of Study</a:t>
            </a:r>
            <a:endParaRPr lang="en-US" b="1" u="sng" dirty="0"/>
          </a:p>
        </p:txBody>
      </p:sp>
      <p:sp>
        <p:nvSpPr>
          <p:cNvPr id="3" name="Content Placeholder 2"/>
          <p:cNvSpPr>
            <a:spLocks noGrp="1"/>
          </p:cNvSpPr>
          <p:nvPr>
            <p:ph idx="1"/>
          </p:nvPr>
        </p:nvSpPr>
        <p:spPr/>
        <p:txBody>
          <a:bodyPr/>
          <a:lstStyle/>
          <a:p>
            <a:r>
              <a:rPr lang="en-US" dirty="0" smtClean="0"/>
              <a:t>Academic advisors </a:t>
            </a:r>
            <a:r>
              <a:rPr lang="en-US" b="1" u="sng" dirty="0" smtClean="0"/>
              <a:t>should not</a:t>
            </a:r>
            <a:r>
              <a:rPr lang="en-US" dirty="0" smtClean="0"/>
              <a:t> place students in courses that are not part of the program of study in order to “give them hours.”</a:t>
            </a:r>
          </a:p>
          <a:p>
            <a:pPr lvl="1"/>
            <a:r>
              <a:rPr lang="en-US" dirty="0" smtClean="0"/>
              <a:t>These courses </a:t>
            </a:r>
            <a:r>
              <a:rPr lang="en-US" b="1" u="sng" dirty="0" smtClean="0"/>
              <a:t>will not be paid for</a:t>
            </a:r>
            <a:r>
              <a:rPr lang="en-US" dirty="0" smtClean="0"/>
              <a:t> by financial aid.</a:t>
            </a:r>
          </a:p>
          <a:p>
            <a:pPr lvl="1"/>
            <a:r>
              <a:rPr lang="en-US" dirty="0" smtClean="0"/>
              <a:t>Be prepared for the occasional student who will ask you to do this.</a:t>
            </a:r>
          </a:p>
        </p:txBody>
      </p:sp>
    </p:spTree>
    <p:extLst>
      <p:ext uri="{BB962C8B-B14F-4D97-AF65-F5344CB8AC3E}">
        <p14:creationId xmlns:p14="http://schemas.microsoft.com/office/powerpoint/2010/main" val="21856174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If a student wishes to take a course that is not a part of their program of study for </a:t>
            </a:r>
            <a:r>
              <a:rPr lang="en-US" b="1" u="sng" dirty="0" smtClean="0"/>
              <a:t>personal enrichment</a:t>
            </a:r>
            <a:r>
              <a:rPr lang="en-US" dirty="0" smtClean="0"/>
              <a:t>, you must explain the following things:</a:t>
            </a:r>
          </a:p>
          <a:p>
            <a:pPr lvl="1"/>
            <a:r>
              <a:rPr lang="en-US" dirty="0" smtClean="0"/>
              <a:t>The course </a:t>
            </a:r>
            <a:r>
              <a:rPr lang="en-US" b="1" u="sng" dirty="0" smtClean="0"/>
              <a:t>will not be paid for</a:t>
            </a:r>
            <a:r>
              <a:rPr lang="en-US" dirty="0" smtClean="0"/>
              <a:t> by financial aid.</a:t>
            </a:r>
          </a:p>
          <a:p>
            <a:pPr lvl="1"/>
            <a:r>
              <a:rPr lang="en-US" dirty="0" smtClean="0"/>
              <a:t>The course </a:t>
            </a:r>
            <a:r>
              <a:rPr lang="en-US" b="1" u="sng" dirty="0" smtClean="0"/>
              <a:t>will not count</a:t>
            </a:r>
            <a:r>
              <a:rPr lang="en-US" dirty="0" smtClean="0"/>
              <a:t> toward graduation requirements.</a:t>
            </a:r>
          </a:p>
          <a:p>
            <a:r>
              <a:rPr lang="en-US" dirty="0" smtClean="0"/>
              <a:t>Be sure to fill out the </a:t>
            </a:r>
            <a:r>
              <a:rPr lang="en-US" u="sng" dirty="0" smtClean="0"/>
              <a:t>PCC Course Acknowledgement Form</a:t>
            </a:r>
            <a:r>
              <a:rPr lang="en-US" dirty="0" smtClean="0"/>
              <a:t> in this instance.</a:t>
            </a:r>
          </a:p>
          <a:p>
            <a:pPr lvl="1"/>
            <a:r>
              <a:rPr lang="en-US" dirty="0" smtClean="0"/>
              <a:t>Located on the PCC Advising Moodle site.</a:t>
            </a:r>
            <a:endParaRPr lang="en-US" dirty="0"/>
          </a:p>
        </p:txBody>
      </p:sp>
    </p:spTree>
    <p:extLst>
      <p:ext uri="{BB962C8B-B14F-4D97-AF65-F5344CB8AC3E}">
        <p14:creationId xmlns:p14="http://schemas.microsoft.com/office/powerpoint/2010/main" val="1285615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endParaRPr lang="en-US" dirty="0" smtClean="0"/>
          </a:p>
          <a:p>
            <a:pPr lvl="0"/>
            <a:r>
              <a:rPr lang="en-US" dirty="0" smtClean="0"/>
              <a:t>Through </a:t>
            </a:r>
            <a:r>
              <a:rPr lang="en-US" dirty="0"/>
              <a:t>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19127223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Campus Cruiser Correspondence </a:t>
            </a:r>
            <a:endParaRPr lang="en-US" b="1" u="sng" dirty="0"/>
          </a:p>
        </p:txBody>
      </p:sp>
      <p:sp>
        <p:nvSpPr>
          <p:cNvPr id="3" name="Content Placeholder 2"/>
          <p:cNvSpPr>
            <a:spLocks noGrp="1"/>
          </p:cNvSpPr>
          <p:nvPr>
            <p:ph idx="1"/>
          </p:nvPr>
        </p:nvSpPr>
        <p:spPr/>
        <p:txBody>
          <a:bodyPr/>
          <a:lstStyle/>
          <a:p>
            <a:r>
              <a:rPr lang="en-US" dirty="0" smtClean="0"/>
              <a:t>As you advise and teach students, please reinforce the importance of checking Campus Cruiser email.</a:t>
            </a:r>
          </a:p>
          <a:p>
            <a:pPr lvl="1"/>
            <a:r>
              <a:rPr lang="en-US" dirty="0" smtClean="0"/>
              <a:t>PCC communicates many important announcements through the Campus Cruiser email system (financial aid info, for example).</a:t>
            </a:r>
          </a:p>
          <a:p>
            <a:pPr lvl="1"/>
            <a:r>
              <a:rPr lang="en-US" dirty="0" smtClean="0"/>
              <a:t>Not checking these emails can result in many different types of inconveniences for students.</a:t>
            </a:r>
            <a:endParaRPr lang="en-US" dirty="0"/>
          </a:p>
        </p:txBody>
      </p:sp>
    </p:spTree>
    <p:extLst>
      <p:ext uri="{BB962C8B-B14F-4D97-AF65-F5344CB8AC3E}">
        <p14:creationId xmlns:p14="http://schemas.microsoft.com/office/powerpoint/2010/main" val="2749291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Getting Started</a:t>
            </a:r>
            <a:endParaRPr lang="en-US" b="1" u="sng" dirty="0"/>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r>
              <a:rPr lang="en-US" dirty="0" smtClean="0"/>
              <a:t>.</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a:t>
            </a:r>
            <a:r>
              <a:rPr lang="en-US" dirty="0" smtClean="0"/>
              <a: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endParaRPr lang="en-US" dirty="0" smtClean="0"/>
          </a:p>
          <a:p>
            <a:pPr lvl="1"/>
            <a:r>
              <a:rPr lang="en-US" dirty="0" smtClean="0"/>
              <a:t>Collect </a:t>
            </a:r>
            <a:r>
              <a:rPr lang="en-US" dirty="0"/>
              <a:t>basic information as listed at the top of the </a:t>
            </a:r>
            <a:r>
              <a:rPr lang="en-US" u="sng" dirty="0">
                <a:hlinkClick r:id="rId2"/>
              </a:rPr>
              <a:t>FOS Advising Checklist</a:t>
            </a:r>
            <a:r>
              <a:rPr lang="en-US" dirty="0"/>
              <a:t>.  </a:t>
            </a:r>
            <a:endParaRPr lang="en-US" dirty="0" smtClean="0"/>
          </a:p>
          <a:p>
            <a:pPr lvl="1"/>
            <a:r>
              <a:rPr lang="en-US" dirty="0" smtClean="0"/>
              <a:t>Pay </a:t>
            </a:r>
            <a:r>
              <a:rPr lang="en-US" dirty="0"/>
              <a:t>careful attention to contact numbers.  This makes getting up with the student in the future much easier</a:t>
            </a:r>
            <a:r>
              <a:rPr lang="en-US" dirty="0" smtClean="0"/>
              <a:t>.</a:t>
            </a:r>
          </a:p>
          <a:p>
            <a:endParaRPr lang="en-US" dirty="0"/>
          </a:p>
        </p:txBody>
      </p:sp>
    </p:spTree>
    <p:extLst>
      <p:ext uri="{BB962C8B-B14F-4D97-AF65-F5344CB8AC3E}">
        <p14:creationId xmlns:p14="http://schemas.microsoft.com/office/powerpoint/2010/main" val="2646834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r>
              <a:rPr lang="en-US" dirty="0" smtClean="0"/>
              <a:t>:</a:t>
            </a:r>
            <a:endParaRPr lang="en-US" sz="2400" dirty="0"/>
          </a:p>
          <a:p>
            <a:pPr lvl="1"/>
            <a:r>
              <a:rPr lang="en-US" i="1" dirty="0"/>
              <a:t>Have you filled out a </a:t>
            </a:r>
            <a:r>
              <a:rPr lang="en-US" i="1" u="sng" dirty="0">
                <a:hlinkClick r:id="rId2"/>
              </a:rPr>
              <a:t>PCC application</a:t>
            </a:r>
            <a:r>
              <a:rPr lang="en-US" i="1" dirty="0"/>
              <a:t>?</a:t>
            </a:r>
            <a:r>
              <a:rPr lang="en-US" dirty="0"/>
              <a:t>  If not, proved them with one and have the student fill it out.  Return the application to Student Service in order to have their information input into our system</a:t>
            </a:r>
            <a:r>
              <a:rPr lang="en-US" dirty="0" smtClean="0"/>
              <a:t>.</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1012</TotalTime>
  <Words>2916</Words>
  <Application>Microsoft Office PowerPoint</Application>
  <PresentationFormat>On-screen Show (4:3)</PresentationFormat>
  <Paragraphs>179</Paragraphs>
  <Slides>50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Calibri</vt:lpstr>
      <vt:lpstr>Office Theme</vt:lpstr>
      <vt:lpstr>Student Advising</vt:lpstr>
      <vt:lpstr>PCC Advising Moodle Site</vt:lpstr>
      <vt:lpstr>Getting Started</vt:lpstr>
      <vt:lpstr>Student Advising Guidelines</vt:lpstr>
      <vt:lpstr>PowerPoint Presentation</vt:lpstr>
      <vt:lpstr>Getting Started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Registration Process</vt:lpstr>
      <vt:lpstr>The Registration Process</vt:lpstr>
      <vt:lpstr>Datatel Colleague System</vt:lpstr>
      <vt:lpstr>PowerPoint Presentation</vt:lpstr>
      <vt:lpstr>Placement Test Scores (TSUM)</vt:lpstr>
      <vt:lpstr>PowerPoint Presentation</vt:lpstr>
      <vt:lpstr>The Student’s Program Evaluation (EVAL)</vt:lpstr>
      <vt:lpstr>PowerPoint Presentation</vt:lpstr>
      <vt:lpstr>Student Information (EVAL)</vt:lpstr>
      <vt:lpstr>PowerPoint Presentation</vt:lpstr>
      <vt:lpstr>Student Academic Credits (STAC)</vt:lpstr>
      <vt:lpstr>Course Selection</vt:lpstr>
      <vt:lpstr>Program of Study Checklist</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Various Tidbits</vt:lpstr>
      <vt:lpstr>Making Changes</vt:lpstr>
      <vt:lpstr>Courses Not In The Program of Study</vt:lpstr>
      <vt:lpstr>PowerPoint Presentation</vt:lpstr>
      <vt:lpstr>Campus Cruiser Correspondence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112</cp:revision>
  <cp:lastPrinted>2015-05-07T15:07:59Z</cp:lastPrinted>
  <dcterms:created xsi:type="dcterms:W3CDTF">2013-11-11T16:54:46Z</dcterms:created>
  <dcterms:modified xsi:type="dcterms:W3CDTF">2015-08-06T15:04:45Z</dcterms:modified>
</cp:coreProperties>
</file>