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68" r:id="rId4"/>
    <p:sldId id="269" r:id="rId5"/>
    <p:sldId id="279" r:id="rId6"/>
    <p:sldId id="281" r:id="rId7"/>
    <p:sldId id="285" r:id="rId8"/>
    <p:sldId id="286" r:id="rId9"/>
    <p:sldId id="287" r:id="rId10"/>
    <p:sldId id="290" r:id="rId11"/>
    <p:sldId id="294" r:id="rId12"/>
    <p:sldId id="295" r:id="rId13"/>
    <p:sldId id="288" r:id="rId14"/>
    <p:sldId id="296" r:id="rId15"/>
    <p:sldId id="297" r:id="rId16"/>
    <p:sldId id="298" r:id="rId17"/>
    <p:sldId id="289" r:id="rId18"/>
    <p:sldId id="299" r:id="rId19"/>
    <p:sldId id="293" r:id="rId20"/>
    <p:sldId id="302" r:id="rId21"/>
    <p:sldId id="303" r:id="rId22"/>
    <p:sldId id="282" r:id="rId23"/>
    <p:sldId id="270" r:id="rId24"/>
    <p:sldId id="271" r:id="rId25"/>
    <p:sldId id="272" r:id="rId26"/>
    <p:sldId id="283" r:id="rId27"/>
    <p:sldId id="273" r:id="rId28"/>
    <p:sldId id="275" r:id="rId29"/>
    <p:sldId id="284" r:id="rId30"/>
    <p:sldId id="276"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347340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370746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351684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74680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419521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118963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409651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190727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172589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195456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36ED5F-3E99-408C-B0AC-2CFCDEF17AA1}" type="datetimeFigureOut">
              <a:rPr lang="en-US" smtClean="0"/>
              <a:t>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2965B5-E73D-49A3-8C4F-15CA428DABEE}" type="slidenum">
              <a:rPr lang="en-US" smtClean="0"/>
              <a:t>‹#›</a:t>
            </a:fld>
            <a:endParaRPr lang="en-US" dirty="0"/>
          </a:p>
        </p:txBody>
      </p:sp>
    </p:spTree>
    <p:extLst>
      <p:ext uri="{BB962C8B-B14F-4D97-AF65-F5344CB8AC3E}">
        <p14:creationId xmlns:p14="http://schemas.microsoft.com/office/powerpoint/2010/main" val="188839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6ED5F-3E99-408C-B0AC-2CFCDEF17AA1}" type="datetimeFigureOut">
              <a:rPr lang="en-US" smtClean="0"/>
              <a:t>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965B5-E73D-49A3-8C4F-15CA428DABEE}" type="slidenum">
              <a:rPr lang="en-US" smtClean="0"/>
              <a:t>‹#›</a:t>
            </a:fld>
            <a:endParaRPr lang="en-US" dirty="0"/>
          </a:p>
        </p:txBody>
      </p:sp>
    </p:spTree>
    <p:extLst>
      <p:ext uri="{BB962C8B-B14F-4D97-AF65-F5344CB8AC3E}">
        <p14:creationId xmlns:p14="http://schemas.microsoft.com/office/powerpoint/2010/main" val="2548179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084809"/>
          </a:xfrm>
        </p:spPr>
        <p:txBody>
          <a:bodyPr/>
          <a:lstStyle/>
          <a:p>
            <a:r>
              <a:rPr lang="en-US" b="1" u="sng" dirty="0" smtClean="0">
                <a:latin typeface="+mn-lt"/>
              </a:rPr>
              <a:t>Aviso for Instructors</a:t>
            </a:r>
            <a:endParaRPr lang="en-US" b="1" u="sng" dirty="0">
              <a:latin typeface="+mn-lt"/>
            </a:endParaRPr>
          </a:p>
        </p:txBody>
      </p:sp>
      <p:sp>
        <p:nvSpPr>
          <p:cNvPr id="5" name="Subtitle 4"/>
          <p:cNvSpPr>
            <a:spLocks noGrp="1"/>
          </p:cNvSpPr>
          <p:nvPr>
            <p:ph type="subTitle" idx="1"/>
          </p:nvPr>
        </p:nvSpPr>
        <p:spPr>
          <a:xfrm>
            <a:off x="1524000" y="5315224"/>
            <a:ext cx="9144000" cy="770265"/>
          </a:xfrm>
        </p:spPr>
        <p:txBody>
          <a:bodyPr>
            <a:normAutofit/>
          </a:bodyPr>
          <a:lstStyle/>
          <a:p>
            <a:r>
              <a:rPr lang="en-US" sz="4400" b="1" u="sng" dirty="0" smtClean="0"/>
              <a:t>Basic User Information and Training</a:t>
            </a:r>
            <a:endParaRPr lang="en-US" sz="4400" b="1"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930" y="2660731"/>
            <a:ext cx="2262188" cy="2158892"/>
          </a:xfrm>
          <a:prstGeom prst="rect">
            <a:avLst/>
          </a:prstGeom>
        </p:spPr>
      </p:pic>
    </p:spTree>
    <p:extLst>
      <p:ext uri="{BB962C8B-B14F-4D97-AF65-F5344CB8AC3E}">
        <p14:creationId xmlns:p14="http://schemas.microsoft.com/office/powerpoint/2010/main" val="244633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194" t="12260" r="15748" b="6594"/>
          <a:stretch/>
        </p:blipFill>
        <p:spPr>
          <a:xfrm>
            <a:off x="1198180" y="342761"/>
            <a:ext cx="9333186" cy="6168917"/>
          </a:xfrm>
          <a:prstGeom prst="rect">
            <a:avLst/>
          </a:prstGeom>
        </p:spPr>
      </p:pic>
      <p:sp>
        <p:nvSpPr>
          <p:cNvPr id="4" name="Flowchart: Process 3"/>
          <p:cNvSpPr/>
          <p:nvPr/>
        </p:nvSpPr>
        <p:spPr>
          <a:xfrm>
            <a:off x="5087007" y="2207173"/>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30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783" t="11504" r="14908" b="9154"/>
          <a:stretch/>
        </p:blipFill>
        <p:spPr>
          <a:xfrm>
            <a:off x="1324302" y="441434"/>
            <a:ext cx="9438289" cy="5907067"/>
          </a:xfrm>
          <a:prstGeom prst="rect">
            <a:avLst/>
          </a:prstGeom>
        </p:spPr>
      </p:pic>
      <p:sp>
        <p:nvSpPr>
          <p:cNvPr id="3" name="Flowchart: Process 2"/>
          <p:cNvSpPr/>
          <p:nvPr/>
        </p:nvSpPr>
        <p:spPr>
          <a:xfrm>
            <a:off x="5318234" y="2312276"/>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769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237" t="12246" r="14930" b="6449"/>
          <a:stretch/>
        </p:blipFill>
        <p:spPr>
          <a:xfrm>
            <a:off x="1156137" y="441435"/>
            <a:ext cx="9701049" cy="6263539"/>
          </a:xfrm>
          <a:prstGeom prst="rect">
            <a:avLst/>
          </a:prstGeom>
        </p:spPr>
      </p:pic>
      <p:sp>
        <p:nvSpPr>
          <p:cNvPr id="3" name="Flowchart: Process 2"/>
          <p:cNvSpPr/>
          <p:nvPr/>
        </p:nvSpPr>
        <p:spPr>
          <a:xfrm>
            <a:off x="5265683" y="2343807"/>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91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a:t>Test score </a:t>
            </a:r>
            <a:r>
              <a:rPr lang="en-US" sz="3200" dirty="0" smtClean="0"/>
              <a:t>information:</a:t>
            </a:r>
          </a:p>
          <a:p>
            <a:pPr lvl="1"/>
            <a:r>
              <a:rPr lang="en-US" sz="2800" dirty="0" smtClean="0"/>
              <a:t>You can look at the students test scores (DRE/DMA).</a:t>
            </a:r>
          </a:p>
          <a:p>
            <a:pPr lvl="1"/>
            <a:r>
              <a:rPr lang="en-US" sz="2800" dirty="0" smtClean="0"/>
              <a:t>On this screen, over to the left, you will see a document you can click on to help you interpret the test scores.</a:t>
            </a:r>
            <a:endParaRPr lang="en-US" sz="2800" dirty="0"/>
          </a:p>
          <a:p>
            <a:r>
              <a:rPr lang="en-US" sz="3200" dirty="0"/>
              <a:t>Finance </a:t>
            </a:r>
            <a:r>
              <a:rPr lang="en-US" sz="3200" dirty="0" smtClean="0"/>
              <a:t>information:</a:t>
            </a:r>
          </a:p>
          <a:p>
            <a:pPr lvl="1"/>
            <a:r>
              <a:rPr lang="en-US" sz="2800" dirty="0" smtClean="0"/>
              <a:t>Financial aid information.</a:t>
            </a:r>
          </a:p>
          <a:p>
            <a:pPr lvl="1"/>
            <a:r>
              <a:rPr lang="en-US" sz="2800" dirty="0" smtClean="0"/>
              <a:t>For more F.A. details, contact Melissa Whitman.</a:t>
            </a:r>
            <a:endParaRPr lang="en-US" sz="2800" dirty="0"/>
          </a:p>
          <a:p>
            <a:r>
              <a:rPr lang="en-US" sz="3200" dirty="0"/>
              <a:t>Notes about the </a:t>
            </a:r>
            <a:r>
              <a:rPr lang="en-US" sz="3200" dirty="0" smtClean="0"/>
              <a:t>student:</a:t>
            </a:r>
          </a:p>
          <a:p>
            <a:pPr lvl="1"/>
            <a:r>
              <a:rPr lang="en-US" sz="2800" dirty="0" smtClean="0"/>
              <a:t>People with Aviso access can place notes about the student in this section.</a:t>
            </a:r>
          </a:p>
          <a:p>
            <a:pPr lvl="1"/>
            <a:r>
              <a:rPr lang="en-US" sz="2800" dirty="0" smtClean="0"/>
              <a:t>You can read old notes.</a:t>
            </a:r>
          </a:p>
          <a:p>
            <a:pPr lvl="1"/>
            <a:r>
              <a:rPr lang="en-US" sz="2800" dirty="0" smtClean="0"/>
              <a:t>You can post new notes by clicking on the “New Note” button.</a:t>
            </a:r>
            <a:endParaRPr lang="en-US" sz="2800" dirty="0"/>
          </a:p>
        </p:txBody>
      </p:sp>
    </p:spTree>
    <p:extLst>
      <p:ext uri="{BB962C8B-B14F-4D97-AF65-F5344CB8AC3E}">
        <p14:creationId xmlns:p14="http://schemas.microsoft.com/office/powerpoint/2010/main" val="182057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719" t="12114" r="18940" b="20827"/>
          <a:stretch/>
        </p:blipFill>
        <p:spPr>
          <a:xfrm>
            <a:off x="798786" y="451945"/>
            <a:ext cx="10163504" cy="5778918"/>
          </a:xfrm>
          <a:prstGeom prst="rect">
            <a:avLst/>
          </a:prstGeom>
        </p:spPr>
      </p:pic>
      <p:sp>
        <p:nvSpPr>
          <p:cNvPr id="3" name="Flowchart: Process 2"/>
          <p:cNvSpPr/>
          <p:nvPr/>
        </p:nvSpPr>
        <p:spPr>
          <a:xfrm>
            <a:off x="5160579" y="2554014"/>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5617779" y="386780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67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642" t="11975" r="17491" b="8649"/>
          <a:stretch/>
        </p:blipFill>
        <p:spPr>
          <a:xfrm>
            <a:off x="1303283" y="315310"/>
            <a:ext cx="9574924" cy="6393479"/>
          </a:xfrm>
          <a:prstGeom prst="rect">
            <a:avLst/>
          </a:prstGeom>
        </p:spPr>
      </p:pic>
      <p:sp>
        <p:nvSpPr>
          <p:cNvPr id="3" name="Flowchart: Process 2"/>
          <p:cNvSpPr/>
          <p:nvPr/>
        </p:nvSpPr>
        <p:spPr>
          <a:xfrm>
            <a:off x="5360276" y="2301765"/>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78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632" t="11263" r="17394" b="12686"/>
          <a:stretch/>
        </p:blipFill>
        <p:spPr>
          <a:xfrm>
            <a:off x="1608081" y="483475"/>
            <a:ext cx="8881243" cy="5672836"/>
          </a:xfrm>
          <a:prstGeom prst="rect">
            <a:avLst/>
          </a:prstGeom>
        </p:spPr>
      </p:pic>
      <p:sp>
        <p:nvSpPr>
          <p:cNvPr id="3" name="Flowchart: Process 2"/>
          <p:cNvSpPr/>
          <p:nvPr/>
        </p:nvSpPr>
        <p:spPr>
          <a:xfrm>
            <a:off x="5297214" y="2280744"/>
            <a:ext cx="91440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5559498" y="356300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24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pPr lvl="1"/>
            <a:r>
              <a:rPr lang="en-US" sz="2800" dirty="0" smtClean="0"/>
              <a:t>Once the button is pushed, a window will appear that will allow you to create a note.</a:t>
            </a:r>
          </a:p>
          <a:p>
            <a:pPr lvl="1"/>
            <a:r>
              <a:rPr lang="en-US" sz="2800" dirty="0" smtClean="0"/>
              <a:t>Choose a “note type” from the many choices.</a:t>
            </a:r>
          </a:p>
          <a:p>
            <a:pPr lvl="1"/>
            <a:r>
              <a:rPr lang="en-US" sz="2800" dirty="0" smtClean="0"/>
              <a:t>In the blank space provided, type your note and hit the save button.</a:t>
            </a:r>
          </a:p>
          <a:p>
            <a:r>
              <a:rPr lang="en-US" sz="3200" dirty="0" smtClean="0"/>
              <a:t>Documents </a:t>
            </a:r>
            <a:r>
              <a:rPr lang="en-US" sz="3200" dirty="0"/>
              <a:t>related to the </a:t>
            </a:r>
            <a:r>
              <a:rPr lang="en-US" sz="3200" dirty="0" smtClean="0"/>
              <a:t>student:</a:t>
            </a:r>
          </a:p>
          <a:p>
            <a:pPr lvl="1"/>
            <a:r>
              <a:rPr lang="en-US" sz="3200" dirty="0" smtClean="0"/>
              <a:t>You can look at the documents others have placed there or place your on document about the student.</a:t>
            </a:r>
            <a:endParaRPr lang="en-US" sz="3200" dirty="0"/>
          </a:p>
          <a:p>
            <a:endParaRPr lang="en-US" sz="3200" dirty="0"/>
          </a:p>
        </p:txBody>
      </p:sp>
    </p:spTree>
    <p:extLst>
      <p:ext uri="{BB962C8B-B14F-4D97-AF65-F5344CB8AC3E}">
        <p14:creationId xmlns:p14="http://schemas.microsoft.com/office/powerpoint/2010/main" val="351670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314" t="11110" r="18049" b="26912"/>
          <a:stretch/>
        </p:blipFill>
        <p:spPr>
          <a:xfrm>
            <a:off x="620110" y="557047"/>
            <a:ext cx="10908341" cy="5707118"/>
          </a:xfrm>
          <a:prstGeom prst="rect">
            <a:avLst/>
          </a:prstGeom>
        </p:spPr>
      </p:pic>
      <p:sp>
        <p:nvSpPr>
          <p:cNvPr id="4" name="Flowchart: Process 3"/>
          <p:cNvSpPr/>
          <p:nvPr/>
        </p:nvSpPr>
        <p:spPr>
          <a:xfrm>
            <a:off x="5192110" y="2900855"/>
            <a:ext cx="798786" cy="5990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990896" y="428822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17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Searching For Students Not Listed</a:t>
            </a:r>
            <a:endParaRPr lang="en-US" b="1" u="sng" dirty="0"/>
          </a:p>
        </p:txBody>
      </p:sp>
      <p:sp>
        <p:nvSpPr>
          <p:cNvPr id="3" name="Content Placeholder 2"/>
          <p:cNvSpPr>
            <a:spLocks noGrp="1"/>
          </p:cNvSpPr>
          <p:nvPr>
            <p:ph idx="1"/>
          </p:nvPr>
        </p:nvSpPr>
        <p:spPr/>
        <p:txBody>
          <a:bodyPr/>
          <a:lstStyle/>
          <a:p>
            <a:r>
              <a:rPr lang="en-US" sz="3200" dirty="0" smtClean="0"/>
              <a:t>Some students in the system have to be looked up in a special way:</a:t>
            </a:r>
          </a:p>
          <a:p>
            <a:pPr lvl="1"/>
            <a:r>
              <a:rPr lang="en-US" sz="2800" dirty="0" smtClean="0"/>
              <a:t>Students who where in your program but are not currently active.</a:t>
            </a:r>
          </a:p>
          <a:p>
            <a:pPr lvl="1"/>
            <a:r>
              <a:rPr lang="en-US" sz="2800" dirty="0" smtClean="0"/>
              <a:t>Students outside of your program area.</a:t>
            </a:r>
            <a:endParaRPr lang="en-US" sz="2800" dirty="0"/>
          </a:p>
        </p:txBody>
      </p:sp>
      <p:pic>
        <p:nvPicPr>
          <p:cNvPr id="4" name="Picture 3"/>
          <p:cNvPicPr>
            <a:picLocks noChangeAspect="1"/>
          </p:cNvPicPr>
          <p:nvPr/>
        </p:nvPicPr>
        <p:blipFill rotWithShape="1">
          <a:blip r:embed="rId2"/>
          <a:srcRect l="14256" t="11536" r="16308" b="61810"/>
          <a:stretch/>
        </p:blipFill>
        <p:spPr>
          <a:xfrm>
            <a:off x="1569229" y="4001294"/>
            <a:ext cx="9053542" cy="1954924"/>
          </a:xfrm>
          <a:prstGeom prst="rect">
            <a:avLst/>
          </a:prstGeom>
        </p:spPr>
      </p:pic>
    </p:spTree>
    <p:extLst>
      <p:ext uri="{BB962C8B-B14F-4D97-AF65-F5344CB8AC3E}">
        <p14:creationId xmlns:p14="http://schemas.microsoft.com/office/powerpoint/2010/main" val="165927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mn-lt"/>
              </a:rPr>
              <a:t>Aviso Main Page</a:t>
            </a:r>
            <a:endParaRPr lang="en-US" b="1" u="sng" dirty="0">
              <a:latin typeface="+mn-lt"/>
            </a:endParaRPr>
          </a:p>
        </p:txBody>
      </p:sp>
      <p:pic>
        <p:nvPicPr>
          <p:cNvPr id="5" name="Picture 4"/>
          <p:cNvPicPr>
            <a:picLocks noChangeAspect="1"/>
          </p:cNvPicPr>
          <p:nvPr/>
        </p:nvPicPr>
        <p:blipFill rotWithShape="1">
          <a:blip r:embed="rId2"/>
          <a:srcRect l="16246" t="11269" r="14897" b="5197"/>
          <a:stretch/>
        </p:blipFill>
        <p:spPr>
          <a:xfrm>
            <a:off x="2538248" y="1616208"/>
            <a:ext cx="7115504" cy="4855589"/>
          </a:xfrm>
          <a:prstGeom prst="rect">
            <a:avLst/>
          </a:prstGeom>
        </p:spPr>
      </p:pic>
    </p:spTree>
    <p:extLst>
      <p:ext uri="{BB962C8B-B14F-4D97-AF65-F5344CB8AC3E}">
        <p14:creationId xmlns:p14="http://schemas.microsoft.com/office/powerpoint/2010/main" val="114814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smtClean="0"/>
              <a:t>Procedure:</a:t>
            </a:r>
          </a:p>
          <a:p>
            <a:pPr lvl="1"/>
            <a:r>
              <a:rPr lang="en-US" sz="2800" dirty="0" smtClean="0"/>
              <a:t>Just type the person’s last name.  </a:t>
            </a:r>
          </a:p>
          <a:p>
            <a:pPr lvl="1"/>
            <a:r>
              <a:rPr lang="en-US" sz="2800" dirty="0" smtClean="0"/>
              <a:t>Check the “search outside of currently assigned students” box.</a:t>
            </a:r>
          </a:p>
          <a:p>
            <a:pPr lvl="1"/>
            <a:r>
              <a:rPr lang="en-US" sz="2800" dirty="0" smtClean="0"/>
              <a:t>Hit search.</a:t>
            </a:r>
          </a:p>
          <a:p>
            <a:pPr lvl="1"/>
            <a:endParaRPr lang="en-US" sz="2800" dirty="0"/>
          </a:p>
        </p:txBody>
      </p:sp>
      <p:pic>
        <p:nvPicPr>
          <p:cNvPr id="4" name="Picture 3"/>
          <p:cNvPicPr>
            <a:picLocks noChangeAspect="1"/>
          </p:cNvPicPr>
          <p:nvPr/>
        </p:nvPicPr>
        <p:blipFill rotWithShape="1">
          <a:blip r:embed="rId2"/>
          <a:srcRect l="14256" t="11536" r="16308" b="61810"/>
          <a:stretch/>
        </p:blipFill>
        <p:spPr>
          <a:xfrm>
            <a:off x="1569229" y="2887198"/>
            <a:ext cx="9053542" cy="1954924"/>
          </a:xfrm>
          <a:prstGeom prst="rect">
            <a:avLst/>
          </a:prstGeom>
        </p:spPr>
      </p:pic>
      <p:sp>
        <p:nvSpPr>
          <p:cNvPr id="2" name="Left Arrow 1"/>
          <p:cNvSpPr/>
          <p:nvPr/>
        </p:nvSpPr>
        <p:spPr>
          <a:xfrm>
            <a:off x="4593021" y="4014952"/>
            <a:ext cx="978408" cy="2428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20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smtClean="0"/>
              <a:t>Advanced options:</a:t>
            </a:r>
          </a:p>
          <a:p>
            <a:pPr lvl="1"/>
            <a:r>
              <a:rPr lang="en-US" sz="2800" dirty="0" smtClean="0"/>
              <a:t>Click on “advanced” for advanced search options.</a:t>
            </a:r>
            <a:endParaRPr lang="en-US" sz="2800" dirty="0"/>
          </a:p>
        </p:txBody>
      </p:sp>
      <p:pic>
        <p:nvPicPr>
          <p:cNvPr id="4" name="Picture 3"/>
          <p:cNvPicPr>
            <a:picLocks noChangeAspect="1"/>
          </p:cNvPicPr>
          <p:nvPr/>
        </p:nvPicPr>
        <p:blipFill rotWithShape="1">
          <a:blip r:embed="rId2"/>
          <a:srcRect l="14168" t="11613" r="15092" b="37344"/>
          <a:stretch/>
        </p:blipFill>
        <p:spPr>
          <a:xfrm>
            <a:off x="1525410" y="2291255"/>
            <a:ext cx="9141180" cy="3710152"/>
          </a:xfrm>
          <a:prstGeom prst="rect">
            <a:avLst/>
          </a:prstGeom>
        </p:spPr>
      </p:pic>
      <p:sp>
        <p:nvSpPr>
          <p:cNvPr id="2" name="Left Arrow 1"/>
          <p:cNvSpPr/>
          <p:nvPr/>
        </p:nvSpPr>
        <p:spPr>
          <a:xfrm>
            <a:off x="8607973" y="3415861"/>
            <a:ext cx="978408" cy="253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551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mn-lt"/>
              </a:rPr>
              <a:t>Message Button </a:t>
            </a:r>
            <a:endParaRPr lang="en-US" b="1" u="sng" dirty="0">
              <a:latin typeface="+mn-lt"/>
            </a:endParaRPr>
          </a:p>
        </p:txBody>
      </p:sp>
      <p:sp>
        <p:nvSpPr>
          <p:cNvPr id="3" name="Content Placeholder 2"/>
          <p:cNvSpPr>
            <a:spLocks noGrp="1"/>
          </p:cNvSpPr>
          <p:nvPr>
            <p:ph idx="1"/>
          </p:nvPr>
        </p:nvSpPr>
        <p:spPr/>
        <p:txBody>
          <a:bodyPr>
            <a:normAutofit/>
          </a:bodyPr>
          <a:lstStyle/>
          <a:p>
            <a:r>
              <a:rPr lang="en-US" sz="3200" dirty="0" smtClean="0"/>
              <a:t>Click on the Message Button and you will access the Aviso Messaging feature.</a:t>
            </a:r>
          </a:p>
          <a:p>
            <a:r>
              <a:rPr lang="en-US" sz="3200" dirty="0" smtClean="0"/>
              <a:t>On the left, you will see every message ever sent to your inbox and ever message in Aviso you have ever sent.  Aviso archives them.  You can’t erase them.</a:t>
            </a:r>
          </a:p>
          <a:p>
            <a:r>
              <a:rPr lang="en-US" sz="3200" dirty="0" smtClean="0"/>
              <a:t>On the right, you can send a message.</a:t>
            </a:r>
            <a:endParaRPr lang="en-US" sz="3200" dirty="0"/>
          </a:p>
        </p:txBody>
      </p:sp>
    </p:spTree>
    <p:extLst>
      <p:ext uri="{BB962C8B-B14F-4D97-AF65-F5344CB8AC3E}">
        <p14:creationId xmlns:p14="http://schemas.microsoft.com/office/powerpoint/2010/main" val="105094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smtClean="0"/>
              <a:t>Steps:</a:t>
            </a:r>
          </a:p>
          <a:p>
            <a:pPr lvl="1"/>
            <a:r>
              <a:rPr lang="en-US" sz="2800" dirty="0" smtClean="0"/>
              <a:t>You can select a message type.  This allows you to send messages to a group of people in different ways.</a:t>
            </a:r>
          </a:p>
          <a:p>
            <a:pPr lvl="1"/>
            <a:r>
              <a:rPr lang="en-US" sz="2800" dirty="0" smtClean="0"/>
              <a:t>If you just want the message to go one person in particular, go to the “To” section and type their name.</a:t>
            </a:r>
          </a:p>
          <a:p>
            <a:pPr lvl="1"/>
            <a:r>
              <a:rPr lang="en-US" sz="2800" dirty="0" smtClean="0"/>
              <a:t>You may want to use a template.  If you have some saved stock messages, click on the template section and select the one you want.</a:t>
            </a:r>
          </a:p>
          <a:p>
            <a:pPr lvl="1"/>
            <a:r>
              <a:rPr lang="en-US" sz="2800" dirty="0" smtClean="0"/>
              <a:t>If you have no templates and would like to create one out of the new message you are about to send, just click the “save as template” button located below the message window before you send it.</a:t>
            </a:r>
          </a:p>
        </p:txBody>
      </p:sp>
    </p:spTree>
    <p:extLst>
      <p:ext uri="{BB962C8B-B14F-4D97-AF65-F5344CB8AC3E}">
        <p14:creationId xmlns:p14="http://schemas.microsoft.com/office/powerpoint/2010/main" val="4123580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pPr lvl="1"/>
            <a:r>
              <a:rPr lang="en-US" sz="2800" dirty="0" smtClean="0"/>
              <a:t>Your message will need a subject heading.  Click on this section and type one in.</a:t>
            </a:r>
          </a:p>
          <a:p>
            <a:pPr lvl="1"/>
            <a:r>
              <a:rPr lang="en-US" sz="2800" dirty="0" smtClean="0"/>
              <a:t>If you would like to use some of the subject heading sections special features, click on the Aviso symbol with the pull down menu indicator.  Once you do this, you will see lots of options.</a:t>
            </a:r>
          </a:p>
          <a:p>
            <a:pPr lvl="1"/>
            <a:r>
              <a:rPr lang="en-US" sz="2800" dirty="0" smtClean="0"/>
              <a:t>The last part of this area of Aviso is the message box itself.  This is where you type your message.</a:t>
            </a:r>
          </a:p>
          <a:p>
            <a:pPr lvl="1"/>
            <a:endParaRPr lang="en-US" sz="2800" dirty="0"/>
          </a:p>
        </p:txBody>
      </p:sp>
    </p:spTree>
    <p:extLst>
      <p:ext uri="{BB962C8B-B14F-4D97-AF65-F5344CB8AC3E}">
        <p14:creationId xmlns:p14="http://schemas.microsoft.com/office/powerpoint/2010/main" val="488251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439" t="11874" r="16056" b="16040"/>
          <a:stretch/>
        </p:blipFill>
        <p:spPr>
          <a:xfrm>
            <a:off x="1387365" y="806824"/>
            <a:ext cx="9490842" cy="5700792"/>
          </a:xfrm>
          <a:prstGeom prst="rect">
            <a:avLst/>
          </a:prstGeom>
        </p:spPr>
      </p:pic>
      <p:sp>
        <p:nvSpPr>
          <p:cNvPr id="4" name="Rectangle 3"/>
          <p:cNvSpPr/>
          <p:nvPr/>
        </p:nvSpPr>
        <p:spPr>
          <a:xfrm>
            <a:off x="2322785" y="2301765"/>
            <a:ext cx="914400" cy="4004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371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mn-lt"/>
              </a:rPr>
              <a:t>Courses</a:t>
            </a:r>
            <a:endParaRPr lang="en-US" b="1" u="sng" dirty="0">
              <a:latin typeface="+mn-lt"/>
            </a:endParaRPr>
          </a:p>
        </p:txBody>
      </p:sp>
      <p:sp>
        <p:nvSpPr>
          <p:cNvPr id="3" name="Content Placeholder 2"/>
          <p:cNvSpPr>
            <a:spLocks noGrp="1"/>
          </p:cNvSpPr>
          <p:nvPr>
            <p:ph idx="1"/>
          </p:nvPr>
        </p:nvSpPr>
        <p:spPr/>
        <p:txBody>
          <a:bodyPr>
            <a:normAutofit/>
          </a:bodyPr>
          <a:lstStyle/>
          <a:p>
            <a:r>
              <a:rPr lang="en-US" sz="3200" dirty="0" smtClean="0"/>
              <a:t>On the Aviso main page, you will see all the courses you teach listed.</a:t>
            </a:r>
          </a:p>
          <a:p>
            <a:r>
              <a:rPr lang="en-US" sz="3200" dirty="0" smtClean="0"/>
              <a:t>Click on a course and you will see your class roster.</a:t>
            </a:r>
          </a:p>
          <a:p>
            <a:r>
              <a:rPr lang="en-US" sz="3200" dirty="0" smtClean="0"/>
              <a:t>By the students name, you will see a person symbol.</a:t>
            </a:r>
          </a:p>
          <a:p>
            <a:pPr lvl="1"/>
            <a:r>
              <a:rPr lang="en-US" sz="2800" dirty="0" smtClean="0"/>
              <a:t>Click on it and it will take you to the students Aviso profile.</a:t>
            </a:r>
          </a:p>
          <a:p>
            <a:r>
              <a:rPr lang="en-US" sz="3200" dirty="0" smtClean="0"/>
              <a:t>By the students name, you will also see a word bubble.</a:t>
            </a:r>
          </a:p>
          <a:p>
            <a:pPr lvl="1"/>
            <a:r>
              <a:rPr lang="en-US" sz="2800" dirty="0" smtClean="0"/>
              <a:t>Click on it and it will access the Aviso messaging feature.</a:t>
            </a:r>
          </a:p>
          <a:p>
            <a:pPr lvl="1"/>
            <a:r>
              <a:rPr lang="en-US" sz="2800" dirty="0" smtClean="0"/>
              <a:t>You can now send a message to that particular student.</a:t>
            </a:r>
          </a:p>
        </p:txBody>
      </p:sp>
    </p:spTree>
    <p:extLst>
      <p:ext uri="{BB962C8B-B14F-4D97-AF65-F5344CB8AC3E}">
        <p14:creationId xmlns:p14="http://schemas.microsoft.com/office/powerpoint/2010/main" val="3786606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smtClean="0"/>
              <a:t>Off to the right, you will see a red “send alert” button.</a:t>
            </a:r>
          </a:p>
          <a:p>
            <a:pPr lvl="1"/>
            <a:r>
              <a:rPr lang="en-US" sz="2800" dirty="0" smtClean="0"/>
              <a:t>Click on this and you can send an early alert on a student.</a:t>
            </a:r>
          </a:p>
          <a:p>
            <a:endParaRPr lang="en-US" sz="3200" dirty="0"/>
          </a:p>
        </p:txBody>
      </p:sp>
      <p:pic>
        <p:nvPicPr>
          <p:cNvPr id="4" name="Content Placeholder 1"/>
          <p:cNvPicPr>
            <a:picLocks noChangeAspect="1"/>
          </p:cNvPicPr>
          <p:nvPr/>
        </p:nvPicPr>
        <p:blipFill rotWithShape="1">
          <a:blip r:embed="rId2"/>
          <a:srcRect r="16307" b="46353"/>
          <a:stretch/>
        </p:blipFill>
        <p:spPr>
          <a:xfrm>
            <a:off x="1009334" y="2017986"/>
            <a:ext cx="10173331" cy="3668110"/>
          </a:xfrm>
          <a:prstGeom prst="rect">
            <a:avLst/>
          </a:prstGeom>
        </p:spPr>
      </p:pic>
    </p:spTree>
    <p:extLst>
      <p:ext uri="{BB962C8B-B14F-4D97-AF65-F5344CB8AC3E}">
        <p14:creationId xmlns:p14="http://schemas.microsoft.com/office/powerpoint/2010/main" val="2266654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14792" b="31156"/>
          <a:stretch/>
        </p:blipFill>
        <p:spPr>
          <a:xfrm>
            <a:off x="499923" y="500045"/>
            <a:ext cx="11064190" cy="5028396"/>
          </a:xfrm>
          <a:prstGeom prst="rect">
            <a:avLst/>
          </a:prstGeom>
        </p:spPr>
      </p:pic>
    </p:spTree>
    <p:extLst>
      <p:ext uri="{BB962C8B-B14F-4D97-AF65-F5344CB8AC3E}">
        <p14:creationId xmlns:p14="http://schemas.microsoft.com/office/powerpoint/2010/main" val="190876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mn-lt"/>
              </a:rPr>
              <a:t>Send Alert Button (Early Alert)</a:t>
            </a:r>
            <a:endParaRPr lang="en-US" b="1" u="sng" dirty="0">
              <a:latin typeface="+mn-lt"/>
            </a:endParaRPr>
          </a:p>
        </p:txBody>
      </p:sp>
      <p:sp>
        <p:nvSpPr>
          <p:cNvPr id="3" name="Content Placeholder 2"/>
          <p:cNvSpPr>
            <a:spLocks noGrp="1"/>
          </p:cNvSpPr>
          <p:nvPr>
            <p:ph idx="1"/>
          </p:nvPr>
        </p:nvSpPr>
        <p:spPr/>
        <p:txBody>
          <a:bodyPr>
            <a:normAutofit/>
          </a:bodyPr>
          <a:lstStyle/>
          <a:p>
            <a:r>
              <a:rPr lang="en-US" sz="3200" dirty="0" smtClean="0"/>
              <a:t>To send an Early Alert on a student you are concerned about, click the red “Send Alert” button by the students name.</a:t>
            </a:r>
            <a:endParaRPr lang="en-US" sz="3200" dirty="0"/>
          </a:p>
        </p:txBody>
      </p:sp>
      <p:pic>
        <p:nvPicPr>
          <p:cNvPr id="5" name="Picture 4"/>
          <p:cNvPicPr>
            <a:picLocks noChangeAspect="1"/>
          </p:cNvPicPr>
          <p:nvPr/>
        </p:nvPicPr>
        <p:blipFill rotWithShape="1">
          <a:blip r:embed="rId2"/>
          <a:srcRect l="13968" t="11853" r="14238" b="36157"/>
          <a:stretch/>
        </p:blipFill>
        <p:spPr>
          <a:xfrm>
            <a:off x="2165131" y="3058510"/>
            <a:ext cx="7655657" cy="3118453"/>
          </a:xfrm>
          <a:prstGeom prst="rect">
            <a:avLst/>
          </a:prstGeom>
        </p:spPr>
      </p:pic>
      <p:sp>
        <p:nvSpPr>
          <p:cNvPr id="6" name="Flowchart: Process 5"/>
          <p:cNvSpPr/>
          <p:nvPr/>
        </p:nvSpPr>
        <p:spPr>
          <a:xfrm>
            <a:off x="5638800" y="4383460"/>
            <a:ext cx="914400" cy="6194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20031179">
            <a:off x="9300996" y="3983777"/>
            <a:ext cx="912340" cy="3059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7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mn-lt"/>
              </a:rPr>
              <a:t>Aviso Main Page</a:t>
            </a:r>
            <a:endParaRPr lang="en-US" b="1" u="sng" dirty="0">
              <a:latin typeface="+mn-lt"/>
            </a:endParaRPr>
          </a:p>
        </p:txBody>
      </p:sp>
      <p:sp>
        <p:nvSpPr>
          <p:cNvPr id="3" name="Content Placeholder 2"/>
          <p:cNvSpPr>
            <a:spLocks noGrp="1"/>
          </p:cNvSpPr>
          <p:nvPr>
            <p:ph idx="1"/>
          </p:nvPr>
        </p:nvSpPr>
        <p:spPr/>
        <p:txBody>
          <a:bodyPr>
            <a:normAutofit/>
          </a:bodyPr>
          <a:lstStyle/>
          <a:p>
            <a:r>
              <a:rPr lang="en-US" sz="3200" dirty="0" smtClean="0"/>
              <a:t>Once you log into Aviso, you will enter the Aviso main page (home).</a:t>
            </a:r>
          </a:p>
          <a:p>
            <a:r>
              <a:rPr lang="en-US" sz="3200" dirty="0" smtClean="0"/>
              <a:t>You will see three buttons across the top:</a:t>
            </a:r>
          </a:p>
          <a:p>
            <a:pPr lvl="1"/>
            <a:r>
              <a:rPr lang="en-US" sz="2800" dirty="0" smtClean="0"/>
              <a:t>Home</a:t>
            </a:r>
          </a:p>
          <a:p>
            <a:pPr lvl="1"/>
            <a:r>
              <a:rPr lang="en-US" sz="2800" dirty="0" smtClean="0"/>
              <a:t>Students</a:t>
            </a:r>
          </a:p>
          <a:p>
            <a:pPr lvl="1"/>
            <a:r>
              <a:rPr lang="en-US" sz="2800" dirty="0" smtClean="0"/>
              <a:t>Messages</a:t>
            </a:r>
          </a:p>
          <a:p>
            <a:r>
              <a:rPr lang="en-US" sz="3200" dirty="0" smtClean="0"/>
              <a:t>Courses:</a:t>
            </a:r>
          </a:p>
          <a:p>
            <a:pPr lvl="1"/>
            <a:r>
              <a:rPr lang="en-US" sz="2800" dirty="0" smtClean="0"/>
              <a:t>You will see all the courses you teach listed.</a:t>
            </a:r>
          </a:p>
          <a:p>
            <a:pPr lvl="1"/>
            <a:endParaRPr lang="en-US" sz="2800" dirty="0"/>
          </a:p>
        </p:txBody>
      </p:sp>
    </p:spTree>
    <p:extLst>
      <p:ext uri="{BB962C8B-B14F-4D97-AF65-F5344CB8AC3E}">
        <p14:creationId xmlns:p14="http://schemas.microsoft.com/office/powerpoint/2010/main" val="2662441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smtClean="0"/>
              <a:t>Once you click the alert button, the alert screen will pop up.</a:t>
            </a:r>
          </a:p>
          <a:p>
            <a:r>
              <a:rPr lang="en-US" sz="3200" dirty="0" smtClean="0"/>
              <a:t>In the “Alert Reason” section, choose a reason for your alert.  There are many to choose from.</a:t>
            </a:r>
          </a:p>
          <a:p>
            <a:r>
              <a:rPr lang="en-US" sz="3200" dirty="0" smtClean="0"/>
              <a:t>In the blank space provided, type up the reason for your Early Alert.  Be sure to give all the details needed to help Student Services resolve this student issue.</a:t>
            </a:r>
          </a:p>
          <a:p>
            <a:r>
              <a:rPr lang="en-US" sz="3200" dirty="0" smtClean="0"/>
              <a:t>Once you are done, hit send.</a:t>
            </a:r>
            <a:endParaRPr lang="en-US" sz="3200" dirty="0"/>
          </a:p>
        </p:txBody>
      </p:sp>
    </p:spTree>
    <p:extLst>
      <p:ext uri="{BB962C8B-B14F-4D97-AF65-F5344CB8AC3E}">
        <p14:creationId xmlns:p14="http://schemas.microsoft.com/office/powerpoint/2010/main" val="390057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387" t="10825" r="14366" b="22032"/>
          <a:stretch/>
        </p:blipFill>
        <p:spPr>
          <a:xfrm>
            <a:off x="504496" y="399394"/>
            <a:ext cx="11047961" cy="5696606"/>
          </a:xfrm>
          <a:prstGeom prst="rect">
            <a:avLst/>
          </a:prstGeom>
        </p:spPr>
      </p:pic>
    </p:spTree>
    <p:extLst>
      <p:ext uri="{BB962C8B-B14F-4D97-AF65-F5344CB8AC3E}">
        <p14:creationId xmlns:p14="http://schemas.microsoft.com/office/powerpoint/2010/main" val="103174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smtClean="0"/>
              <a:t>Messages:</a:t>
            </a:r>
          </a:p>
          <a:p>
            <a:pPr lvl="1"/>
            <a:r>
              <a:rPr lang="en-US" sz="2800" dirty="0" smtClean="0"/>
              <a:t>You will see your Aviso message inbox to the right.  </a:t>
            </a:r>
          </a:p>
          <a:p>
            <a:pPr lvl="1"/>
            <a:r>
              <a:rPr lang="en-US" sz="2800" dirty="0" smtClean="0"/>
              <a:t>Message sent through Aviso to you will show up here.</a:t>
            </a:r>
          </a:p>
          <a:p>
            <a:r>
              <a:rPr lang="en-US" sz="3200" dirty="0" smtClean="0"/>
              <a:t>The following slides will discuss the following items:</a:t>
            </a:r>
          </a:p>
          <a:p>
            <a:pPr lvl="1"/>
            <a:r>
              <a:rPr lang="en-US" sz="2800" dirty="0" smtClean="0"/>
              <a:t>Home button</a:t>
            </a:r>
          </a:p>
          <a:p>
            <a:pPr lvl="1"/>
            <a:r>
              <a:rPr lang="en-US" sz="2800" dirty="0" smtClean="0"/>
              <a:t>Student button</a:t>
            </a:r>
          </a:p>
          <a:p>
            <a:pPr lvl="1"/>
            <a:r>
              <a:rPr lang="en-US" sz="2800" dirty="0" smtClean="0"/>
              <a:t>Messages button</a:t>
            </a:r>
          </a:p>
          <a:p>
            <a:pPr lvl="1"/>
            <a:r>
              <a:rPr lang="en-US" sz="2800" dirty="0" smtClean="0"/>
              <a:t>Courses</a:t>
            </a:r>
          </a:p>
          <a:p>
            <a:pPr lvl="1"/>
            <a:endParaRPr lang="en-US" sz="2800" dirty="0" smtClean="0"/>
          </a:p>
          <a:p>
            <a:pPr marL="457200" lvl="1" indent="0">
              <a:buNone/>
            </a:pPr>
            <a:endParaRPr lang="en-US" sz="2800" dirty="0"/>
          </a:p>
        </p:txBody>
      </p:sp>
    </p:spTree>
    <p:extLst>
      <p:ext uri="{BB962C8B-B14F-4D97-AF65-F5344CB8AC3E}">
        <p14:creationId xmlns:p14="http://schemas.microsoft.com/office/powerpoint/2010/main" val="87238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mn-lt"/>
              </a:rPr>
              <a:t>The Home Button</a:t>
            </a:r>
            <a:endParaRPr lang="en-US" b="1" u="sng" dirty="0">
              <a:latin typeface="+mn-lt"/>
            </a:endParaRPr>
          </a:p>
        </p:txBody>
      </p:sp>
      <p:sp>
        <p:nvSpPr>
          <p:cNvPr id="3" name="Content Placeholder 2"/>
          <p:cNvSpPr>
            <a:spLocks noGrp="1"/>
          </p:cNvSpPr>
          <p:nvPr>
            <p:ph idx="1"/>
          </p:nvPr>
        </p:nvSpPr>
        <p:spPr/>
        <p:txBody>
          <a:bodyPr>
            <a:normAutofit/>
          </a:bodyPr>
          <a:lstStyle/>
          <a:p>
            <a:r>
              <a:rPr lang="en-US" sz="3200" dirty="0" smtClean="0"/>
              <a:t>The Home Button:</a:t>
            </a:r>
          </a:p>
          <a:p>
            <a:pPr lvl="1"/>
            <a:r>
              <a:rPr lang="en-US" sz="2800" dirty="0" smtClean="0"/>
              <a:t>It returns you to the Aviso main page.</a:t>
            </a:r>
          </a:p>
          <a:p>
            <a:endParaRPr lang="en-US" sz="3200" dirty="0"/>
          </a:p>
        </p:txBody>
      </p:sp>
      <p:pic>
        <p:nvPicPr>
          <p:cNvPr id="4" name="Picture 3"/>
          <p:cNvPicPr>
            <a:picLocks noChangeAspect="1"/>
          </p:cNvPicPr>
          <p:nvPr/>
        </p:nvPicPr>
        <p:blipFill rotWithShape="1">
          <a:blip r:embed="rId2"/>
          <a:srcRect l="13713" t="10897" r="17186" b="4224"/>
          <a:stretch/>
        </p:blipFill>
        <p:spPr>
          <a:xfrm>
            <a:off x="3457902" y="2971521"/>
            <a:ext cx="4834759" cy="3340379"/>
          </a:xfrm>
          <a:prstGeom prst="rect">
            <a:avLst/>
          </a:prstGeom>
        </p:spPr>
      </p:pic>
      <p:sp>
        <p:nvSpPr>
          <p:cNvPr id="5" name="Left Arrow 4"/>
          <p:cNvSpPr/>
          <p:nvPr/>
        </p:nvSpPr>
        <p:spPr>
          <a:xfrm>
            <a:off x="4896872" y="2971521"/>
            <a:ext cx="1009941" cy="255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7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latin typeface="+mn-lt"/>
              </a:rPr>
              <a:t>Students Button</a:t>
            </a:r>
            <a:endParaRPr lang="en-US" b="1" u="sng" dirty="0">
              <a:latin typeface="+mn-lt"/>
            </a:endParaRPr>
          </a:p>
        </p:txBody>
      </p:sp>
      <p:sp>
        <p:nvSpPr>
          <p:cNvPr id="3" name="Content Placeholder 2"/>
          <p:cNvSpPr>
            <a:spLocks noGrp="1"/>
          </p:cNvSpPr>
          <p:nvPr>
            <p:ph idx="1"/>
          </p:nvPr>
        </p:nvSpPr>
        <p:spPr/>
        <p:txBody>
          <a:bodyPr>
            <a:normAutofit/>
          </a:bodyPr>
          <a:lstStyle/>
          <a:p>
            <a:r>
              <a:rPr lang="en-US" sz="3200" dirty="0" smtClean="0"/>
              <a:t>By clicking on the Students Button, you will see all the </a:t>
            </a:r>
            <a:r>
              <a:rPr lang="en-US" sz="3200" u="sng" dirty="0" smtClean="0"/>
              <a:t>active</a:t>
            </a:r>
            <a:r>
              <a:rPr lang="en-US" sz="3200" dirty="0" smtClean="0"/>
              <a:t> students you advise.</a:t>
            </a:r>
          </a:p>
          <a:p>
            <a:pPr lvl="1"/>
            <a:r>
              <a:rPr lang="en-US" sz="2800" dirty="0" smtClean="0"/>
              <a:t>Active means currently enrolled in coursework in your program.</a:t>
            </a:r>
          </a:p>
          <a:p>
            <a:pPr lvl="1"/>
            <a:r>
              <a:rPr lang="en-US" sz="2800" dirty="0" smtClean="0"/>
              <a:t>If you are an adjunct faculty member, you should not see anything here.  You don’t advise students.</a:t>
            </a:r>
          </a:p>
          <a:p>
            <a:r>
              <a:rPr lang="en-US" sz="3200" dirty="0" smtClean="0"/>
              <a:t>Click on any student and you will access their Aviso Profile which includes lots of useful information.</a:t>
            </a:r>
            <a:endParaRPr lang="en-US" sz="3200" dirty="0"/>
          </a:p>
        </p:txBody>
      </p:sp>
    </p:spTree>
    <p:extLst>
      <p:ext uri="{BB962C8B-B14F-4D97-AF65-F5344CB8AC3E}">
        <p14:creationId xmlns:p14="http://schemas.microsoft.com/office/powerpoint/2010/main" val="153944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smtClean="0"/>
              <a:t>The information tabs include:</a:t>
            </a:r>
          </a:p>
          <a:p>
            <a:pPr lvl="1"/>
            <a:r>
              <a:rPr lang="en-US" sz="2800" dirty="0" smtClean="0"/>
              <a:t>Profile information</a:t>
            </a:r>
          </a:p>
          <a:p>
            <a:pPr lvl="1"/>
            <a:r>
              <a:rPr lang="en-US" sz="2800" dirty="0" smtClean="0"/>
              <a:t>Term information </a:t>
            </a:r>
          </a:p>
          <a:p>
            <a:pPr lvl="1"/>
            <a:r>
              <a:rPr lang="en-US" sz="2800" dirty="0" smtClean="0"/>
              <a:t>Transcript information</a:t>
            </a:r>
          </a:p>
          <a:p>
            <a:pPr lvl="1"/>
            <a:r>
              <a:rPr lang="en-US" sz="2800" dirty="0" smtClean="0"/>
              <a:t>Test score information</a:t>
            </a:r>
          </a:p>
          <a:p>
            <a:pPr lvl="1"/>
            <a:r>
              <a:rPr lang="en-US" sz="2800" dirty="0" smtClean="0"/>
              <a:t>Finance information</a:t>
            </a:r>
          </a:p>
          <a:p>
            <a:pPr lvl="1"/>
            <a:r>
              <a:rPr lang="en-US" sz="2800" dirty="0" smtClean="0"/>
              <a:t>Notes about the student</a:t>
            </a:r>
          </a:p>
          <a:p>
            <a:pPr lvl="1"/>
            <a:r>
              <a:rPr lang="en-US" sz="2800" dirty="0" smtClean="0"/>
              <a:t>Documents related to the student</a:t>
            </a:r>
            <a:endParaRPr lang="en-US" sz="2800" dirty="0"/>
          </a:p>
        </p:txBody>
      </p:sp>
    </p:spTree>
    <p:extLst>
      <p:ext uri="{BB962C8B-B14F-4D97-AF65-F5344CB8AC3E}">
        <p14:creationId xmlns:p14="http://schemas.microsoft.com/office/powerpoint/2010/main" val="384333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188" t="11650" r="18097" b="5474"/>
          <a:stretch/>
        </p:blipFill>
        <p:spPr>
          <a:xfrm>
            <a:off x="914400" y="388885"/>
            <a:ext cx="10279117" cy="5846008"/>
          </a:xfrm>
          <a:prstGeom prst="rect">
            <a:avLst/>
          </a:prstGeom>
        </p:spPr>
      </p:pic>
    </p:spTree>
    <p:extLst>
      <p:ext uri="{BB962C8B-B14F-4D97-AF65-F5344CB8AC3E}">
        <p14:creationId xmlns:p14="http://schemas.microsoft.com/office/powerpoint/2010/main" val="118018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3986"/>
            <a:ext cx="10515600" cy="5682977"/>
          </a:xfrm>
        </p:spPr>
        <p:txBody>
          <a:bodyPr>
            <a:normAutofit/>
          </a:bodyPr>
          <a:lstStyle/>
          <a:p>
            <a:r>
              <a:rPr lang="en-US" sz="3200" dirty="0"/>
              <a:t>Profile </a:t>
            </a:r>
            <a:r>
              <a:rPr lang="en-US" sz="3200" dirty="0" smtClean="0"/>
              <a:t>information:</a:t>
            </a:r>
          </a:p>
          <a:p>
            <a:pPr lvl="1"/>
            <a:r>
              <a:rPr lang="en-US" sz="2800" dirty="0" smtClean="0"/>
              <a:t>Basis information about the student.  </a:t>
            </a:r>
            <a:endParaRPr lang="en-US" sz="2800" dirty="0"/>
          </a:p>
          <a:p>
            <a:r>
              <a:rPr lang="en-US" sz="3200" dirty="0"/>
              <a:t>Term </a:t>
            </a:r>
            <a:r>
              <a:rPr lang="en-US" sz="3200" dirty="0" smtClean="0"/>
              <a:t>information:</a:t>
            </a:r>
          </a:p>
          <a:p>
            <a:pPr lvl="1"/>
            <a:r>
              <a:rPr lang="en-US" sz="2800" dirty="0" smtClean="0"/>
              <a:t>You can look at the student’s course load for the current and past semesters.</a:t>
            </a:r>
            <a:endParaRPr lang="en-US" sz="2800" dirty="0"/>
          </a:p>
          <a:p>
            <a:r>
              <a:rPr lang="en-US" sz="3200" dirty="0"/>
              <a:t>Transcript </a:t>
            </a:r>
            <a:r>
              <a:rPr lang="en-US" sz="3200" dirty="0" smtClean="0"/>
              <a:t>information:</a:t>
            </a:r>
          </a:p>
          <a:p>
            <a:pPr lvl="1"/>
            <a:r>
              <a:rPr lang="en-US" sz="3200" dirty="0" smtClean="0"/>
              <a:t>You can see what courses they have taken.</a:t>
            </a:r>
          </a:p>
          <a:p>
            <a:pPr lvl="1"/>
            <a:r>
              <a:rPr lang="en-US" sz="3200" dirty="0" smtClean="0"/>
              <a:t>You can see when they took it, what grade they made.</a:t>
            </a:r>
            <a:endParaRPr lang="en-US" sz="3200" dirty="0"/>
          </a:p>
        </p:txBody>
      </p:sp>
    </p:spTree>
    <p:extLst>
      <p:ext uri="{BB962C8B-B14F-4D97-AF65-F5344CB8AC3E}">
        <p14:creationId xmlns:p14="http://schemas.microsoft.com/office/powerpoint/2010/main" val="1342360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983</Words>
  <Application>Microsoft Office PowerPoint</Application>
  <PresentationFormat>Widescreen</PresentationFormat>
  <Paragraphs>95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Aviso for Instructors</vt:lpstr>
      <vt:lpstr>Aviso Main Page</vt:lpstr>
      <vt:lpstr>Aviso Main Page</vt:lpstr>
      <vt:lpstr>PowerPoint Presentation</vt:lpstr>
      <vt:lpstr>The Home Button</vt:lpstr>
      <vt:lpstr>Students Button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Searching For Students Not Listed</vt:lpstr>
      <vt:lpstr>PowerPoint Presentation</vt:lpstr>
      <vt:lpstr>PowerPoint Presentation</vt:lpstr>
      <vt:lpstr>Message Button </vt:lpstr>
      <vt:lpstr>PowerPoint Presentation</vt:lpstr>
      <vt:lpstr>PowerPoint Presentation</vt:lpstr>
      <vt:lpstr>PowerPoint Presentation</vt:lpstr>
      <vt:lpstr>Courses</vt:lpstr>
      <vt:lpstr>PowerPoint Presentation</vt:lpstr>
      <vt:lpstr>PowerPoint Presentation</vt:lpstr>
      <vt:lpstr>Send Alert Button (Early Alert)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Aviso for Instructors</dc:title>
  <dc:creator>Neil Callahan</dc:creator>
  <cp:lastModifiedBy>Neil Callahan</cp:lastModifiedBy>
  <cp:revision>27</cp:revision>
  <dcterms:created xsi:type="dcterms:W3CDTF">2016-11-30T16:59:25Z</dcterms:created>
  <dcterms:modified xsi:type="dcterms:W3CDTF">2017-01-09T19:41:31Z</dcterms:modified>
</cp:coreProperties>
</file>