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399" r:id="rId3"/>
    <p:sldId id="279" r:id="rId4"/>
    <p:sldId id="427" r:id="rId5"/>
    <p:sldId id="400" r:id="rId6"/>
    <p:sldId id="416" r:id="rId7"/>
    <p:sldId id="401" r:id="rId8"/>
    <p:sldId id="417" r:id="rId9"/>
    <p:sldId id="418" r:id="rId10"/>
    <p:sldId id="419" r:id="rId11"/>
    <p:sldId id="420" r:id="rId12"/>
    <p:sldId id="421" r:id="rId13"/>
    <p:sldId id="422" r:id="rId14"/>
    <p:sldId id="423" r:id="rId15"/>
    <p:sldId id="425" r:id="rId16"/>
    <p:sldId id="426" r:id="rId17"/>
    <p:sldId id="403" r:id="rId18"/>
    <p:sldId id="404" r:id="rId19"/>
    <p:sldId id="405" r:id="rId20"/>
    <p:sldId id="406" r:id="rId21"/>
    <p:sldId id="407" r:id="rId22"/>
    <p:sldId id="408" r:id="rId23"/>
    <p:sldId id="409" r:id="rId24"/>
    <p:sldId id="410" r:id="rId25"/>
    <p:sldId id="395"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6435"/>
          </a:xfrm>
          <a:prstGeom prst="rect">
            <a:avLst/>
          </a:prstGeom>
        </p:spPr>
        <p:txBody>
          <a:bodyPr vert="horz" lIns="93176" tIns="46588" rIns="93176" bIns="46588" rtlCol="0"/>
          <a:lstStyle>
            <a:lvl1pPr algn="r">
              <a:defRPr sz="1200"/>
            </a:lvl1pPr>
          </a:lstStyle>
          <a:p>
            <a:fld id="{87A214DA-D767-4A82-8FA3-6FDC7425C9CA}" type="datetimeFigureOut">
              <a:rPr lang="en-US" smtClean="0"/>
              <a:t>1/5/2023</a:t>
            </a:fld>
            <a:endParaRPr lang="en-US" dirty="0"/>
          </a:p>
        </p:txBody>
      </p:sp>
      <p:sp>
        <p:nvSpPr>
          <p:cNvPr id="4" name="Footer Placeholder 3"/>
          <p:cNvSpPr>
            <a:spLocks noGrp="1"/>
          </p:cNvSpPr>
          <p:nvPr>
            <p:ph type="ftr" sz="quarter" idx="2"/>
          </p:nvPr>
        </p:nvSpPr>
        <p:spPr>
          <a:xfrm>
            <a:off x="0" y="8829968"/>
            <a:ext cx="3037840" cy="466434"/>
          </a:xfrm>
          <a:prstGeom prst="rect">
            <a:avLst/>
          </a:prstGeom>
        </p:spPr>
        <p:txBody>
          <a:bodyPr vert="horz" lIns="93176" tIns="46588" rIns="93176" bIns="4658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8"/>
            <a:ext cx="3037840" cy="466434"/>
          </a:xfrm>
          <a:prstGeom prst="rect">
            <a:avLst/>
          </a:prstGeom>
        </p:spPr>
        <p:txBody>
          <a:bodyPr vert="horz" lIns="93176" tIns="46588" rIns="93176" bIns="46588"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76" tIns="46588" rIns="93176" bIns="46588" rtlCol="0"/>
          <a:lstStyle>
            <a:lvl1pPr algn="r">
              <a:defRPr sz="1200"/>
            </a:lvl1pPr>
          </a:lstStyle>
          <a:p>
            <a:fld id="{45E3AEF1-758A-4D06-AC4F-AB0DCD6F9E5A}" type="datetimeFigureOut">
              <a:rPr lang="en-US" smtClean="0"/>
              <a:t>1/5/2023</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76" tIns="46588" rIns="93176" bIns="46588"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85562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a:t>
            </a:fld>
            <a:endParaRPr lang="en-US" dirty="0"/>
          </a:p>
        </p:txBody>
      </p:sp>
    </p:spTree>
    <p:extLst>
      <p:ext uri="{BB962C8B-B14F-4D97-AF65-F5344CB8AC3E}">
        <p14:creationId xmlns:p14="http://schemas.microsoft.com/office/powerpoint/2010/main" val="3819510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18</a:t>
            </a:fld>
            <a:endParaRPr lang="en-US" dirty="0"/>
          </a:p>
        </p:txBody>
      </p:sp>
    </p:spTree>
    <p:extLst>
      <p:ext uri="{BB962C8B-B14F-4D97-AF65-F5344CB8AC3E}">
        <p14:creationId xmlns:p14="http://schemas.microsoft.com/office/powerpoint/2010/main" val="207839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19</a:t>
            </a:fld>
            <a:endParaRPr lang="en-US" dirty="0"/>
          </a:p>
        </p:txBody>
      </p:sp>
    </p:spTree>
    <p:extLst>
      <p:ext uri="{BB962C8B-B14F-4D97-AF65-F5344CB8AC3E}">
        <p14:creationId xmlns:p14="http://schemas.microsoft.com/office/powerpoint/2010/main" val="2898426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23</a:t>
            </a:fld>
            <a:endParaRPr lang="en-US" dirty="0"/>
          </a:p>
        </p:txBody>
      </p:sp>
    </p:spTree>
    <p:extLst>
      <p:ext uri="{BB962C8B-B14F-4D97-AF65-F5344CB8AC3E}">
        <p14:creationId xmlns:p14="http://schemas.microsoft.com/office/powerpoint/2010/main" val="505409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25</a:t>
            </a:fld>
            <a:endParaRPr lang="en-US" dirty="0"/>
          </a:p>
        </p:txBody>
      </p:sp>
    </p:spTree>
    <p:extLst>
      <p:ext uri="{BB962C8B-B14F-4D97-AF65-F5344CB8AC3E}">
        <p14:creationId xmlns:p14="http://schemas.microsoft.com/office/powerpoint/2010/main" val="211715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1/5/2023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jwiley@pamlicocc.ed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normAutofit/>
          </a:bodyPr>
          <a:lstStyle/>
          <a:p>
            <a:r>
              <a:rPr lang="en-US" sz="3600" b="1" u="sng" dirty="0"/>
              <a:t>Academic </a:t>
            </a:r>
            <a:r>
              <a:rPr lang="en-US" sz="3600" b="1" u="sng" dirty="0" smtClean="0"/>
              <a:t>Advising &amp; Adjunct Updates</a:t>
            </a:r>
            <a:endParaRPr lang="en-US" sz="3600" b="1" u="sng" dirty="0"/>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a:solidFill>
                  <a:schemeClr val="tx1"/>
                </a:solidFill>
              </a:rPr>
              <a:t>Professional </a:t>
            </a:r>
            <a:r>
              <a:rPr lang="en-US" b="1" u="sng" dirty="0" smtClean="0">
                <a:solidFill>
                  <a:schemeClr val="tx1"/>
                </a:solidFill>
              </a:rPr>
              <a:t>Development</a:t>
            </a:r>
            <a:r>
              <a:rPr lang="en-US" b="1" u="sng" dirty="0">
                <a:solidFill>
                  <a:schemeClr val="tx1"/>
                </a:solidFill>
              </a:rPr>
              <a:t> </a:t>
            </a:r>
            <a:r>
              <a:rPr lang="en-US" b="1" u="sng" dirty="0" smtClean="0">
                <a:solidFill>
                  <a:schemeClr val="tx1"/>
                </a:solidFill>
              </a:rPr>
              <a:t>2023</a:t>
            </a:r>
            <a:endParaRPr lang="en-US" b="1" u="sng" dirty="0">
              <a:solidFill>
                <a:schemeClr val="tx1"/>
              </a:solidFill>
            </a:endParaRPr>
          </a:p>
        </p:txBody>
      </p:sp>
      <p:pic>
        <p:nvPicPr>
          <p:cNvPr id="1028" name="Picture 4" descr="Pamlico Community Colle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866" y="2079625"/>
            <a:ext cx="2656268"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No-Show’s should be dealt with the day after the Census date:</a:t>
            </a:r>
          </a:p>
          <a:p>
            <a:pPr lvl="1"/>
            <a:r>
              <a:rPr lang="en-US" dirty="0" smtClean="0"/>
              <a:t>Not next month.</a:t>
            </a:r>
          </a:p>
          <a:p>
            <a:pPr lvl="1"/>
            <a:r>
              <a:rPr lang="en-US" dirty="0" smtClean="0"/>
              <a:t>Not at the end of the semester.</a:t>
            </a:r>
          </a:p>
          <a:p>
            <a:r>
              <a:rPr lang="en-US" b="1" dirty="0" smtClean="0"/>
              <a:t>What a No-Show student is </a:t>
            </a:r>
            <a:r>
              <a:rPr lang="en-US" b="1" u="sng" dirty="0" smtClean="0"/>
              <a:t>not</a:t>
            </a:r>
            <a:r>
              <a:rPr lang="en-US" dirty="0" smtClean="0"/>
              <a:t>:</a:t>
            </a:r>
          </a:p>
          <a:p>
            <a:pPr lvl="1"/>
            <a:r>
              <a:rPr lang="en-US" dirty="0" smtClean="0"/>
              <a:t>A student who enters the course (physically or SAI Quiz) and stops showing up or doing work at some point during the semester. </a:t>
            </a:r>
            <a:endParaRPr lang="en-US" dirty="0"/>
          </a:p>
          <a:p>
            <a:pPr lvl="1"/>
            <a:endParaRPr lang="en-US" dirty="0"/>
          </a:p>
        </p:txBody>
      </p:sp>
    </p:spTree>
    <p:extLst>
      <p:ext uri="{BB962C8B-B14F-4D97-AF65-F5344CB8AC3E}">
        <p14:creationId xmlns:p14="http://schemas.microsoft.com/office/powerpoint/2010/main" val="4442019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r>
              <a:rPr lang="en-US" dirty="0"/>
              <a:t>A student who enters the course (physically or SAI Quiz) and stops showing up or doing work at some point during the </a:t>
            </a:r>
            <a:r>
              <a:rPr lang="en-US" dirty="0" smtClean="0"/>
              <a:t>semester should be handled one of several other ways:</a:t>
            </a:r>
          </a:p>
          <a:p>
            <a:pPr lvl="1"/>
            <a:r>
              <a:rPr lang="en-US" dirty="0" smtClean="0"/>
              <a:t>If they get beyond the passing point </a:t>
            </a:r>
            <a:r>
              <a:rPr lang="en-US" b="1" u="sng" dirty="0" smtClean="0"/>
              <a:t>before</a:t>
            </a:r>
            <a:r>
              <a:rPr lang="en-US" dirty="0" smtClean="0"/>
              <a:t> the Withdrawal deadline, you can suggest they request a student-initiated withdrawal or if communication has ceased, you can submit an instructor-initiated withdrawal. Both help to protect the students GPA.</a:t>
            </a:r>
          </a:p>
        </p:txBody>
      </p:sp>
    </p:spTree>
    <p:extLst>
      <p:ext uri="{BB962C8B-B14F-4D97-AF65-F5344CB8AC3E}">
        <p14:creationId xmlns:p14="http://schemas.microsoft.com/office/powerpoint/2010/main" val="27710314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lvl="1"/>
            <a:r>
              <a:rPr lang="en-US" dirty="0"/>
              <a:t>If you have this </a:t>
            </a:r>
            <a:r>
              <a:rPr lang="en-US" dirty="0" smtClean="0"/>
              <a:t>same situation </a:t>
            </a:r>
            <a:r>
              <a:rPr lang="en-US" dirty="0"/>
              <a:t>and the Withdrawal deadline has passed, you can inform the student that you are executing an instructor-withdrawal with the grade of WF (withdrawn F). This situation, unlike the previous, effects the students GPA</a:t>
            </a:r>
            <a:r>
              <a:rPr lang="en-US" dirty="0" smtClean="0"/>
              <a:t>.</a:t>
            </a:r>
          </a:p>
          <a:p>
            <a:pPr marL="457200" lvl="1" indent="0">
              <a:buNone/>
            </a:pPr>
            <a:r>
              <a:rPr lang="en-US" b="1" u="sng" dirty="0" smtClean="0"/>
              <a:t>Neither situation should ever be handled as a No-Show.</a:t>
            </a:r>
            <a:endParaRPr lang="en-US" b="1" u="sng" dirty="0"/>
          </a:p>
          <a:p>
            <a:endParaRPr lang="en-US" dirty="0"/>
          </a:p>
        </p:txBody>
      </p:sp>
    </p:spTree>
    <p:extLst>
      <p:ext uri="{BB962C8B-B14F-4D97-AF65-F5344CB8AC3E}">
        <p14:creationId xmlns:p14="http://schemas.microsoft.com/office/powerpoint/2010/main" val="374533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Mistakes in this area affect Student Services audits negatively.</a:t>
            </a:r>
          </a:p>
          <a:p>
            <a:pPr lvl="1"/>
            <a:r>
              <a:rPr lang="en-US" dirty="0" smtClean="0"/>
              <a:t>This can put the college at risk for fines.</a:t>
            </a:r>
          </a:p>
          <a:p>
            <a:pPr lvl="1"/>
            <a:r>
              <a:rPr lang="en-US" dirty="0" smtClean="0"/>
              <a:t>This can put the college at risk for losing the ability to award Federal Student Aid. Well over 75% of our students pay for courses in this manner.</a:t>
            </a:r>
          </a:p>
          <a:p>
            <a:r>
              <a:rPr lang="en-US" b="1" u="sng" dirty="0" smtClean="0"/>
              <a:t>Please be aware</a:t>
            </a:r>
            <a:r>
              <a:rPr lang="en-US" dirty="0" smtClean="0"/>
              <a:t>: Individuals who continue to disregard this procedure related to No-Shows will be held accountable.</a:t>
            </a:r>
          </a:p>
          <a:p>
            <a:pPr lvl="1"/>
            <a:endParaRPr lang="en-US" dirty="0"/>
          </a:p>
          <a:p>
            <a:pPr lvl="1"/>
            <a:endParaRPr lang="en-US" dirty="0"/>
          </a:p>
        </p:txBody>
      </p:sp>
    </p:spTree>
    <p:extLst>
      <p:ext uri="{BB962C8B-B14F-4D97-AF65-F5344CB8AC3E}">
        <p14:creationId xmlns:p14="http://schemas.microsoft.com/office/powerpoint/2010/main" val="746713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a:bodyPr>
          <a:lstStyle/>
          <a:p>
            <a:r>
              <a:rPr lang="en-US" b="1" u="sng" dirty="0" smtClean="0"/>
              <a:t>Student-Initiated</a:t>
            </a:r>
            <a:r>
              <a:rPr lang="en-US" b="1" u="sng" dirty="0"/>
              <a:t> </a:t>
            </a:r>
            <a:r>
              <a:rPr lang="en-US" b="1" u="sng" dirty="0" smtClean="0"/>
              <a:t>Withdrawals</a:t>
            </a:r>
            <a:endParaRPr lang="en-US" u="sng" dirty="0"/>
          </a:p>
        </p:txBody>
      </p:sp>
      <p:sp>
        <p:nvSpPr>
          <p:cNvPr id="3" name="Content Placeholder 2"/>
          <p:cNvSpPr>
            <a:spLocks noGrp="1"/>
          </p:cNvSpPr>
          <p:nvPr>
            <p:ph idx="1"/>
          </p:nvPr>
        </p:nvSpPr>
        <p:spPr>
          <a:xfrm>
            <a:off x="457200" y="1905000"/>
            <a:ext cx="8229600" cy="4572000"/>
          </a:xfrm>
        </p:spPr>
        <p:txBody>
          <a:bodyPr>
            <a:normAutofit/>
          </a:bodyPr>
          <a:lstStyle/>
          <a:p>
            <a:r>
              <a:rPr lang="en-US" dirty="0" smtClean="0"/>
              <a:t>When a student reaches out to you (advisees too) about withdrawing from a course, address this matter immediately.</a:t>
            </a:r>
          </a:p>
          <a:p>
            <a:pPr lvl="1"/>
            <a:r>
              <a:rPr lang="en-US" dirty="0" smtClean="0"/>
              <a:t> failure to do so can have a negative affect on the students academic pathway.</a:t>
            </a:r>
          </a:p>
          <a:p>
            <a:r>
              <a:rPr lang="en-US" dirty="0" smtClean="0"/>
              <a:t>Investigate to see if the student has done all they can to remain in the course.</a:t>
            </a:r>
          </a:p>
          <a:p>
            <a:pPr lvl="1"/>
            <a:r>
              <a:rPr lang="en-US" dirty="0" smtClean="0"/>
              <a:t>Have they spoken with their instructor about their course status? Are they truly beyond passing?</a:t>
            </a:r>
          </a:p>
        </p:txBody>
      </p:sp>
    </p:spTree>
    <p:extLst>
      <p:ext uri="{BB962C8B-B14F-4D97-AF65-F5344CB8AC3E}">
        <p14:creationId xmlns:p14="http://schemas.microsoft.com/office/powerpoint/2010/main" val="1826612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smtClean="0"/>
              <a:t>If the student wishes to proceed with the withdrawal process:</a:t>
            </a:r>
          </a:p>
          <a:p>
            <a:pPr lvl="1"/>
            <a:r>
              <a:rPr lang="en-US" dirty="0" smtClean="0"/>
              <a:t>Email them the course withdrawal form to fill out.</a:t>
            </a:r>
          </a:p>
          <a:p>
            <a:pPr lvl="1"/>
            <a:r>
              <a:rPr lang="en-US" dirty="0" smtClean="0"/>
              <a:t>Copy the instructor on the email, they need to provide a Last Date of Attendance to Student Services to complete the form.</a:t>
            </a:r>
          </a:p>
          <a:p>
            <a:pPr lvl="1"/>
            <a:r>
              <a:rPr lang="en-US" dirty="0" smtClean="0"/>
              <a:t>Copy the Financial Aid Director. All students who request a withdrawal and receive FA should be asked to reach out to the FA Director to see how this will effect their FA situation.</a:t>
            </a:r>
            <a:endParaRPr lang="en-US" dirty="0"/>
          </a:p>
        </p:txBody>
      </p:sp>
    </p:spTree>
    <p:extLst>
      <p:ext uri="{BB962C8B-B14F-4D97-AF65-F5344CB8AC3E}">
        <p14:creationId xmlns:p14="http://schemas.microsoft.com/office/powerpoint/2010/main" val="27611410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lnSpcReduction="10000"/>
          </a:bodyPr>
          <a:lstStyle/>
          <a:p>
            <a:pPr lvl="1"/>
            <a:r>
              <a:rPr lang="en-US" dirty="0" smtClean="0"/>
              <a:t>The student will need to sign the document on the front and back. They will email it back to you at that point.</a:t>
            </a:r>
          </a:p>
          <a:p>
            <a:pPr lvl="1"/>
            <a:r>
              <a:rPr lang="en-US" dirty="0" smtClean="0"/>
              <a:t>You, in turn, email the document to Student Services (Julie Wiley). </a:t>
            </a:r>
            <a:r>
              <a:rPr lang="en-US" dirty="0" smtClean="0">
                <a:hlinkClick r:id="rId2"/>
              </a:rPr>
              <a:t>jwiley@pamlicocc.edu</a:t>
            </a:r>
            <a:r>
              <a:rPr lang="en-US" dirty="0" smtClean="0"/>
              <a:t> </a:t>
            </a:r>
            <a:endParaRPr lang="en-US" dirty="0" smtClean="0"/>
          </a:p>
          <a:p>
            <a:pPr lvl="1"/>
            <a:r>
              <a:rPr lang="en-US" dirty="0" smtClean="0"/>
              <a:t>Nothing moves forward till Student Services receives the document.</a:t>
            </a:r>
          </a:p>
          <a:p>
            <a:pPr lvl="1"/>
            <a:r>
              <a:rPr lang="en-US" dirty="0" smtClean="0"/>
              <a:t>When this process is completed before the Withdrawal deadline, no harm is done to the students GPA.</a:t>
            </a:r>
          </a:p>
          <a:p>
            <a:pPr lvl="1"/>
            <a:r>
              <a:rPr lang="en-US" dirty="0" smtClean="0"/>
              <a:t>The </a:t>
            </a:r>
            <a:r>
              <a:rPr lang="en-US" b="1" dirty="0" smtClean="0"/>
              <a:t>PCC </a:t>
            </a:r>
            <a:r>
              <a:rPr lang="en-US" b="1" dirty="0"/>
              <a:t>Course </a:t>
            </a:r>
            <a:r>
              <a:rPr lang="en-US" b="1" dirty="0" smtClean="0"/>
              <a:t>Withdrawal </a:t>
            </a:r>
            <a:r>
              <a:rPr lang="en-US" b="1" dirty="0"/>
              <a:t>Form 2020 </a:t>
            </a:r>
            <a:r>
              <a:rPr lang="en-US" b="1" dirty="0" smtClean="0"/>
              <a:t>v.2 </a:t>
            </a:r>
            <a:r>
              <a:rPr lang="en-US" dirty="0" smtClean="0"/>
              <a:t>is posted </a:t>
            </a:r>
            <a:r>
              <a:rPr lang="en-US" dirty="0"/>
              <a:t>on in the PCC Academic Advising Center. </a:t>
            </a:r>
            <a:r>
              <a:rPr lang="en-US" b="1" u="sng" dirty="0"/>
              <a:t>See the Advising Forms module.</a:t>
            </a:r>
            <a:endParaRPr lang="en-US" b="1" i="1" u="sng" dirty="0"/>
          </a:p>
          <a:p>
            <a:pPr lvl="1"/>
            <a:endParaRPr lang="en-US" dirty="0"/>
          </a:p>
        </p:txBody>
      </p:sp>
    </p:spTree>
    <p:extLst>
      <p:ext uri="{BB962C8B-B14F-4D97-AF65-F5344CB8AC3E}">
        <p14:creationId xmlns:p14="http://schemas.microsoft.com/office/powerpoint/2010/main" val="2276625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b="1" u="sng" dirty="0"/>
              <a:t>Dropping Students </a:t>
            </a:r>
            <a:br>
              <a:rPr lang="en-US" b="1" u="sng" dirty="0"/>
            </a:br>
            <a:r>
              <a:rPr lang="en-US" b="1" u="sng" dirty="0"/>
              <a:t>(Instructor-Initiated)</a:t>
            </a:r>
            <a:endParaRPr lang="en-US" u="sng" dirty="0"/>
          </a:p>
        </p:txBody>
      </p:sp>
      <p:sp>
        <p:nvSpPr>
          <p:cNvPr id="3" name="Content Placeholder 2"/>
          <p:cNvSpPr>
            <a:spLocks noGrp="1"/>
          </p:cNvSpPr>
          <p:nvPr>
            <p:ph idx="1"/>
          </p:nvPr>
        </p:nvSpPr>
        <p:spPr>
          <a:xfrm>
            <a:off x="457200" y="1905000"/>
            <a:ext cx="8229600" cy="4572000"/>
          </a:xfrm>
        </p:spPr>
        <p:txBody>
          <a:bodyPr>
            <a:normAutofit fontScale="92500"/>
          </a:bodyPr>
          <a:lstStyle/>
          <a:p>
            <a:r>
              <a:rPr lang="en-US" u="sng" dirty="0"/>
              <a:t>Before dropping</a:t>
            </a:r>
            <a:r>
              <a:rPr lang="en-US" dirty="0"/>
              <a:t> a student from your course, make sure you have completed an </a:t>
            </a:r>
            <a:r>
              <a:rPr lang="en-US" u="sng" dirty="0"/>
              <a:t>Early Alert</a:t>
            </a:r>
            <a:r>
              <a:rPr lang="en-US" dirty="0"/>
              <a:t> in Aviso.  </a:t>
            </a:r>
          </a:p>
          <a:p>
            <a:pPr lvl="1"/>
            <a:r>
              <a:rPr lang="en-US" dirty="0"/>
              <a:t>We must have documentation that shows an attempt was made to notify the student of their status.</a:t>
            </a:r>
          </a:p>
          <a:p>
            <a:r>
              <a:rPr lang="en-US" dirty="0"/>
              <a:t>To drop a student from your course, you must use the </a:t>
            </a:r>
            <a:r>
              <a:rPr lang="en-US" b="1" i="1" dirty="0"/>
              <a:t>PCC Instructor Initiated Withdrawal Form 2020 </a:t>
            </a:r>
            <a:r>
              <a:rPr lang="en-US" dirty="0"/>
              <a:t>posted on in the PCC Academic Advising Center. </a:t>
            </a:r>
            <a:r>
              <a:rPr lang="en-US" b="1" u="sng" dirty="0"/>
              <a:t>See the Advising Forms module.</a:t>
            </a:r>
            <a:endParaRPr lang="en-US" b="1" i="1" u="sng" dirty="0"/>
          </a:p>
        </p:txBody>
      </p:sp>
    </p:spTree>
    <p:extLst>
      <p:ext uri="{BB962C8B-B14F-4D97-AF65-F5344CB8AC3E}">
        <p14:creationId xmlns:p14="http://schemas.microsoft.com/office/powerpoint/2010/main" val="20912320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1"/>
            <a:r>
              <a:rPr lang="en-US" dirty="0"/>
              <a:t>Be prepared to list a last day of attendance for the student.</a:t>
            </a:r>
          </a:p>
          <a:p>
            <a:r>
              <a:rPr lang="en-US" dirty="0"/>
              <a:t>Do not wait too long to drop a student who has:</a:t>
            </a:r>
          </a:p>
          <a:p>
            <a:pPr lvl="1"/>
            <a:r>
              <a:rPr lang="en-US" dirty="0"/>
              <a:t>Not been attending class.</a:t>
            </a:r>
          </a:p>
          <a:p>
            <a:pPr lvl="1"/>
            <a:r>
              <a:rPr lang="en-US" dirty="0"/>
              <a:t>Not been turning in assignments (whether online or face-to-face courses).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3612" y="4572000"/>
            <a:ext cx="4396775" cy="868363"/>
          </a:xfrm>
          <a:prstGeom prst="rect">
            <a:avLst/>
          </a:prstGeom>
        </p:spPr>
      </p:pic>
    </p:spTree>
    <p:extLst>
      <p:ext uri="{BB962C8B-B14F-4D97-AF65-F5344CB8AC3E}">
        <p14:creationId xmlns:p14="http://schemas.microsoft.com/office/powerpoint/2010/main" val="23395740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562600"/>
          </a:xfrm>
        </p:spPr>
        <p:txBody>
          <a:bodyPr>
            <a:normAutofit/>
          </a:bodyPr>
          <a:lstStyle/>
          <a:p>
            <a:r>
              <a:rPr lang="en-US" dirty="0"/>
              <a:t>If you have questions and are not sure if it’s time to drop the student, go to Student Services and talk with </a:t>
            </a:r>
            <a:r>
              <a:rPr lang="en-US" dirty="0" smtClean="0"/>
              <a:t>Cristy Warner or Jamie Gibbs.</a:t>
            </a:r>
            <a:endParaRPr lang="en-US" dirty="0"/>
          </a:p>
          <a:p>
            <a:pPr lvl="1"/>
            <a:r>
              <a:rPr lang="en-US" dirty="0"/>
              <a:t>Together you can decide if you have a situation in which a student needs to be dropped.</a:t>
            </a:r>
          </a:p>
          <a:p>
            <a:r>
              <a:rPr lang="en-US" dirty="0"/>
              <a:t>If the drop is completed before the drop deadline, the student receives no grade (W).</a:t>
            </a:r>
          </a:p>
          <a:p>
            <a:pPr lvl="1"/>
            <a:r>
              <a:rPr lang="en-US" dirty="0"/>
              <a:t>This has no effect on their GPA.</a:t>
            </a:r>
          </a:p>
        </p:txBody>
      </p:sp>
    </p:spTree>
    <p:extLst>
      <p:ext uri="{BB962C8B-B14F-4D97-AF65-F5344CB8AC3E}">
        <p14:creationId xmlns:p14="http://schemas.microsoft.com/office/powerpoint/2010/main" val="2700025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Advising Resources</a:t>
            </a:r>
          </a:p>
        </p:txBody>
      </p:sp>
      <p:sp>
        <p:nvSpPr>
          <p:cNvPr id="3" name="Content Placeholder 2"/>
          <p:cNvSpPr>
            <a:spLocks noGrp="1"/>
          </p:cNvSpPr>
          <p:nvPr>
            <p:ph idx="1"/>
          </p:nvPr>
        </p:nvSpPr>
        <p:spPr/>
        <p:txBody>
          <a:bodyPr/>
          <a:lstStyle/>
          <a:p>
            <a:r>
              <a:rPr lang="en-US" dirty="0"/>
              <a:t>Look under </a:t>
            </a:r>
            <a:r>
              <a:rPr lang="en-US" b="1" u="sng" dirty="0"/>
              <a:t>My Courses</a:t>
            </a:r>
            <a:r>
              <a:rPr lang="en-US" dirty="0"/>
              <a:t>:</a:t>
            </a:r>
          </a:p>
          <a:p>
            <a:pPr lvl="1"/>
            <a:r>
              <a:rPr lang="en-US" dirty="0"/>
              <a:t>Scroll down to </a:t>
            </a:r>
            <a:r>
              <a:rPr lang="en-US" b="1" u="sng" dirty="0"/>
              <a:t>Resources</a:t>
            </a:r>
            <a:r>
              <a:rPr lang="en-US" dirty="0"/>
              <a:t>.</a:t>
            </a:r>
          </a:p>
          <a:p>
            <a:pPr lvl="1"/>
            <a:r>
              <a:rPr lang="en-US" dirty="0"/>
              <a:t>You will find the </a:t>
            </a:r>
            <a:r>
              <a:rPr lang="en-US" b="1" u="sng" dirty="0"/>
              <a:t>PCC Academic Advising Center</a:t>
            </a:r>
            <a:r>
              <a:rPr lang="en-US" dirty="0"/>
              <a:t> &amp; the </a:t>
            </a:r>
            <a:r>
              <a:rPr lang="en-US" b="1" u="sng" dirty="0"/>
              <a:t>PCC Transfer Center.</a:t>
            </a:r>
          </a:p>
          <a:p>
            <a:pPr lvl="1"/>
            <a:r>
              <a:rPr lang="en-US" dirty="0"/>
              <a:t>If you don’t have access, let me know.</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4343400"/>
            <a:ext cx="4338637" cy="107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626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not, if they are dropped after the drop deadline, the student will receive a grade of “WF”.</a:t>
            </a:r>
          </a:p>
          <a:p>
            <a:pPr lvl="1"/>
            <a:r>
              <a:rPr lang="en-US" dirty="0"/>
              <a:t>It counts as an F and effects the student’s GPA.</a:t>
            </a:r>
          </a:p>
          <a:p>
            <a:pPr lvl="1"/>
            <a:r>
              <a:rPr lang="en-US" dirty="0"/>
              <a:t>The “WF” is a way for Student Services to see that the student has stopped participating in the course as opposed to just not performing well enough to pass (F).</a:t>
            </a:r>
          </a:p>
          <a:p>
            <a:r>
              <a:rPr lang="en-US" dirty="0"/>
              <a:t>Be sure to include the last date of attendance on the drop form.</a:t>
            </a:r>
          </a:p>
        </p:txBody>
      </p:sp>
    </p:spTree>
    <p:extLst>
      <p:ext uri="{BB962C8B-B14F-4D97-AF65-F5344CB8AC3E}">
        <p14:creationId xmlns:p14="http://schemas.microsoft.com/office/powerpoint/2010/main" val="15859812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1600200"/>
            <a:ext cx="7772400" cy="857250"/>
          </a:xfrm>
        </p:spPr>
        <p:txBody>
          <a:bodyPr/>
          <a:lstStyle/>
          <a:p>
            <a:r>
              <a:rPr lang="en-US" b="1" u="sng" dirty="0"/>
              <a:t>Aviso Usage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4150" y="3124200"/>
            <a:ext cx="3543300" cy="2539365"/>
          </a:xfrm>
          <a:prstGeom prst="rect">
            <a:avLst/>
          </a:prstGeom>
        </p:spPr>
      </p:pic>
    </p:spTree>
    <p:extLst>
      <p:ext uri="{BB962C8B-B14F-4D97-AF65-F5344CB8AC3E}">
        <p14:creationId xmlns:p14="http://schemas.microsoft.com/office/powerpoint/2010/main" val="28495637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Notes</a:t>
            </a:r>
            <a:r>
              <a:rPr lang="en-US" dirty="0"/>
              <a:t> </a:t>
            </a:r>
          </a:p>
        </p:txBody>
      </p:sp>
      <p:sp>
        <p:nvSpPr>
          <p:cNvPr id="3" name="Content Placeholder 2"/>
          <p:cNvSpPr>
            <a:spLocks noGrp="1"/>
          </p:cNvSpPr>
          <p:nvPr>
            <p:ph idx="1"/>
          </p:nvPr>
        </p:nvSpPr>
        <p:spPr/>
        <p:txBody>
          <a:bodyPr/>
          <a:lstStyle/>
          <a:p>
            <a:r>
              <a:rPr lang="en-US" dirty="0"/>
              <a:t>Use the Aviso Notes function to document interactions with your students.</a:t>
            </a:r>
          </a:p>
          <a:p>
            <a:r>
              <a:rPr lang="en-US" dirty="0"/>
              <a:t>Document any type of information that would be useful to fellow college personnel.</a:t>
            </a:r>
          </a:p>
          <a:p>
            <a:pPr lvl="1"/>
            <a:r>
              <a:rPr lang="en-US" dirty="0"/>
              <a:t>This running record helps your fellow colleagues better understand the student.</a:t>
            </a:r>
          </a:p>
        </p:txBody>
      </p:sp>
    </p:spTree>
    <p:extLst>
      <p:ext uri="{BB962C8B-B14F-4D97-AF65-F5344CB8AC3E}">
        <p14:creationId xmlns:p14="http://schemas.microsoft.com/office/powerpoint/2010/main" val="1125938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Early Alerts</a:t>
            </a:r>
          </a:p>
        </p:txBody>
      </p:sp>
      <p:sp>
        <p:nvSpPr>
          <p:cNvPr id="3" name="Content Placeholder 2"/>
          <p:cNvSpPr>
            <a:spLocks noGrp="1"/>
          </p:cNvSpPr>
          <p:nvPr>
            <p:ph idx="1"/>
          </p:nvPr>
        </p:nvSpPr>
        <p:spPr/>
        <p:txBody>
          <a:bodyPr/>
          <a:lstStyle/>
          <a:p>
            <a:r>
              <a:rPr lang="en-US" dirty="0"/>
              <a:t>If you have a student in academic trouble and have exhausted all your means to contact them about the matter, be sure to access </a:t>
            </a:r>
            <a:r>
              <a:rPr lang="en-US" u="sng" dirty="0"/>
              <a:t>Aviso</a:t>
            </a:r>
            <a:r>
              <a:rPr lang="en-US" dirty="0"/>
              <a:t> and enter an Early Alert.</a:t>
            </a:r>
          </a:p>
          <a:p>
            <a:pPr lvl="1"/>
            <a:r>
              <a:rPr lang="en-US" dirty="0"/>
              <a:t>Use your good judgement when deciding if you need to send an alert.</a:t>
            </a:r>
          </a:p>
          <a:p>
            <a:pPr lvl="1"/>
            <a:r>
              <a:rPr lang="en-US" dirty="0"/>
              <a:t>Your Early Alert will be received by someone in Student Services.</a:t>
            </a:r>
          </a:p>
        </p:txBody>
      </p:sp>
    </p:spTree>
    <p:extLst>
      <p:ext uri="{BB962C8B-B14F-4D97-AF65-F5344CB8AC3E}">
        <p14:creationId xmlns:p14="http://schemas.microsoft.com/office/powerpoint/2010/main" val="6429344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b="1" u="sng" dirty="0"/>
              <a:t>Remember</a:t>
            </a:r>
            <a:r>
              <a:rPr lang="en-US" dirty="0"/>
              <a:t>:  Student Services only knows there is a problem </a:t>
            </a:r>
            <a:r>
              <a:rPr lang="en-US" b="1" u="sng" dirty="0"/>
              <a:t>if you alert them to it</a:t>
            </a:r>
            <a:r>
              <a:rPr lang="en-US" dirty="0"/>
              <a: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8041" y="2438400"/>
            <a:ext cx="5407917" cy="3414713"/>
          </a:xfrm>
          <a:prstGeom prst="rect">
            <a:avLst/>
          </a:prstGeom>
        </p:spPr>
      </p:pic>
    </p:spTree>
    <p:extLst>
      <p:ext uri="{BB962C8B-B14F-4D97-AF65-F5344CB8AC3E}">
        <p14:creationId xmlns:p14="http://schemas.microsoft.com/office/powerpoint/2010/main" val="38507723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a:t>Questions?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2355" y="2868188"/>
            <a:ext cx="2959290" cy="2824163"/>
          </a:xfrm>
          <a:prstGeom prst="rect">
            <a:avLst/>
          </a:prstGeom>
        </p:spPr>
      </p:pic>
    </p:spTree>
    <p:extLst>
      <p:ext uri="{BB962C8B-B14F-4D97-AF65-F5344CB8AC3E}">
        <p14:creationId xmlns:p14="http://schemas.microsoft.com/office/powerpoint/2010/main" val="1131214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Student Services 2023: </a:t>
            </a:r>
            <a:br>
              <a:rPr lang="en-US" b="1" u="sng" dirty="0" smtClean="0"/>
            </a:br>
            <a:r>
              <a:rPr lang="en-US" b="1" u="sng" dirty="0" smtClean="0"/>
              <a:t>Updates &amp; Procedures</a:t>
            </a:r>
            <a:endParaRPr lang="en-US" b="1" u="sng" dirty="0"/>
          </a:p>
        </p:txBody>
      </p:sp>
    </p:spTree>
    <p:extLst>
      <p:ext uri="{BB962C8B-B14F-4D97-AF65-F5344CB8AC3E}">
        <p14:creationId xmlns:p14="http://schemas.microsoft.com/office/powerpoint/2010/main" val="3976377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Updates </a:t>
            </a:r>
            <a:endParaRPr lang="en-US" b="1" u="sng" dirty="0"/>
          </a:p>
        </p:txBody>
      </p:sp>
      <p:sp>
        <p:nvSpPr>
          <p:cNvPr id="3" name="Content Placeholder 2"/>
          <p:cNvSpPr>
            <a:spLocks noGrp="1"/>
          </p:cNvSpPr>
          <p:nvPr>
            <p:ph idx="1"/>
          </p:nvPr>
        </p:nvSpPr>
        <p:spPr/>
        <p:txBody>
          <a:bodyPr/>
          <a:lstStyle/>
          <a:p>
            <a:pPr lvl="0"/>
            <a:r>
              <a:rPr lang="en-US" b="1" u="sng" dirty="0"/>
              <a:t>Latonya Bryant</a:t>
            </a:r>
            <a:r>
              <a:rPr lang="en-US" dirty="0"/>
              <a:t>: She will now serve as the PCC Registrar. </a:t>
            </a:r>
            <a:endParaRPr lang="en-US" dirty="0" smtClean="0"/>
          </a:p>
          <a:p>
            <a:pPr lvl="1"/>
            <a:r>
              <a:rPr lang="en-US" dirty="0" smtClean="0"/>
              <a:t>Please </a:t>
            </a:r>
            <a:r>
              <a:rPr lang="en-US" dirty="0"/>
              <a:t>refer all registrar-related matters to her.</a:t>
            </a:r>
          </a:p>
          <a:p>
            <a:pPr lvl="0"/>
            <a:r>
              <a:rPr lang="en-US" b="1" u="sng" dirty="0"/>
              <a:t>Gretchen Steiger</a:t>
            </a:r>
            <a:r>
              <a:rPr lang="en-US" dirty="0"/>
              <a:t>: She will now serve as the PCC Financial Aid Director. </a:t>
            </a:r>
            <a:endParaRPr lang="en-US" dirty="0" smtClean="0"/>
          </a:p>
          <a:p>
            <a:pPr lvl="1"/>
            <a:r>
              <a:rPr lang="en-US" dirty="0" smtClean="0"/>
              <a:t>Please </a:t>
            </a:r>
            <a:r>
              <a:rPr lang="en-US" dirty="0"/>
              <a:t>refer all FA and VA matters to her.</a:t>
            </a:r>
          </a:p>
          <a:p>
            <a:endParaRPr lang="en-US" dirty="0"/>
          </a:p>
        </p:txBody>
      </p:sp>
    </p:spTree>
    <p:extLst>
      <p:ext uri="{BB962C8B-B14F-4D97-AF65-F5344CB8AC3E}">
        <p14:creationId xmlns:p14="http://schemas.microsoft.com/office/powerpoint/2010/main" val="3286124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WebAdvisor</a:t>
            </a:r>
          </a:p>
        </p:txBody>
      </p:sp>
      <p:sp>
        <p:nvSpPr>
          <p:cNvPr id="3" name="Content Placeholder 2"/>
          <p:cNvSpPr>
            <a:spLocks noGrp="1"/>
          </p:cNvSpPr>
          <p:nvPr>
            <p:ph idx="1"/>
          </p:nvPr>
        </p:nvSpPr>
        <p:spPr/>
        <p:txBody>
          <a:bodyPr>
            <a:normAutofit/>
          </a:bodyPr>
          <a:lstStyle/>
          <a:p>
            <a:r>
              <a:rPr lang="en-US" b="1" dirty="0"/>
              <a:t>Census date (also known as the 10% point)</a:t>
            </a:r>
          </a:p>
          <a:p>
            <a:r>
              <a:rPr lang="en-US" dirty="0"/>
              <a:t>When your courses begin, as students enter the course (seated or online), please be sure to put an “E” under the date of entry in WebAdvisor.</a:t>
            </a:r>
          </a:p>
          <a:p>
            <a:pPr lvl="1"/>
            <a:r>
              <a:rPr lang="en-US" b="1" u="sng" dirty="0"/>
              <a:t>Do so before the census date.  Do not wait</a:t>
            </a:r>
            <a:r>
              <a:rPr lang="en-US" b="1" dirty="0" smtClean="0"/>
              <a:t>.</a:t>
            </a:r>
          </a:p>
          <a:p>
            <a:pPr lvl="1"/>
            <a:r>
              <a:rPr lang="en-US" b="1" dirty="0" smtClean="0"/>
              <a:t>Seated courses: </a:t>
            </a:r>
            <a:r>
              <a:rPr lang="en-US" dirty="0" smtClean="0"/>
              <a:t>the “E” goes with the actual date they entered the course. For the most part, this means when they physically entered the course.</a:t>
            </a:r>
            <a:endParaRPr lang="en-US" dirty="0"/>
          </a:p>
        </p:txBody>
      </p:sp>
    </p:spTree>
    <p:extLst>
      <p:ext uri="{BB962C8B-B14F-4D97-AF65-F5344CB8AC3E}">
        <p14:creationId xmlns:p14="http://schemas.microsoft.com/office/powerpoint/2010/main" val="3799906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lvl="1"/>
            <a:r>
              <a:rPr lang="en-US" b="1" dirty="0" smtClean="0"/>
              <a:t>Online courses</a:t>
            </a:r>
            <a:r>
              <a:rPr lang="en-US" dirty="0" smtClean="0"/>
              <a:t>: the “E” goes with the </a:t>
            </a:r>
            <a:r>
              <a:rPr lang="en-US" b="1" dirty="0" smtClean="0"/>
              <a:t>actual day that they complete the Statement of Academic Integrity Quiz (SAI), </a:t>
            </a:r>
            <a:r>
              <a:rPr lang="en-US" b="1" u="sng" dirty="0" smtClean="0"/>
              <a:t>nothing else</a:t>
            </a:r>
            <a:r>
              <a:rPr lang="en-US" dirty="0" smtClean="0"/>
              <a:t>. All modules, other than the Start Here module, should be locked till they complete the SAI. This makes the SAI the first thing that can be submitted for grading. The dates of entry in WebAdvisor must match the dates on the Moodle Census document that Kathy Mayo submits to Student Services. </a:t>
            </a:r>
          </a:p>
          <a:p>
            <a:r>
              <a:rPr lang="en-US" dirty="0" smtClean="0"/>
              <a:t>Check </a:t>
            </a:r>
            <a:r>
              <a:rPr lang="en-US" dirty="0"/>
              <a:t>your attendance everyday prior to the census date.</a:t>
            </a:r>
          </a:p>
          <a:p>
            <a:pPr lvl="1"/>
            <a:r>
              <a:rPr lang="en-US" dirty="0"/>
              <a:t>Once the census date comes and goes, if the student has not entered the course, list the student as a “no show” in WebAdvisor and alert </a:t>
            </a:r>
            <a:r>
              <a:rPr lang="en-US" dirty="0" smtClean="0"/>
              <a:t>the Registrar.</a:t>
            </a:r>
            <a:endParaRPr lang="en-US" dirty="0"/>
          </a:p>
          <a:p>
            <a:endParaRPr lang="en-US" dirty="0"/>
          </a:p>
        </p:txBody>
      </p:sp>
    </p:spTree>
    <p:extLst>
      <p:ext uri="{BB962C8B-B14F-4D97-AF65-F5344CB8AC3E}">
        <p14:creationId xmlns:p14="http://schemas.microsoft.com/office/powerpoint/2010/main" val="3662569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D14FD-6470-40A3-B4B0-8593BF52114A}"/>
              </a:ext>
            </a:extLst>
          </p:cNvPr>
          <p:cNvSpPr>
            <a:spLocks noGrp="1"/>
          </p:cNvSpPr>
          <p:nvPr>
            <p:ph idx="1"/>
          </p:nvPr>
        </p:nvSpPr>
        <p:spPr>
          <a:xfrm>
            <a:off x="457200" y="609600"/>
            <a:ext cx="8229600" cy="5516563"/>
          </a:xfrm>
        </p:spPr>
        <p:txBody>
          <a:bodyPr/>
          <a:lstStyle/>
          <a:p>
            <a:pPr lvl="1"/>
            <a:r>
              <a:rPr lang="en-US" dirty="0"/>
              <a:t>Do this the day after the Census date passes</a:t>
            </a:r>
            <a:r>
              <a:rPr lang="en-US" dirty="0" smtClean="0"/>
              <a:t>.</a:t>
            </a:r>
          </a:p>
          <a:p>
            <a:pPr lvl="1"/>
            <a:r>
              <a:rPr lang="en-US" dirty="0" smtClean="0"/>
              <a:t>Close </a:t>
            </a:r>
            <a:r>
              <a:rPr lang="en-US" dirty="0"/>
              <a:t>them out of your Moodle course as well.</a:t>
            </a:r>
          </a:p>
          <a:p>
            <a:pPr lvl="1"/>
            <a:r>
              <a:rPr lang="en-US" dirty="0"/>
              <a:t>If you let the student enter the course beyond the census date, we cannot count the student for FTE purposes. </a:t>
            </a:r>
          </a:p>
          <a:p>
            <a:pPr lvl="1"/>
            <a:r>
              <a:rPr lang="en-US" dirty="0"/>
              <a:t>FTE is the basis for how we get funded as a college.</a:t>
            </a:r>
          </a:p>
          <a:p>
            <a:pPr lvl="1"/>
            <a:endParaRPr lang="en-US" dirty="0"/>
          </a:p>
        </p:txBody>
      </p:sp>
    </p:spTree>
    <p:extLst>
      <p:ext uri="{BB962C8B-B14F-4D97-AF65-F5344CB8AC3E}">
        <p14:creationId xmlns:p14="http://schemas.microsoft.com/office/powerpoint/2010/main" val="2753069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No-Show’s</a:t>
            </a:r>
            <a:endParaRPr lang="en-US" b="1" u="sng" dirty="0"/>
          </a:p>
        </p:txBody>
      </p:sp>
      <p:sp>
        <p:nvSpPr>
          <p:cNvPr id="3" name="Content Placeholder 2"/>
          <p:cNvSpPr>
            <a:spLocks noGrp="1"/>
          </p:cNvSpPr>
          <p:nvPr>
            <p:ph idx="1"/>
          </p:nvPr>
        </p:nvSpPr>
        <p:spPr/>
        <p:txBody>
          <a:bodyPr/>
          <a:lstStyle/>
          <a:p>
            <a:r>
              <a:rPr lang="en-US" dirty="0"/>
              <a:t>Check your attendance everyday prior to the census date.</a:t>
            </a:r>
          </a:p>
          <a:p>
            <a:pPr lvl="1"/>
            <a:r>
              <a:rPr lang="en-US" dirty="0"/>
              <a:t>Once the census date comes and goes, if the student has not entered the course, list the student as a “no show” in WebAdvisor and alert </a:t>
            </a:r>
            <a:r>
              <a:rPr lang="en-US" smtClean="0"/>
              <a:t>the Registrar.</a:t>
            </a:r>
            <a:endParaRPr lang="en-US" dirty="0" smtClean="0"/>
          </a:p>
          <a:p>
            <a:pPr lvl="1"/>
            <a:r>
              <a:rPr lang="en-US" dirty="0" smtClean="0"/>
              <a:t>Do this the day after the Census date passes.</a:t>
            </a:r>
            <a:endParaRPr lang="en-US" dirty="0"/>
          </a:p>
          <a:p>
            <a:endParaRPr lang="en-US" dirty="0"/>
          </a:p>
        </p:txBody>
      </p:sp>
    </p:spTree>
    <p:extLst>
      <p:ext uri="{BB962C8B-B14F-4D97-AF65-F5344CB8AC3E}">
        <p14:creationId xmlns:p14="http://schemas.microsoft.com/office/powerpoint/2010/main" val="2469032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A No-Show student is the following:</a:t>
            </a:r>
          </a:p>
          <a:p>
            <a:pPr lvl="1"/>
            <a:r>
              <a:rPr lang="en-US" dirty="0" smtClean="0"/>
              <a:t>A student who did not enter your seated course physically by the Census date.</a:t>
            </a:r>
          </a:p>
          <a:p>
            <a:pPr lvl="1"/>
            <a:r>
              <a:rPr lang="en-US" dirty="0" smtClean="0"/>
              <a:t>A student who did not enter your online course by completing and submitting the SAI Quiz by the Census date.</a:t>
            </a:r>
          </a:p>
          <a:p>
            <a:pPr marL="0" indent="0">
              <a:buNone/>
            </a:pPr>
            <a:r>
              <a:rPr lang="en-US" b="1" u="sng" dirty="0" smtClean="0"/>
              <a:t>These are the only reasons to list a student as a No-Show.</a:t>
            </a:r>
            <a:endParaRPr lang="en-US" b="1" u="sng" dirty="0"/>
          </a:p>
          <a:p>
            <a:pPr lvl="1"/>
            <a:endParaRPr lang="en-US" dirty="0"/>
          </a:p>
        </p:txBody>
      </p:sp>
    </p:spTree>
    <p:extLst>
      <p:ext uri="{BB962C8B-B14F-4D97-AF65-F5344CB8AC3E}">
        <p14:creationId xmlns:p14="http://schemas.microsoft.com/office/powerpoint/2010/main" val="3495433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2016</TotalTime>
  <Words>1379</Words>
  <Application>Microsoft Office PowerPoint</Application>
  <PresentationFormat>On-screen Show (4:3)</PresentationFormat>
  <Paragraphs>94</Paragraphs>
  <Slides>25</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Academic Advising &amp; Adjunct Updates</vt:lpstr>
      <vt:lpstr>Advising Resources</vt:lpstr>
      <vt:lpstr>Student Services 2023:  Updates &amp; Procedures</vt:lpstr>
      <vt:lpstr>Updates </vt:lpstr>
      <vt:lpstr>WebAdvisor</vt:lpstr>
      <vt:lpstr>PowerPoint Presentation</vt:lpstr>
      <vt:lpstr>PowerPoint Presentation</vt:lpstr>
      <vt:lpstr>No-Show’s</vt:lpstr>
      <vt:lpstr>PowerPoint Presentation</vt:lpstr>
      <vt:lpstr>PowerPoint Presentation</vt:lpstr>
      <vt:lpstr>PowerPoint Presentation</vt:lpstr>
      <vt:lpstr>PowerPoint Presentation</vt:lpstr>
      <vt:lpstr>PowerPoint Presentation</vt:lpstr>
      <vt:lpstr>Student-Initiated Withdrawals</vt:lpstr>
      <vt:lpstr>PowerPoint Presentation</vt:lpstr>
      <vt:lpstr>PowerPoint Presentation</vt:lpstr>
      <vt:lpstr>Dropping Students  (Instructor-Initiated)</vt:lpstr>
      <vt:lpstr>PowerPoint Presentation</vt:lpstr>
      <vt:lpstr>PowerPoint Presentation</vt:lpstr>
      <vt:lpstr>PowerPoint Presentation</vt:lpstr>
      <vt:lpstr>Aviso Usage</vt:lpstr>
      <vt:lpstr>Notes </vt:lpstr>
      <vt:lpstr>Early Alerts</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184</cp:revision>
  <cp:lastPrinted>2023-01-03T17:50:15Z</cp:lastPrinted>
  <dcterms:created xsi:type="dcterms:W3CDTF">2013-11-11T16:54:46Z</dcterms:created>
  <dcterms:modified xsi:type="dcterms:W3CDTF">2023-01-05T19:15:47Z</dcterms:modified>
</cp:coreProperties>
</file>