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73" r:id="rId5"/>
    <p:sldId id="259" r:id="rId6"/>
    <p:sldId id="261" r:id="rId7"/>
    <p:sldId id="262" r:id="rId8"/>
    <p:sldId id="274" r:id="rId9"/>
    <p:sldId id="263" r:id="rId10"/>
    <p:sldId id="264" r:id="rId11"/>
    <p:sldId id="265" r:id="rId12"/>
    <p:sldId id="275" r:id="rId13"/>
    <p:sldId id="276" r:id="rId14"/>
    <p:sldId id="271" r:id="rId15"/>
    <p:sldId id="266" r:id="rId16"/>
    <p:sldId id="272" r:id="rId17"/>
    <p:sldId id="267" r:id="rId18"/>
    <p:sldId id="278" r:id="rId19"/>
    <p:sldId id="277" r:id="rId20"/>
    <p:sldId id="268" r:id="rId21"/>
    <p:sldId id="279" r:id="rId2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7A214DA-D767-4A82-8FA3-6FDC7425C9CA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BB46316-8C24-4EEC-A2A5-9662B45279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85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5E3AEF1-758A-4D06-AC4F-AB0DCD6F9E5A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B4DE168-4ABC-4E07-9523-6B0FB9381E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98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1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79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1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8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4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2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8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4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0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200C-72C1-4792-9787-9829037FD14D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6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frm=1&amp;source=images&amp;cd=&amp;cad=rja&amp;docid=b83gaMrCSvoOnM&amp;tbnid=a3HmT4z74kHihM:&amp;ved=0CAUQjRw&amp;url=https://moodle.org/logo/&amp;ei=_hiBUoH0HsTnkAebs4GgDg&amp;bvm=bv.56146854,d.eW0&amp;psig=AFQjCNHTJkHV6xEUbvmEvJJKf5LY4WO1Bw&amp;ust=138427862965466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u="sng" dirty="0" smtClean="0"/>
              <a:t>Academic Advising </a:t>
            </a:r>
            <a:br>
              <a:rPr lang="en-US" b="1" u="sng" dirty="0" smtClean="0"/>
            </a:br>
            <a:r>
              <a:rPr lang="en-US" b="1" u="sng" dirty="0" smtClean="0"/>
              <a:t>Professional Development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106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Preparing Your Spring/Fall Course Offerings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pamlicocc.edu/images/56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362200"/>
            <a:ext cx="271594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52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To determine student course needs, you will need to become familiar with:</a:t>
            </a:r>
          </a:p>
          <a:p>
            <a:pPr lvl="1"/>
            <a:r>
              <a:rPr lang="en-US" dirty="0" smtClean="0"/>
              <a:t>What courses they have completed.</a:t>
            </a:r>
          </a:p>
          <a:p>
            <a:pPr lvl="1"/>
            <a:r>
              <a:rPr lang="en-US" dirty="0" smtClean="0"/>
              <a:t>What courses they have remaining to take.</a:t>
            </a:r>
          </a:p>
          <a:p>
            <a:pPr lvl="1"/>
            <a:r>
              <a:rPr lang="en-US" dirty="0" smtClean="0"/>
              <a:t>What courses are needed </a:t>
            </a:r>
            <a:r>
              <a:rPr lang="en-US" u="sng" dirty="0" smtClean="0"/>
              <a:t>right now</a:t>
            </a:r>
            <a:r>
              <a:rPr lang="en-US" dirty="0" smtClean="0"/>
              <a:t> to speed the path to graduation along.</a:t>
            </a:r>
          </a:p>
          <a:p>
            <a:pPr lvl="1"/>
            <a:r>
              <a:rPr lang="en-US" dirty="0" smtClean="0"/>
              <a:t>What courses can wait till later.</a:t>
            </a:r>
          </a:p>
          <a:p>
            <a:pPr lvl="1"/>
            <a:r>
              <a:rPr lang="en-US" dirty="0" smtClean="0"/>
              <a:t>What courses, if not offered, can be substituted.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kind of information is gained through:</a:t>
            </a:r>
          </a:p>
          <a:p>
            <a:pPr lvl="1"/>
            <a:r>
              <a:rPr lang="en-US" dirty="0" smtClean="0"/>
              <a:t>Looking over the students transcript very closely.</a:t>
            </a:r>
          </a:p>
          <a:p>
            <a:pPr lvl="1"/>
            <a:r>
              <a:rPr lang="en-US" dirty="0" smtClean="0"/>
              <a:t>Understanding your curriculum standard.</a:t>
            </a:r>
          </a:p>
          <a:p>
            <a:pPr lvl="1"/>
            <a:r>
              <a:rPr lang="en-US" dirty="0" smtClean="0"/>
              <a:t>Understanding your program of study.</a:t>
            </a:r>
          </a:p>
          <a:p>
            <a:r>
              <a:rPr lang="en-US" dirty="0" smtClean="0"/>
              <a:t>This information can also be used to determine what format you want to teach the course in.</a:t>
            </a:r>
          </a:p>
          <a:p>
            <a:pPr lvl="1"/>
            <a:r>
              <a:rPr lang="en-US" dirty="0" smtClean="0"/>
              <a:t>If I </a:t>
            </a:r>
            <a:r>
              <a:rPr lang="en-US" u="sng" dirty="0" smtClean="0"/>
              <a:t>have to</a:t>
            </a:r>
            <a:r>
              <a:rPr lang="en-US" dirty="0" smtClean="0"/>
              <a:t> run a class but it has a small enrollment, I typically offer it online.</a:t>
            </a:r>
          </a:p>
          <a:p>
            <a:pPr lvl="1"/>
            <a:r>
              <a:rPr lang="en-US" dirty="0" smtClean="0"/>
              <a:t>If I see a large number of students needing a particular course that semester, usually make that a seated or partial internet section.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9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Scheduling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you know what courses you want to offer and in what format they will be offered, you need to decide when to schedule them (seated &amp; partial internet courses).</a:t>
            </a:r>
          </a:p>
          <a:p>
            <a:r>
              <a:rPr lang="en-US" dirty="0" smtClean="0"/>
              <a:t>When making this decision, you must consider:</a:t>
            </a:r>
          </a:p>
          <a:p>
            <a:pPr lvl="1"/>
            <a:r>
              <a:rPr lang="en-US" dirty="0" smtClean="0"/>
              <a:t>Student availability</a:t>
            </a:r>
          </a:p>
          <a:p>
            <a:pPr lvl="1"/>
            <a:r>
              <a:rPr lang="en-US" dirty="0" smtClean="0"/>
              <a:t>General education course offerings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5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Student Availability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availability to take courses depends on many different factors:</a:t>
            </a:r>
          </a:p>
          <a:p>
            <a:pPr lvl="1"/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Transportation</a:t>
            </a:r>
          </a:p>
          <a:p>
            <a:pPr lvl="1"/>
            <a:r>
              <a:rPr lang="en-US" dirty="0" smtClean="0"/>
              <a:t>Family obligations</a:t>
            </a:r>
          </a:p>
          <a:p>
            <a:r>
              <a:rPr lang="en-US" dirty="0" smtClean="0"/>
              <a:t>Over time, you will learn when </a:t>
            </a:r>
            <a:r>
              <a:rPr lang="en-US" smtClean="0"/>
              <a:t>the </a:t>
            </a:r>
            <a:r>
              <a:rPr lang="en-US" smtClean="0"/>
              <a:t>typical </a:t>
            </a:r>
            <a:r>
              <a:rPr lang="en-US" dirty="0" smtClean="0"/>
              <a:t>student in your program is available to take courses.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4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For example, in the EDU Program, I would love nothing more than to teach day classes and very few online courses.  But that is not realistic.</a:t>
            </a:r>
          </a:p>
          <a:p>
            <a:pPr lvl="1"/>
            <a:r>
              <a:rPr lang="en-US" dirty="0" smtClean="0"/>
              <a:t>My people typically work from 7:00 am to 5:30-6:00 pm.  Night courses and online courses work best for my students.</a:t>
            </a:r>
          </a:p>
          <a:p>
            <a:r>
              <a:rPr lang="en-US" dirty="0" smtClean="0"/>
              <a:t>Your decisions about when to offer a seated or partial internet course </a:t>
            </a:r>
            <a:r>
              <a:rPr lang="en-US" u="sng" dirty="0" smtClean="0"/>
              <a:t>have to</a:t>
            </a:r>
            <a:r>
              <a:rPr lang="en-US" dirty="0" smtClean="0"/>
              <a:t> be made based on what best serves the needs of your students.</a:t>
            </a:r>
          </a:p>
          <a:p>
            <a:pPr lvl="1"/>
            <a:r>
              <a:rPr lang="en-US" dirty="0" smtClean="0"/>
              <a:t>Not what you personally would prefer.  Not if you want to have a successful, thriving program.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General Education Offerings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schedule your seated and partial internet courses, you also will need to consider when general education courses are being offered.</a:t>
            </a:r>
          </a:p>
          <a:p>
            <a:r>
              <a:rPr lang="en-US" dirty="0" smtClean="0"/>
              <a:t>General education offerings include things like:</a:t>
            </a:r>
          </a:p>
          <a:p>
            <a:pPr lvl="1"/>
            <a:r>
              <a:rPr lang="en-US" dirty="0" smtClean="0"/>
              <a:t>ENG/DRE, MAT/DMA, ACA, CIS,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5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Avoiding all scheduling conflicts with these courses is nearly impossible, but make an effort to do the best you can.</a:t>
            </a:r>
          </a:p>
          <a:p>
            <a:pPr lvl="1"/>
            <a:r>
              <a:rPr lang="en-US" dirty="0" smtClean="0"/>
              <a:t>This will better allow your students to take your subject matter courses and still get the general education courses they need.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8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General Education Course 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8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General Education Course Requests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prepare your schedule for the upcoming semester, consider any general education course needs your student may have.</a:t>
            </a:r>
          </a:p>
          <a:p>
            <a:pPr lvl="1"/>
            <a:r>
              <a:rPr lang="en-US" dirty="0" smtClean="0"/>
              <a:t>Share these needs with your department chair so that they can consider these needs as they plan the upcoming general education course offerings.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4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PCC Advising Moodle Site</a:t>
            </a:r>
            <a:endParaRPr lang="en-US" b="1" u="sng" dirty="0"/>
          </a:p>
        </p:txBody>
      </p:sp>
      <p:pic>
        <p:nvPicPr>
          <p:cNvPr id="2056" name="Picture 8" descr="https://moodle.org/logo/logo-4045x10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2733472"/>
            <a:ext cx="7153275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98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Things to share with your chair:</a:t>
            </a:r>
          </a:p>
          <a:p>
            <a:pPr lvl="1"/>
            <a:r>
              <a:rPr lang="en-US" dirty="0" smtClean="0"/>
              <a:t>Particular course needs</a:t>
            </a:r>
          </a:p>
          <a:p>
            <a:pPr lvl="1"/>
            <a:r>
              <a:rPr lang="en-US" dirty="0" smtClean="0"/>
              <a:t>Particular course scheduling needs (day/night)</a:t>
            </a:r>
          </a:p>
          <a:p>
            <a:pPr lvl="1"/>
            <a:r>
              <a:rPr lang="en-US" dirty="0" smtClean="0"/>
              <a:t>Particular format needs (online, seated, or partial internet)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71651"/>
          </a:xfrm>
        </p:spPr>
        <p:txBody>
          <a:bodyPr>
            <a:normAutofit/>
          </a:bodyPr>
          <a:lstStyle/>
          <a:p>
            <a:r>
              <a:rPr lang="en-US" sz="6000" b="1" u="sng" dirty="0" smtClean="0"/>
              <a:t>Questions?</a:t>
            </a:r>
            <a:endParaRPr lang="en-US" sz="6000" b="1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355" y="2868188"/>
            <a:ext cx="2959290" cy="282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2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Autofit/>
          </a:bodyPr>
          <a:lstStyle/>
          <a:p>
            <a:r>
              <a:rPr lang="en-US" sz="3600" b="1" u="sng" dirty="0" smtClean="0"/>
              <a:t>Setting Up Your Spring/Fall Course Offerings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When making decisions about which courses to offer during the Spring/Fall semesters, you need to consider several things:</a:t>
            </a:r>
          </a:p>
          <a:p>
            <a:pPr lvl="1"/>
            <a:r>
              <a:rPr lang="en-US" dirty="0" smtClean="0"/>
              <a:t>Your course rotation schedule (if you have one)</a:t>
            </a:r>
          </a:p>
          <a:p>
            <a:pPr lvl="1"/>
            <a:r>
              <a:rPr lang="en-US" dirty="0" smtClean="0"/>
              <a:t>Student course needs</a:t>
            </a:r>
          </a:p>
          <a:p>
            <a:pPr lvl="1"/>
            <a:r>
              <a:rPr lang="en-US" dirty="0" smtClean="0"/>
              <a:t>Scheduling:</a:t>
            </a:r>
          </a:p>
          <a:p>
            <a:pPr lvl="2"/>
            <a:r>
              <a:rPr lang="en-US" dirty="0" smtClean="0"/>
              <a:t>Student availability</a:t>
            </a:r>
          </a:p>
          <a:p>
            <a:pPr lvl="2"/>
            <a:r>
              <a:rPr lang="en-US" dirty="0" smtClean="0"/>
              <a:t>General education course offerings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Course Rotation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2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Course Rotation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programs here at PCC have set course rotations that make deciding which courses to offer during the spring/fall semesters a lot easier.</a:t>
            </a:r>
          </a:p>
          <a:p>
            <a:pPr lvl="1"/>
            <a:r>
              <a:rPr lang="en-US" dirty="0" smtClean="0"/>
              <a:t>For example, the Early Childhood Program</a:t>
            </a:r>
          </a:p>
          <a:p>
            <a:pPr lvl="1"/>
            <a:r>
              <a:rPr lang="en-US" dirty="0" smtClean="0"/>
              <a:t>This rotation allows students to plan ahead and to know what courses are going to be offered and when.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5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The EDU Program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10896"/>
              </p:ext>
            </p:extLst>
          </p:nvPr>
        </p:nvGraphicFramePr>
        <p:xfrm>
          <a:off x="685800" y="1524000"/>
          <a:ext cx="7772400" cy="4861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283713162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593793198"/>
                    </a:ext>
                  </a:extLst>
                </a:gridCol>
              </a:tblGrid>
              <a:tr h="6076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u="sng" dirty="0" smtClean="0"/>
                        <a:t>Spring Semester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u="sng" dirty="0" smtClean="0"/>
                        <a:t>Fall Semester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479772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145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119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890195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151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131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793687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153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144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728290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234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146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451630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235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221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201326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271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259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575661"/>
                  </a:ext>
                </a:extLst>
              </a:tr>
              <a:tr h="6076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284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EDU 280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32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27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ourse rotation has benefits for the instructor:</a:t>
            </a:r>
          </a:p>
          <a:p>
            <a:pPr lvl="1"/>
            <a:r>
              <a:rPr lang="en-US" dirty="0" smtClean="0"/>
              <a:t>Course preparation is on a set schedule.</a:t>
            </a:r>
          </a:p>
          <a:p>
            <a:pPr lvl="1"/>
            <a:r>
              <a:rPr lang="en-US" dirty="0" smtClean="0"/>
              <a:t>This allows you time to fix/prepare upcoming courses.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396" y="2667000"/>
            <a:ext cx="5487208" cy="365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8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Student Course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Student Course Needs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course needs should have a strong influence on what courses you offer.</a:t>
            </a:r>
          </a:p>
          <a:p>
            <a:pPr lvl="1"/>
            <a:r>
              <a:rPr lang="en-US" dirty="0" smtClean="0"/>
              <a:t>Yes, a course rotation dictates which courses are offered during a given semester, but student needs ultimately decide whether or not a course is offered.</a:t>
            </a:r>
          </a:p>
          <a:p>
            <a:pPr lvl="1"/>
            <a:r>
              <a:rPr lang="en-US" dirty="0" smtClean="0"/>
              <a:t>I may only offer six of the seven Fall courses based on current student needs.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9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747</Words>
  <Application>Microsoft Office PowerPoint</Application>
  <PresentationFormat>On-screen Show (4:3)</PresentationFormat>
  <Paragraphs>87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Academic Advising  Professional Development</vt:lpstr>
      <vt:lpstr>PCC Advising Moodle Site</vt:lpstr>
      <vt:lpstr>Setting Up Your Spring/Fall Course Offerings</vt:lpstr>
      <vt:lpstr>Course Rotation</vt:lpstr>
      <vt:lpstr>Course Rotation</vt:lpstr>
      <vt:lpstr>The EDU Program</vt:lpstr>
      <vt:lpstr>PowerPoint Presentation</vt:lpstr>
      <vt:lpstr>Student Course Needs</vt:lpstr>
      <vt:lpstr>Student Course Needs</vt:lpstr>
      <vt:lpstr>PowerPoint Presentation</vt:lpstr>
      <vt:lpstr>PowerPoint Presentation</vt:lpstr>
      <vt:lpstr>Scheduling </vt:lpstr>
      <vt:lpstr>Introduction </vt:lpstr>
      <vt:lpstr>Student Availability</vt:lpstr>
      <vt:lpstr>PowerPoint Presentation</vt:lpstr>
      <vt:lpstr>General Education Offerings</vt:lpstr>
      <vt:lpstr>PowerPoint Presentation</vt:lpstr>
      <vt:lpstr>General Education Course Requests</vt:lpstr>
      <vt:lpstr>General Education Course Requests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2013 Advising Professional Development</dc:title>
  <dc:creator>Neil Callahan</dc:creator>
  <cp:lastModifiedBy>Neil Callahan</cp:lastModifiedBy>
  <cp:revision>67</cp:revision>
  <cp:lastPrinted>2015-05-07T15:07:59Z</cp:lastPrinted>
  <dcterms:created xsi:type="dcterms:W3CDTF">2013-11-11T16:54:46Z</dcterms:created>
  <dcterms:modified xsi:type="dcterms:W3CDTF">2017-09-20T19:13:22Z</dcterms:modified>
</cp:coreProperties>
</file>