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93" r:id="rId4"/>
    <p:sldMasterId id="2147483694" r:id="rId5"/>
    <p:sldMasterId id="214748369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B9255AA-30C4-470A-8C83-6ED6BE5BE875}">
  <a:tblStyle styleId="{6B9255AA-30C4-470A-8C83-6ED6BE5BE87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F2ED"/>
          </a:solidFill>
        </a:fill>
      </a:tcStyle>
    </a:wholeTbl>
    <a:band1H>
      <a:tcTxStyle/>
      <a:tcStyle>
        <a:fill>
          <a:solidFill>
            <a:srgbClr val="CBE3DA"/>
          </a:solidFill>
        </a:fill>
      </a:tcStyle>
    </a:band1H>
    <a:band2H>
      <a:tcTxStyle/>
    </a:band2H>
    <a:band1V>
      <a:tcTxStyle/>
      <a:tcStyle>
        <a:fill>
          <a:solidFill>
            <a:srgbClr val="CBE3D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F80956E1-2D68-4901-8CE1-10D092473E2D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Taking</a:t>
            </a:r>
            <a:r>
              <a:rPr lang="en-US"/>
              <a:t> and passing pathway-appropriate college-level math and English in the first year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Nationally</a:t>
            </a:r>
            <a:r>
              <a:rPr lang="en-US"/>
              <a:t>: 48% of students that passed gateway math and English in their first year graduated within 6 years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18% of students that did NOT pass gateway math and English in their first year graduated within 6 years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Excludes NA and 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 enrolling in any college level math, even repeaters</a:t>
            </a:r>
            <a:endParaRPr/>
          </a:p>
        </p:txBody>
      </p:sp>
      <p:sp>
        <p:nvSpPr>
          <p:cNvPr id="449" name="Google Shape;44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DMA 010-030 -&gt; EdReady units 1-8 -&gt;Tier 1-&gt;Mat-060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DMA 010-050 - &gt; EdReady units 1-12 -&gt; Tier 2 -&gt;Mat-070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DMA 010-080 -&gt; EdReady units 1-17-&gt;Tier 3 -&gt;Mat-080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6858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228600" lvl="0" marL="2286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DRE to NROC units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DRE 097 -&gt;NROC units 1-6 -&gt; Tier 1 -&gt; Eng-080 and Red-080 OR ENG-085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DRE 098 -&gt; NROC units 1-10 -&gt; Tier 2 -&gt; Eng-090 and Red-090 OR Eng-095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DMA 010-030 -&gt; EdReady units 1-8 -&gt;Tier 1-&gt;Mat-060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DMA 010-050 - &gt; EdReady units 1-12 -&gt; Tier 2 -&gt;Mat-070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DMA 010-080 -&gt; EdReady units 1-17-&gt;Tier 3 -&gt;Mat-080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6858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228600" lvl="0" marL="2286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DRE to NROC units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DRE 097 -&gt;NROC units 1-6 -&gt; Tier 1 -&gt; Eng-080 and Red-080 OR ENG-085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DRE 098 -&gt; NROC units 1-10 -&gt; Tier 2 -&gt; Eng-090 and Red-090 OR Eng-095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" type="subTitle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1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" name="Google Shape;108;p15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" name="Google Shape;109;p15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" name="Google Shape;110;p15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15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15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1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2" type="body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3" name="Google Shape;123;p1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" type="body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9" name="Google Shape;129;p18"/>
          <p:cNvSpPr txBox="1"/>
          <p:nvPr>
            <p:ph idx="2" type="body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3" type="body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31" name="Google Shape;131;p18"/>
          <p:cNvSpPr txBox="1"/>
          <p:nvPr>
            <p:ph idx="4" type="body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47" name="Google Shape;147;p21"/>
          <p:cNvSpPr txBox="1"/>
          <p:nvPr>
            <p:ph idx="2" type="body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48" name="Google Shape;148;p2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2"/>
          <p:cNvSpPr/>
          <p:nvPr>
            <p:ph idx="2" type="pic"/>
          </p:nvPr>
        </p:nvSpPr>
        <p:spPr>
          <a:xfrm>
            <a:off x="989012" y="914400"/>
            <a:ext cx="3280974" cy="45720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5" name="Google Shape;155;p2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3"/>
          <p:cNvSpPr/>
          <p:nvPr>
            <p:ph idx="2" type="pic"/>
          </p:nvPr>
        </p:nvSpPr>
        <p:spPr>
          <a:xfrm>
            <a:off x="685800" y="533400"/>
            <a:ext cx="10818812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62" name="Google Shape;162;p2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8" name="Google Shape;168;p2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74" name="Google Shape;174;p25"/>
          <p:cNvSpPr txBox="1"/>
          <p:nvPr>
            <p:ph idx="2" type="body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" name="Google Shape;175;p2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25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79" name="Google Shape;179;p25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6"/>
          <p:cNvSpPr txBox="1"/>
          <p:nvPr>
            <p:ph idx="1" type="body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3" name="Google Shape;183;p2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1" type="body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89" name="Google Shape;189;p27"/>
          <p:cNvSpPr txBox="1"/>
          <p:nvPr>
            <p:ph idx="2" type="body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" name="Google Shape;190;p2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94" name="Google Shape;194;p27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98" name="Google Shape;198;p28"/>
          <p:cNvSpPr txBox="1"/>
          <p:nvPr>
            <p:ph idx="2" type="body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p2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9"/>
          <p:cNvSpPr txBox="1"/>
          <p:nvPr>
            <p:ph idx="1" type="body"/>
          </p:nvPr>
        </p:nvSpPr>
        <p:spPr>
          <a:xfrm rot="5400000">
            <a:off x="3143778" y="-1773767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05" name="Google Shape;205;p2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2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0"/>
          <p:cNvSpPr txBox="1"/>
          <p:nvPr>
            <p:ph idx="1" type="body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11" name="Google Shape;211;p3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684212" y="685802"/>
            <a:ext cx="8534401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29" name="Google Shape;229;p32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2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2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>
            <p:ph type="ctrTitle"/>
          </p:nvPr>
        </p:nvSpPr>
        <p:spPr>
          <a:xfrm>
            <a:off x="684212" y="685801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99"/>
              <a:buFont typeface="Century Gothic"/>
              <a:buNone/>
              <a:defRPr sz="4799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3"/>
          <p:cNvSpPr txBox="1"/>
          <p:nvPr>
            <p:ph idx="1" type="subTitle"/>
          </p:nvPr>
        </p:nvSpPr>
        <p:spPr>
          <a:xfrm>
            <a:off x="684213" y="3843869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420"/>
              </a:spcBef>
              <a:spcAft>
                <a:spcPts val="0"/>
              </a:spcAft>
              <a:buSzPts val="1679"/>
              <a:buNone/>
              <a:defRPr sz="2099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39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5" name="Google Shape;235;p33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33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3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8" name="Google Shape;238;p33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9" name="Google Shape;239;p33"/>
          <p:cNvCxnSpPr/>
          <p:nvPr/>
        </p:nvCxnSpPr>
        <p:spPr>
          <a:xfrm flipH="1">
            <a:off x="6108171" y="91547"/>
            <a:ext cx="6080655" cy="608065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0" name="Google Shape;240;p33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p33"/>
          <p:cNvCxnSpPr/>
          <p:nvPr/>
        </p:nvCxnSpPr>
        <p:spPr>
          <a:xfrm flipH="1">
            <a:off x="7335838" y="32280"/>
            <a:ext cx="4852989" cy="485298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p33"/>
          <p:cNvCxnSpPr/>
          <p:nvPr/>
        </p:nvCxnSpPr>
        <p:spPr>
          <a:xfrm flipH="1">
            <a:off x="7845426" y="609603"/>
            <a:ext cx="4343399" cy="434339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/>
          <p:nvPr>
            <p:ph type="title"/>
          </p:nvPr>
        </p:nvSpPr>
        <p:spPr>
          <a:xfrm>
            <a:off x="684212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Century Gothic"/>
              <a:buNone/>
              <a:defRPr b="0" sz="3599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4"/>
          <p:cNvSpPr txBox="1"/>
          <p:nvPr>
            <p:ph idx="1" type="body"/>
          </p:nvPr>
        </p:nvSpPr>
        <p:spPr>
          <a:xfrm>
            <a:off x="684213" y="4495800"/>
            <a:ext cx="8534401" cy="1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None/>
              <a:defRPr sz="1799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6" name="Google Shape;246;p34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4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4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684212" y="685802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52" name="Google Shape;252;p35"/>
          <p:cNvSpPr txBox="1"/>
          <p:nvPr>
            <p:ph idx="2" type="body"/>
          </p:nvPr>
        </p:nvSpPr>
        <p:spPr>
          <a:xfrm>
            <a:off x="5808134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53" name="Google Shape;253;p35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5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5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39"/>
              <a:buNone/>
              <a:defRPr b="0" sz="2799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599"/>
              <a:buNone/>
              <a:defRPr b="1" sz="1999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39"/>
              <a:buNone/>
              <a:defRPr b="1" sz="1799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59" name="Google Shape;259;p36"/>
          <p:cNvSpPr txBox="1"/>
          <p:nvPr>
            <p:ph idx="2" type="body"/>
          </p:nvPr>
        </p:nvSpPr>
        <p:spPr>
          <a:xfrm>
            <a:off x="684212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60" name="Google Shape;260;p36"/>
          <p:cNvSpPr txBox="1"/>
          <p:nvPr>
            <p:ph idx="3" type="body"/>
          </p:nvPr>
        </p:nvSpPr>
        <p:spPr>
          <a:xfrm>
            <a:off x="6079067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39"/>
              <a:buNone/>
              <a:defRPr b="0" sz="2799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599"/>
              <a:buNone/>
              <a:defRPr b="1" sz="1999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39"/>
              <a:buNone/>
              <a:defRPr b="1" sz="1799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61" name="Google Shape;261;p36"/>
          <p:cNvSpPr txBox="1"/>
          <p:nvPr>
            <p:ph idx="4" type="body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62" name="Google Shape;262;p36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6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6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7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7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7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8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8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7085012" y="685800"/>
            <a:ext cx="365760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99"/>
              <a:buFont typeface="Century Gothic"/>
              <a:buNone/>
              <a:defRPr b="0" sz="2399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684213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77" name="Google Shape;277;p39"/>
          <p:cNvSpPr txBox="1"/>
          <p:nvPr>
            <p:ph idx="2" type="body"/>
          </p:nvPr>
        </p:nvSpPr>
        <p:spPr>
          <a:xfrm>
            <a:off x="7085012" y="2209801"/>
            <a:ext cx="3657601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78" name="Google Shape;278;p39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9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9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/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Century Gothic"/>
              <a:buNone/>
              <a:defRPr b="0" sz="2799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40"/>
          <p:cNvSpPr/>
          <p:nvPr>
            <p:ph idx="2" type="pic"/>
          </p:nvPr>
        </p:nvSpPr>
        <p:spPr>
          <a:xfrm>
            <a:off x="989012" y="914400"/>
            <a:ext cx="3280974" cy="45720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4722812" y="2777067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39"/>
              <a:buNone/>
              <a:defRPr sz="1799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85" name="Google Shape;285;p40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40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40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41"/>
          <p:cNvSpPr/>
          <p:nvPr>
            <p:ph idx="2" type="pic"/>
          </p:nvPr>
        </p:nvSpPr>
        <p:spPr>
          <a:xfrm>
            <a:off x="685800" y="533400"/>
            <a:ext cx="10818812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1" name="Google Shape;291;p41"/>
          <p:cNvSpPr txBox="1"/>
          <p:nvPr>
            <p:ph idx="1" type="body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92" name="Google Shape;292;p41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41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41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684214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Century Gothic"/>
              <a:buNone/>
              <a:defRPr b="0" sz="3199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42"/>
          <p:cNvSpPr txBox="1"/>
          <p:nvPr>
            <p:ph idx="1" type="body"/>
          </p:nvPr>
        </p:nvSpPr>
        <p:spPr>
          <a:xfrm>
            <a:off x="684213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599"/>
              <a:buNone/>
              <a:defRPr sz="1999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None/>
              <a:defRPr sz="1799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8" name="Google Shape;298;p42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2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42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/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Century Gothic"/>
              <a:buNone/>
              <a:defRPr b="0" sz="3199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43"/>
          <p:cNvSpPr txBox="1"/>
          <p:nvPr>
            <p:ph idx="1" type="body"/>
          </p:nvPr>
        </p:nvSpPr>
        <p:spPr>
          <a:xfrm>
            <a:off x="1446211" y="3429000"/>
            <a:ext cx="8534401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599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04" name="Google Shape;304;p43"/>
          <p:cNvSpPr txBox="1"/>
          <p:nvPr>
            <p:ph idx="2" type="body"/>
          </p:nvPr>
        </p:nvSpPr>
        <p:spPr>
          <a:xfrm>
            <a:off x="684213" y="4301069"/>
            <a:ext cx="8534401" cy="1684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599"/>
              <a:buNone/>
              <a:defRPr sz="1999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None/>
              <a:defRPr sz="1799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5" name="Google Shape;305;p43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43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43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43"/>
          <p:cNvSpPr txBox="1"/>
          <p:nvPr/>
        </p:nvSpPr>
        <p:spPr>
          <a:xfrm>
            <a:off x="531813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98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309" name="Google Shape;309;p43"/>
          <p:cNvSpPr txBox="1"/>
          <p:nvPr/>
        </p:nvSpPr>
        <p:spPr>
          <a:xfrm>
            <a:off x="10285413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98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/>
          <p:nvPr>
            <p:ph type="title"/>
          </p:nvPr>
        </p:nvSpPr>
        <p:spPr>
          <a:xfrm>
            <a:off x="684212" y="3429000"/>
            <a:ext cx="8534401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Century Gothic"/>
              <a:buNone/>
              <a:defRPr b="0" sz="3199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44"/>
          <p:cNvSpPr txBox="1"/>
          <p:nvPr>
            <p:ph idx="1" type="body"/>
          </p:nvPr>
        </p:nvSpPr>
        <p:spPr>
          <a:xfrm>
            <a:off x="684212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599"/>
              <a:buNone/>
              <a:defRPr sz="1999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None/>
              <a:defRPr sz="1799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p44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44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44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/>
          <p:nvPr>
            <p:ph type="title"/>
          </p:nvPr>
        </p:nvSpPr>
        <p:spPr>
          <a:xfrm>
            <a:off x="1141414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Century Gothic"/>
              <a:buNone/>
              <a:defRPr b="0" sz="3199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45"/>
          <p:cNvSpPr txBox="1"/>
          <p:nvPr>
            <p:ph idx="1" type="body"/>
          </p:nvPr>
        </p:nvSpPr>
        <p:spPr>
          <a:xfrm>
            <a:off x="684213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19"/>
              <a:buNone/>
              <a:defRPr b="0" sz="2399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19" name="Google Shape;319;p45"/>
          <p:cNvSpPr txBox="1"/>
          <p:nvPr>
            <p:ph idx="2" type="body"/>
          </p:nvPr>
        </p:nvSpPr>
        <p:spPr>
          <a:xfrm>
            <a:off x="684212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None/>
              <a:defRPr sz="1799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0" name="Google Shape;320;p45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45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45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45"/>
          <p:cNvSpPr txBox="1"/>
          <p:nvPr/>
        </p:nvSpPr>
        <p:spPr>
          <a:xfrm>
            <a:off x="531813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98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324" name="Google Shape;324;p45"/>
          <p:cNvSpPr txBox="1"/>
          <p:nvPr/>
        </p:nvSpPr>
        <p:spPr>
          <a:xfrm>
            <a:off x="10285413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98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type="title"/>
          </p:nvPr>
        </p:nvSpPr>
        <p:spPr>
          <a:xfrm>
            <a:off x="684214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46"/>
          <p:cNvSpPr txBox="1"/>
          <p:nvPr>
            <p:ph idx="1" type="body"/>
          </p:nvPr>
        </p:nvSpPr>
        <p:spPr>
          <a:xfrm>
            <a:off x="684212" y="3928534"/>
            <a:ext cx="8534401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19"/>
              <a:buNone/>
              <a:defRPr b="0" sz="2399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28" name="Google Shape;328;p46"/>
          <p:cNvSpPr txBox="1"/>
          <p:nvPr>
            <p:ph idx="2" type="body"/>
          </p:nvPr>
        </p:nvSpPr>
        <p:spPr>
          <a:xfrm>
            <a:off x="684212" y="4766734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39"/>
              <a:buNone/>
              <a:defRPr sz="1799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9" name="Google Shape;329;p46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46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46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7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47"/>
          <p:cNvSpPr txBox="1"/>
          <p:nvPr>
            <p:ph idx="1" type="body"/>
          </p:nvPr>
        </p:nvSpPr>
        <p:spPr>
          <a:xfrm rot="5400000">
            <a:off x="3143779" y="-1773765"/>
            <a:ext cx="3615267" cy="853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35" name="Google Shape;335;p47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47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47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/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48"/>
          <p:cNvSpPr txBox="1"/>
          <p:nvPr>
            <p:ph idx="1" type="body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41" name="Google Shape;341;p48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48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48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20000" scaled="0"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9206969" y="2963333"/>
            <a:ext cx="2981859" cy="3208867"/>
            <a:chOff x="9206969" y="2963333"/>
            <a:chExt cx="2981859" cy="3208867"/>
          </a:xfrm>
        </p:grpSpPr>
        <p:cxnSp>
          <p:nvCxnSpPr>
            <p:cNvPr id="86" name="Google Shape;86;p13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" name="Google Shape;87;p13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8" name="Google Shape;88;p13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" name="Google Shape;89;p13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" name="Google Shape;90;p13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91" name="Google Shape;91;p1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20000" scaled="0"/>
        </a:gra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31"/>
          <p:cNvGrpSpPr/>
          <p:nvPr/>
        </p:nvGrpSpPr>
        <p:grpSpPr>
          <a:xfrm>
            <a:off x="9206970" y="2963335"/>
            <a:ext cx="2981859" cy="3208867"/>
            <a:chOff x="9206969" y="2963333"/>
            <a:chExt cx="2981859" cy="3208867"/>
          </a:xfrm>
        </p:grpSpPr>
        <p:cxnSp>
          <p:nvCxnSpPr>
            <p:cNvPr id="216" name="Google Shape;216;p31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7" name="Google Shape;217;p31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8" name="Google Shape;218;p31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9" name="Google Shape;219;p31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0" name="Google Shape;220;p31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21" name="Google Shape;221;p31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Century Gothic"/>
              <a:buNone/>
              <a:defRPr b="0" i="0" sz="3599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2" name="Google Shape;222;p31"/>
          <p:cNvSpPr txBox="1"/>
          <p:nvPr>
            <p:ph idx="1" type="body"/>
          </p:nvPr>
        </p:nvSpPr>
        <p:spPr>
          <a:xfrm>
            <a:off x="684212" y="685802"/>
            <a:ext cx="8534401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149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99"/>
              <a:buFont typeface="Noto Sans Symbols"/>
              <a:buChar char="▶"/>
              <a:defRPr b="0" i="0" sz="1999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19989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39"/>
              <a:buFont typeface="Noto Sans Symbols"/>
              <a:buChar char="▶"/>
              <a:defRPr b="0" i="0" sz="1799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3" name="Google Shape;223;p31"/>
          <p:cNvSpPr txBox="1"/>
          <p:nvPr>
            <p:ph idx="10" type="dt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4" name="Google Shape;224;p31"/>
          <p:cNvSpPr txBox="1"/>
          <p:nvPr>
            <p:ph idx="11" type="ftr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5" name="Google Shape;225;p31"/>
          <p:cNvSpPr txBox="1"/>
          <p:nvPr>
            <p:ph idx="12" type="sldNum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199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tinyurl.com/RISElistserv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9.jpg"/><Relationship Id="rId5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15.png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Relationship Id="rId4" Type="http://schemas.openxmlformats.org/officeDocument/2006/relationships/hyperlink" Target="http://illinoisreview.typepad.com/illinoisreview/2014/08/us-civil-rights-commissioner-college-students-not-developed-enough-for-free-speech.html" TargetMode="External"/><Relationship Id="rId5" Type="http://schemas.openxmlformats.org/officeDocument/2006/relationships/hyperlink" Target="https://creativecommons.org/licenses/by/3.0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Relationship Id="rId4" Type="http://schemas.openxmlformats.org/officeDocument/2006/relationships/hyperlink" Target="http://commons.wikimedia.org/wiki/File:Visual_of_USA_Flag_stars_and_stripes_FJM88NL.jpg" TargetMode="External"/><Relationship Id="rId5" Type="http://schemas.openxmlformats.org/officeDocument/2006/relationships/hyperlink" Target="https://creativecommons.org/licenses/by-sa/3.0/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tinyurl.com/Spring2019RISEPD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/>
          <p:nvPr>
            <p:ph type="title"/>
          </p:nvPr>
        </p:nvSpPr>
        <p:spPr>
          <a:xfrm>
            <a:off x="266330" y="365125"/>
            <a:ext cx="1108747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en-US" sz="3959"/>
              <a:t>Keep up to date on the latest RISE information. </a:t>
            </a:r>
            <a:br>
              <a:rPr lang="en-US" sz="3959"/>
            </a:br>
            <a:r>
              <a:rPr lang="en-US" sz="4860"/>
              <a:t>Join the listserv.</a:t>
            </a:r>
            <a:endParaRPr/>
          </a:p>
        </p:txBody>
      </p:sp>
      <p:sp>
        <p:nvSpPr>
          <p:cNvPr id="349" name="Google Shape;349;p49"/>
          <p:cNvSpPr/>
          <p:nvPr/>
        </p:nvSpPr>
        <p:spPr>
          <a:xfrm>
            <a:off x="552265" y="3002845"/>
            <a:ext cx="11087470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tinyurl.com/RISElistserv</a:t>
            </a:r>
            <a:endParaRPr sz="8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dk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food&#10;&#10;Description automatically generated" id="403" name="Google Shape;403;p58"/>
          <p:cNvPicPr preferRelativeResize="0"/>
          <p:nvPr/>
        </p:nvPicPr>
        <p:blipFill rotWithShape="1">
          <a:blip r:embed="rId3">
            <a:alphaModFix/>
          </a:blip>
          <a:srcRect b="1" l="1472" r="1" t="0"/>
          <a:stretch/>
        </p:blipFill>
        <p:spPr>
          <a:xfrm>
            <a:off x="5622233" y="10"/>
            <a:ext cx="6569769" cy="3750724"/>
          </a:xfrm>
          <a:custGeom>
            <a:rect b="b" l="l" r="r" t="t"/>
            <a:pathLst>
              <a:path extrusionOk="0" h="3750734" w="6569769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04" name="Google Shape;404;p58"/>
          <p:cNvPicPr preferRelativeResize="0"/>
          <p:nvPr/>
        </p:nvPicPr>
        <p:blipFill rotWithShape="1">
          <a:blip r:embed="rId4">
            <a:alphaModFix/>
          </a:blip>
          <a:srcRect b="20303" l="0" r="0" t="15943"/>
          <a:stretch/>
        </p:blipFill>
        <p:spPr>
          <a:xfrm>
            <a:off x="3722915" y="3717661"/>
            <a:ext cx="8469088" cy="3140339"/>
          </a:xfrm>
          <a:custGeom>
            <a:rect b="b" l="l" r="r" t="t"/>
            <a:pathLst>
              <a:path extrusionOk="0" h="2970106" w="8009991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clipart&#10;&#10;Description automatically generated" id="405" name="Google Shape;405;p58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13122" r="14122" t="0"/>
          <a:stretch/>
        </p:blipFill>
        <p:spPr>
          <a:xfrm>
            <a:off x="20" y="10"/>
            <a:ext cx="7110071" cy="6498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887" y="703443"/>
            <a:ext cx="10902226" cy="545111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9"/>
          <p:cNvSpPr txBox="1"/>
          <p:nvPr/>
        </p:nvSpPr>
        <p:spPr>
          <a:xfrm>
            <a:off x="10441972" y="6433304"/>
            <a:ext cx="13575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Nash CC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416" name="Google Shape;416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4886" y="0"/>
            <a:ext cx="9575073" cy="6947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 txBox="1"/>
          <p:nvPr/>
        </p:nvSpPr>
        <p:spPr>
          <a:xfrm rot="-5400000">
            <a:off x="-645071" y="2515434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50"/>
              <a:buFont typeface="Calibri"/>
              <a:buNone/>
            </a:pPr>
            <a:r>
              <a:rPr b="1" lang="en-US" sz="5550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CO-REQ COMPLETION STATS:</a:t>
            </a:r>
            <a:endParaRPr/>
          </a:p>
        </p:txBody>
      </p:sp>
      <p:graphicFrame>
        <p:nvGraphicFramePr>
          <p:cNvPr id="422" name="Google Shape;422;p61"/>
          <p:cNvGraphicFramePr/>
          <p:nvPr/>
        </p:nvGraphicFramePr>
        <p:xfrm>
          <a:off x="3515844" y="30067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{6B9255AA-30C4-470A-8C83-6ED6BE5BE875}</a:tableStyleId>
              </a:tblPr>
              <a:tblGrid>
                <a:gridCol w="2214725"/>
                <a:gridCol w="1547700"/>
                <a:gridCol w="2881750"/>
              </a:tblGrid>
              <a:tr h="872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/>
                    </a:p>
                  </a:txBody>
                  <a:tcPr marT="50500" marB="50500" marR="100975" marL="1009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Prereq</a:t>
                      </a:r>
                      <a:endParaRPr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Coreq</a:t>
                      </a:r>
                      <a:endParaRPr/>
                    </a:p>
                  </a:txBody>
                  <a:tcPr marT="50500" marB="50500" marR="100975" marL="100975" anchor="ctr"/>
                </a:tc>
              </a:tr>
              <a:tr h="106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GA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20%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63%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  <a:tr h="106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TN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12%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61%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  <a:tr h="106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WV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14%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62%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  <a:tr h="1440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IN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29%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64%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</a:tbl>
          </a:graphicData>
        </a:graphic>
      </p:graphicFrame>
      <p:sp>
        <p:nvSpPr>
          <p:cNvPr id="423" name="Google Shape;423;p61"/>
          <p:cNvSpPr/>
          <p:nvPr/>
        </p:nvSpPr>
        <p:spPr>
          <a:xfrm rot="-775986">
            <a:off x="7104892" y="-302731"/>
            <a:ext cx="3409960" cy="7084291"/>
          </a:xfrm>
          <a:prstGeom prst="irregularSeal2">
            <a:avLst/>
          </a:prstGeom>
          <a:solidFill>
            <a:srgbClr val="FFFF00">
              <a:alpha val="16862"/>
            </a:srgbClr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61"/>
          <p:cNvSpPr txBox="1"/>
          <p:nvPr/>
        </p:nvSpPr>
        <p:spPr>
          <a:xfrm>
            <a:off x="8171040" y="5549598"/>
            <a:ext cx="2496961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b="1" lang="en-US" sz="60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MATH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2"/>
          <p:cNvSpPr txBox="1"/>
          <p:nvPr/>
        </p:nvSpPr>
        <p:spPr>
          <a:xfrm rot="-5400000">
            <a:off x="-645071" y="2515434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50"/>
              <a:buFont typeface="Calibri"/>
              <a:buNone/>
            </a:pPr>
            <a:r>
              <a:rPr b="1" lang="en-US" sz="5550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CO-REQ COMPLETION STATS:</a:t>
            </a:r>
            <a:endParaRPr/>
          </a:p>
        </p:txBody>
      </p:sp>
      <p:graphicFrame>
        <p:nvGraphicFramePr>
          <p:cNvPr id="430" name="Google Shape;430;p62"/>
          <p:cNvGraphicFramePr/>
          <p:nvPr/>
        </p:nvGraphicFramePr>
        <p:xfrm>
          <a:off x="3515844" y="30067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{6B9255AA-30C4-470A-8C83-6ED6BE5BE875}</a:tableStyleId>
              </a:tblPr>
              <a:tblGrid>
                <a:gridCol w="2214725"/>
                <a:gridCol w="1547700"/>
                <a:gridCol w="2881750"/>
              </a:tblGrid>
              <a:tr h="872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/>
                    </a:p>
                  </a:txBody>
                  <a:tcPr marT="50500" marB="50500" marR="100975" marL="1009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Prereq</a:t>
                      </a:r>
                      <a:endParaRPr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Coreq</a:t>
                      </a:r>
                      <a:endParaRPr/>
                    </a:p>
                  </a:txBody>
                  <a:tcPr marT="50500" marB="50500" marR="100975" marL="100975" anchor="ctr"/>
                </a:tc>
              </a:tr>
              <a:tr h="106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GA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16%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71%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  <a:tr h="106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TN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31%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64%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  <a:tr h="1064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WV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37%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68%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  <a:tr h="1440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IN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37%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900"/>
                        <a:t>55%</a:t>
                      </a:r>
                      <a:endParaRPr b="1" sz="4900"/>
                    </a:p>
                  </a:txBody>
                  <a:tcPr marT="50500" marB="50500" marR="100975" marL="100975" anchor="ctr"/>
                </a:tc>
              </a:tr>
            </a:tbl>
          </a:graphicData>
        </a:graphic>
      </p:graphicFrame>
      <p:sp>
        <p:nvSpPr>
          <p:cNvPr id="431" name="Google Shape;431;p62"/>
          <p:cNvSpPr/>
          <p:nvPr/>
        </p:nvSpPr>
        <p:spPr>
          <a:xfrm rot="-775986">
            <a:off x="7104892" y="-302731"/>
            <a:ext cx="3409960" cy="7084291"/>
          </a:xfrm>
          <a:prstGeom prst="irregularSeal2">
            <a:avLst/>
          </a:prstGeom>
          <a:solidFill>
            <a:srgbClr val="FFFF00">
              <a:alpha val="16862"/>
            </a:srgbClr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2"/>
          <p:cNvSpPr txBox="1"/>
          <p:nvPr/>
        </p:nvSpPr>
        <p:spPr>
          <a:xfrm>
            <a:off x="7296728" y="5549598"/>
            <a:ext cx="3371273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Calibri"/>
              <a:buNone/>
            </a:pPr>
            <a:r>
              <a:rPr b="1" lang="en-US" sz="6000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>
                <a:solidFill>
                  <a:schemeClr val="dk1"/>
                </a:solidFill>
              </a:rPr>
              <a:t>North Carolina Data</a:t>
            </a:r>
            <a:endParaRPr/>
          </a:p>
        </p:txBody>
      </p:sp>
      <p:pic>
        <p:nvPicPr>
          <p:cNvPr id="438" name="Google Shape;438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1905794"/>
            <a:ext cx="4572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4"/>
          <p:cNvPicPr preferRelativeResize="0"/>
          <p:nvPr/>
        </p:nvPicPr>
        <p:blipFill rotWithShape="1">
          <a:blip r:embed="rId3">
            <a:alphaModFix/>
          </a:blip>
          <a:srcRect b="0" l="162" r="15745" t="0"/>
          <a:stretch/>
        </p:blipFill>
        <p:spPr>
          <a:xfrm>
            <a:off x="81627" y="457201"/>
            <a:ext cx="8179183" cy="6492345"/>
          </a:xfrm>
          <a:custGeom>
            <a:rect b="b" l="l" r="r" t="t"/>
            <a:pathLst>
              <a:path extrusionOk="0" h="4956048" w="6245352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45" name="Google Shape;445;p64"/>
          <p:cNvSpPr txBox="1"/>
          <p:nvPr>
            <p:ph type="title"/>
          </p:nvPr>
        </p:nvSpPr>
        <p:spPr>
          <a:xfrm>
            <a:off x="8260810" y="2107706"/>
            <a:ext cx="4504129" cy="1879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Gatekeeper Momentum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776" y="720372"/>
            <a:ext cx="11582400" cy="5417256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5"/>
          <p:cNvSpPr txBox="1"/>
          <p:nvPr/>
        </p:nvSpPr>
        <p:spPr>
          <a:xfrm>
            <a:off x="749808" y="3074385"/>
            <a:ext cx="9509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52,015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6"/>
          <p:cNvPicPr preferRelativeResize="0"/>
          <p:nvPr/>
        </p:nvPicPr>
        <p:blipFill rotWithShape="1">
          <a:blip r:embed="rId3">
            <a:alphaModFix/>
          </a:blip>
          <a:srcRect b="0" l="12005" r="0" t="3254"/>
          <a:stretch/>
        </p:blipFill>
        <p:spPr>
          <a:xfrm>
            <a:off x="3608173" y="0"/>
            <a:ext cx="42919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6"/>
          <p:cNvPicPr preferRelativeResize="0"/>
          <p:nvPr/>
        </p:nvPicPr>
        <p:blipFill rotWithShape="1">
          <a:blip r:embed="rId4">
            <a:alphaModFix/>
          </a:blip>
          <a:srcRect b="0" l="52501" r="12295" t="0"/>
          <a:stretch/>
        </p:blipFill>
        <p:spPr>
          <a:xfrm>
            <a:off x="7900086" y="0"/>
            <a:ext cx="429191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6"/>
          <p:cNvPicPr preferRelativeResize="0"/>
          <p:nvPr/>
        </p:nvPicPr>
        <p:blipFill rotWithShape="1">
          <a:blip r:embed="rId5">
            <a:alphaModFix/>
          </a:blip>
          <a:srcRect b="0" l="48393" r="9983" t="0"/>
          <a:stretch/>
        </p:blipFill>
        <p:spPr>
          <a:xfrm>
            <a:off x="0" y="0"/>
            <a:ext cx="37933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66"/>
          <p:cNvSpPr txBox="1"/>
          <p:nvPr/>
        </p:nvSpPr>
        <p:spPr>
          <a:xfrm>
            <a:off x="7801357" y="3759136"/>
            <a:ext cx="4291915" cy="3098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b="1" lang="en-US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14%</a:t>
            </a:r>
            <a:r>
              <a:rPr b="1"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61" name="Google Shape;461;p66"/>
          <p:cNvSpPr txBox="1"/>
          <p:nvPr/>
        </p:nvSpPr>
        <p:spPr>
          <a:xfrm>
            <a:off x="0" y="5152159"/>
            <a:ext cx="12192000" cy="17543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Passes a gateway level math course within two years of enrollment</a:t>
            </a:r>
            <a:endParaRPr/>
          </a:p>
        </p:txBody>
      </p:sp>
      <p:sp>
        <p:nvSpPr>
          <p:cNvPr id="462" name="Google Shape;462;p66"/>
          <p:cNvSpPr txBox="1"/>
          <p:nvPr/>
        </p:nvSpPr>
        <p:spPr>
          <a:xfrm>
            <a:off x="1245973" y="3708553"/>
            <a:ext cx="23622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7%</a:t>
            </a:r>
            <a:endParaRPr/>
          </a:p>
        </p:txBody>
      </p:sp>
      <p:sp>
        <p:nvSpPr>
          <p:cNvPr id="463" name="Google Shape;463;p66"/>
          <p:cNvSpPr txBox="1"/>
          <p:nvPr/>
        </p:nvSpPr>
        <p:spPr>
          <a:xfrm>
            <a:off x="4750527" y="3749657"/>
            <a:ext cx="180975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generated with very high confidence" id="468" name="Google Shape;468;p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3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7"/>
          <p:cNvSpPr txBox="1"/>
          <p:nvPr/>
        </p:nvSpPr>
        <p:spPr>
          <a:xfrm>
            <a:off x="1753688" y="1123406"/>
            <a:ext cx="11266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(Dev Ed)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0"/>
          <p:cNvPicPr preferRelativeResize="0"/>
          <p:nvPr/>
        </p:nvPicPr>
        <p:blipFill rotWithShape="1">
          <a:blip r:embed="rId3">
            <a:alphaModFix/>
          </a:blip>
          <a:srcRect b="28602" l="0" r="0" t="6963"/>
          <a:stretch/>
        </p:blipFill>
        <p:spPr>
          <a:xfrm>
            <a:off x="20" y="10"/>
            <a:ext cx="12191980" cy="424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0"/>
          <p:cNvSpPr txBox="1"/>
          <p:nvPr>
            <p:ph type="ctrTitle"/>
          </p:nvPr>
        </p:nvSpPr>
        <p:spPr>
          <a:xfrm>
            <a:off x="442061" y="4242135"/>
            <a:ext cx="10694902" cy="13176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en-US" sz="9600">
                <a:latin typeface="Arial"/>
                <a:ea typeface="Arial"/>
                <a:cs typeface="Arial"/>
                <a:sym typeface="Arial"/>
              </a:rPr>
              <a:t>RISE</a:t>
            </a:r>
            <a:endParaRPr/>
          </a:p>
        </p:txBody>
      </p:sp>
      <p:sp>
        <p:nvSpPr>
          <p:cNvPr id="356" name="Google Shape;356;p50"/>
          <p:cNvSpPr txBox="1"/>
          <p:nvPr>
            <p:ph idx="1" type="subTitle"/>
          </p:nvPr>
        </p:nvSpPr>
        <p:spPr>
          <a:xfrm>
            <a:off x="442061" y="5299223"/>
            <a:ext cx="12008311" cy="521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b="1" lang="en-US" sz="4000">
                <a:solidFill>
                  <a:schemeClr val="lt1"/>
                </a:solidFill>
              </a:rPr>
              <a:t>Reinforced Instruction for Student Excellence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-US" sz="1800"/>
              <a:t>	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322" y="553736"/>
            <a:ext cx="6225947" cy="55541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68"/>
          <p:cNvCxnSpPr/>
          <p:nvPr/>
        </p:nvCxnSpPr>
        <p:spPr>
          <a:xfrm flipH="1" rot="10800000">
            <a:off x="1414350" y="1269999"/>
            <a:ext cx="3629889" cy="4121584"/>
          </a:xfrm>
          <a:prstGeom prst="straightConnector1">
            <a:avLst/>
          </a:prstGeom>
          <a:noFill/>
          <a:ln cap="flat" cmpd="sng" w="1905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7" name="Google Shape;477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197" y="2145681"/>
            <a:ext cx="6102625" cy="2566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9C3E0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/>
          <p:nvPr>
            <p:ph type="title"/>
          </p:nvPr>
        </p:nvSpPr>
        <p:spPr>
          <a:xfrm>
            <a:off x="2306870" y="214805"/>
            <a:ext cx="7883505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>
                <a:solidFill>
                  <a:schemeClr val="dk1"/>
                </a:solidFill>
              </a:rPr>
              <a:t>What will Replace NC DAP? </a:t>
            </a:r>
            <a:endParaRPr/>
          </a:p>
        </p:txBody>
      </p:sp>
      <p:grpSp>
        <p:nvGrpSpPr>
          <p:cNvPr id="483" name="Google Shape;483;p69"/>
          <p:cNvGrpSpPr/>
          <p:nvPr/>
        </p:nvGrpSpPr>
        <p:grpSpPr>
          <a:xfrm>
            <a:off x="723463" y="-1044938"/>
            <a:ext cx="10843691" cy="9067852"/>
            <a:chOff x="550803" y="-2524025"/>
            <a:chExt cx="10843691" cy="9067852"/>
          </a:xfrm>
        </p:grpSpPr>
        <p:sp>
          <p:nvSpPr>
            <p:cNvPr id="484" name="Google Shape;484;p69"/>
            <p:cNvSpPr/>
            <p:nvPr/>
          </p:nvSpPr>
          <p:spPr>
            <a:xfrm>
              <a:off x="550803" y="503716"/>
              <a:ext cx="3756465" cy="2441702"/>
            </a:xfrm>
            <a:prstGeom prst="roundRect">
              <a:avLst>
                <a:gd fmla="val 16667" name="adj"/>
              </a:avLst>
            </a:prstGeom>
            <a:solidFill>
              <a:srgbClr val="FFC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69"/>
            <p:cNvSpPr txBox="1"/>
            <p:nvPr/>
          </p:nvSpPr>
          <p:spPr>
            <a:xfrm>
              <a:off x="669997" y="622910"/>
              <a:ext cx="3518077" cy="2203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</a:pPr>
              <a:r>
                <a:rPr b="1" lang="en-U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RISE Math Placement Test</a:t>
              </a:r>
              <a:endPara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9"/>
            <p:cNvSpPr/>
            <p:nvPr/>
          </p:nvSpPr>
          <p:spPr>
            <a:xfrm>
              <a:off x="2966110" y="-2524025"/>
              <a:ext cx="6027315" cy="6027315"/>
            </a:xfrm>
            <a:custGeom>
              <a:rect b="b" l="l" r="r" t="t"/>
              <a:pathLst>
                <a:path extrusionOk="0" h="120000" w="120000">
                  <a:moveTo>
                    <a:pt x="7" y="59080"/>
                  </a:moveTo>
                  <a:lnTo>
                    <a:pt x="7" y="59080"/>
                  </a:lnTo>
                  <a:cubicBezTo>
                    <a:pt x="508" y="26414"/>
                    <a:pt x="27051" y="153"/>
                    <a:pt x="59720" y="0"/>
                  </a:cubicBezTo>
                  <a:cubicBezTo>
                    <a:pt x="92389" y="-152"/>
                    <a:pt x="119176" y="25860"/>
                    <a:pt x="119982" y="58519"/>
                  </a:cubicBezTo>
                </a:path>
              </a:pathLst>
            </a:custGeom>
            <a:noFill/>
            <a:ln cap="flat" cmpd="sng" w="9525">
              <a:solidFill>
                <a:srgbClr val="C9462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69"/>
            <p:cNvSpPr/>
            <p:nvPr/>
          </p:nvSpPr>
          <p:spPr>
            <a:xfrm>
              <a:off x="7638029" y="475549"/>
              <a:ext cx="3756465" cy="2441702"/>
            </a:xfrm>
            <a:prstGeom prst="roundRect">
              <a:avLst>
                <a:gd fmla="val 16667" name="adj"/>
              </a:avLst>
            </a:prstGeom>
            <a:solidFill>
              <a:srgbClr val="C12F7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69"/>
            <p:cNvSpPr txBox="1"/>
            <p:nvPr/>
          </p:nvSpPr>
          <p:spPr>
            <a:xfrm>
              <a:off x="7757223" y="594743"/>
              <a:ext cx="3518077" cy="2203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</a:pPr>
              <a:r>
                <a:rPr b="1" lang="en-U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RISE English Placement Test</a:t>
              </a:r>
              <a:endPara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9"/>
            <p:cNvSpPr/>
            <p:nvPr/>
          </p:nvSpPr>
          <p:spPr>
            <a:xfrm>
              <a:off x="2363526" y="-681156"/>
              <a:ext cx="7224983" cy="7224983"/>
            </a:xfrm>
            <a:custGeom>
              <a:rect b="b" l="l" r="r" t="t"/>
              <a:pathLst>
                <a:path extrusionOk="0" h="120000" w="120000">
                  <a:moveTo>
                    <a:pt x="119992" y="60966"/>
                  </a:moveTo>
                  <a:lnTo>
                    <a:pt x="119992" y="60966"/>
                  </a:lnTo>
                  <a:cubicBezTo>
                    <a:pt x="119466" y="93631"/>
                    <a:pt x="92903" y="119872"/>
                    <a:pt x="60234" y="119999"/>
                  </a:cubicBezTo>
                  <a:cubicBezTo>
                    <a:pt x="27565" y="120127"/>
                    <a:pt x="798" y="94094"/>
                    <a:pt x="17" y="61434"/>
                  </a:cubicBezTo>
                </a:path>
              </a:pathLst>
            </a:custGeom>
            <a:noFill/>
            <a:ln cap="flat" cmpd="sng" w="9525">
              <a:solidFill>
                <a:srgbClr val="D58B2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0" name="Google Shape;490;p69"/>
          <p:cNvSpPr/>
          <p:nvPr/>
        </p:nvSpPr>
        <p:spPr>
          <a:xfrm>
            <a:off x="2726118" y="5162006"/>
            <a:ext cx="1972491" cy="496388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2	</a:t>
            </a:r>
            <a:endParaRPr/>
          </a:p>
        </p:txBody>
      </p:sp>
      <p:sp>
        <p:nvSpPr>
          <p:cNvPr id="491" name="Google Shape;491;p69"/>
          <p:cNvSpPr/>
          <p:nvPr/>
        </p:nvSpPr>
        <p:spPr>
          <a:xfrm>
            <a:off x="321982" y="5133892"/>
            <a:ext cx="1972491" cy="496388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1</a:t>
            </a:r>
            <a:endParaRPr/>
          </a:p>
        </p:txBody>
      </p:sp>
      <p:sp>
        <p:nvSpPr>
          <p:cNvPr id="492" name="Google Shape;492;p69"/>
          <p:cNvSpPr/>
          <p:nvPr/>
        </p:nvSpPr>
        <p:spPr>
          <a:xfrm>
            <a:off x="5172894" y="5130719"/>
            <a:ext cx="1972491" cy="496388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3</a:t>
            </a:r>
            <a:endParaRPr/>
          </a:p>
        </p:txBody>
      </p:sp>
      <p:sp>
        <p:nvSpPr>
          <p:cNvPr id="493" name="Google Shape;493;p69"/>
          <p:cNvSpPr/>
          <p:nvPr/>
        </p:nvSpPr>
        <p:spPr>
          <a:xfrm>
            <a:off x="7552842" y="5105899"/>
            <a:ext cx="1972491" cy="496388"/>
          </a:xfrm>
          <a:prstGeom prst="rect">
            <a:avLst/>
          </a:prstGeom>
          <a:solidFill>
            <a:srgbClr val="EF438D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1	</a:t>
            </a:r>
            <a:endParaRPr/>
          </a:p>
        </p:txBody>
      </p:sp>
      <p:sp>
        <p:nvSpPr>
          <p:cNvPr id="494" name="Google Shape;494;p69"/>
          <p:cNvSpPr/>
          <p:nvPr/>
        </p:nvSpPr>
        <p:spPr>
          <a:xfrm>
            <a:off x="9999618" y="5104219"/>
            <a:ext cx="1972491" cy="496388"/>
          </a:xfrm>
          <a:prstGeom prst="rect">
            <a:avLst/>
          </a:prstGeom>
          <a:solidFill>
            <a:srgbClr val="EF438D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2</a:t>
            </a:r>
            <a:endParaRPr/>
          </a:p>
        </p:txBody>
      </p:sp>
      <p:sp>
        <p:nvSpPr>
          <p:cNvPr id="495" name="Google Shape;495;p69"/>
          <p:cNvSpPr txBox="1"/>
          <p:nvPr/>
        </p:nvSpPr>
        <p:spPr>
          <a:xfrm>
            <a:off x="334378" y="6263640"/>
            <a:ext cx="879655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This is NOT the same as the Transition Math and English courses</a:t>
            </a:r>
            <a:endParaRPr/>
          </a:p>
        </p:txBody>
      </p:sp>
      <p:sp>
        <p:nvSpPr>
          <p:cNvPr id="496" name="Google Shape;496;p69"/>
          <p:cNvSpPr txBox="1"/>
          <p:nvPr/>
        </p:nvSpPr>
        <p:spPr>
          <a:xfrm>
            <a:off x="5546604" y="2586446"/>
            <a:ext cx="10515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endParaRPr/>
          </a:p>
        </p:txBody>
      </p:sp>
      <p:sp>
        <p:nvSpPr>
          <p:cNvPr id="497" name="Google Shape;497;p69"/>
          <p:cNvSpPr txBox="1"/>
          <p:nvPr/>
        </p:nvSpPr>
        <p:spPr>
          <a:xfrm>
            <a:off x="8925013" y="5200497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75+</a:t>
            </a:r>
            <a:endParaRPr/>
          </a:p>
        </p:txBody>
      </p:sp>
      <p:sp>
        <p:nvSpPr>
          <p:cNvPr id="498" name="Google Shape;498;p69"/>
          <p:cNvSpPr txBox="1"/>
          <p:nvPr/>
        </p:nvSpPr>
        <p:spPr>
          <a:xfrm>
            <a:off x="4147638" y="5291931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75+</a:t>
            </a:r>
            <a:endParaRPr/>
          </a:p>
        </p:txBody>
      </p:sp>
      <p:sp>
        <p:nvSpPr>
          <p:cNvPr id="499" name="Google Shape;499;p69"/>
          <p:cNvSpPr txBox="1"/>
          <p:nvPr/>
        </p:nvSpPr>
        <p:spPr>
          <a:xfrm>
            <a:off x="6679474" y="5258284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75+</a:t>
            </a:r>
            <a:endParaRPr/>
          </a:p>
        </p:txBody>
      </p:sp>
      <p:sp>
        <p:nvSpPr>
          <p:cNvPr id="500" name="Google Shape;500;p69"/>
          <p:cNvSpPr txBox="1"/>
          <p:nvPr/>
        </p:nvSpPr>
        <p:spPr>
          <a:xfrm>
            <a:off x="1813888" y="5291931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75+</a:t>
            </a:r>
            <a:endParaRPr/>
          </a:p>
        </p:txBody>
      </p:sp>
      <p:sp>
        <p:nvSpPr>
          <p:cNvPr id="501" name="Google Shape;501;p69"/>
          <p:cNvSpPr txBox="1"/>
          <p:nvPr/>
        </p:nvSpPr>
        <p:spPr>
          <a:xfrm>
            <a:off x="11452857" y="5210145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75+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70"/>
          <p:cNvGrpSpPr/>
          <p:nvPr/>
        </p:nvGrpSpPr>
        <p:grpSpPr>
          <a:xfrm>
            <a:off x="2984872" y="1018903"/>
            <a:ext cx="9137784" cy="5676295"/>
            <a:chOff x="8" y="0"/>
            <a:chExt cx="9137784" cy="5676295"/>
          </a:xfrm>
        </p:grpSpPr>
        <p:sp>
          <p:nvSpPr>
            <p:cNvPr id="507" name="Google Shape;507;p70"/>
            <p:cNvSpPr/>
            <p:nvPr/>
          </p:nvSpPr>
          <p:spPr>
            <a:xfrm>
              <a:off x="8" y="0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rgbClr val="EF438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70"/>
            <p:cNvSpPr txBox="1"/>
            <p:nvPr/>
          </p:nvSpPr>
          <p:spPr>
            <a:xfrm>
              <a:off x="52261" y="52253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6200" lIns="156200" spcFirstLastPara="1" rIns="156200" wrap="square" tIns="15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b="1" lang="en-US" sz="4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HS GPA 2.8+ </a:t>
              </a:r>
              <a:endParaRPr/>
            </a:p>
          </p:txBody>
        </p:sp>
        <p:sp>
          <p:nvSpPr>
            <p:cNvPr id="509" name="Google Shape;509;p70"/>
            <p:cNvSpPr/>
            <p:nvPr/>
          </p:nvSpPr>
          <p:spPr>
            <a:xfrm>
              <a:off x="6769" y="1947278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rgbClr val="EF438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70"/>
            <p:cNvSpPr txBox="1"/>
            <p:nvPr/>
          </p:nvSpPr>
          <p:spPr>
            <a:xfrm>
              <a:off x="59022" y="1999531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b="1" lang="en-US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Gateway math or English without co-requisite</a:t>
              </a:r>
              <a:endParaRPr/>
            </a:p>
          </p:txBody>
        </p:sp>
        <p:sp>
          <p:nvSpPr>
            <p:cNvPr id="511" name="Google Shape;511;p70"/>
            <p:cNvSpPr/>
            <p:nvPr/>
          </p:nvSpPr>
          <p:spPr>
            <a:xfrm>
              <a:off x="3259887" y="8055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rgbClr val="92D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70"/>
            <p:cNvSpPr txBox="1"/>
            <p:nvPr/>
          </p:nvSpPr>
          <p:spPr>
            <a:xfrm>
              <a:off x="3312140" y="60308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6200" lIns="156200" spcFirstLastPara="1" rIns="156200" wrap="square" tIns="15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b="1" lang="en-US" sz="4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HS GPA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435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b="1" lang="en-US" sz="4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2.2-2.799</a:t>
              </a:r>
              <a:endParaRPr/>
            </a:p>
          </p:txBody>
        </p:sp>
        <p:sp>
          <p:nvSpPr>
            <p:cNvPr id="513" name="Google Shape;513;p70"/>
            <p:cNvSpPr/>
            <p:nvPr/>
          </p:nvSpPr>
          <p:spPr>
            <a:xfrm>
              <a:off x="3203722" y="1947278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rgbClr val="92D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70"/>
            <p:cNvSpPr txBox="1"/>
            <p:nvPr/>
          </p:nvSpPr>
          <p:spPr>
            <a:xfrm>
              <a:off x="3255975" y="1999531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If ACT benchmark score then math or English gateway without co-requisite</a:t>
              </a:r>
              <a:endParaRPr/>
            </a:p>
          </p:txBody>
        </p:sp>
        <p:sp>
          <p:nvSpPr>
            <p:cNvPr id="515" name="Google Shape;515;p70"/>
            <p:cNvSpPr/>
            <p:nvPr/>
          </p:nvSpPr>
          <p:spPr>
            <a:xfrm>
              <a:off x="3203722" y="3892230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rgbClr val="92D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0"/>
            <p:cNvSpPr txBox="1"/>
            <p:nvPr/>
          </p:nvSpPr>
          <p:spPr>
            <a:xfrm>
              <a:off x="3255975" y="3944483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Gateway math or English with a co-requisite</a:t>
              </a:r>
              <a:endParaRPr/>
            </a:p>
          </p:txBody>
        </p:sp>
        <p:sp>
          <p:nvSpPr>
            <p:cNvPr id="517" name="Google Shape;517;p70"/>
            <p:cNvSpPr/>
            <p:nvPr/>
          </p:nvSpPr>
          <p:spPr>
            <a:xfrm>
              <a:off x="6400675" y="2326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70"/>
            <p:cNvSpPr txBox="1"/>
            <p:nvPr/>
          </p:nvSpPr>
          <p:spPr>
            <a:xfrm>
              <a:off x="6452928" y="54579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6200" lIns="156200" spcFirstLastPara="1" rIns="156200" wrap="square" tIns="15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b="1" lang="en-US" sz="4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HS GPA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435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b="1" lang="en-US" sz="4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&lt; 2.2</a:t>
              </a:r>
              <a:endParaRPr/>
            </a:p>
          </p:txBody>
        </p:sp>
        <p:sp>
          <p:nvSpPr>
            <p:cNvPr id="519" name="Google Shape;519;p70"/>
            <p:cNvSpPr/>
            <p:nvPr/>
          </p:nvSpPr>
          <p:spPr>
            <a:xfrm>
              <a:off x="6400675" y="1947278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70"/>
            <p:cNvSpPr txBox="1"/>
            <p:nvPr/>
          </p:nvSpPr>
          <p:spPr>
            <a:xfrm>
              <a:off x="6452928" y="1999531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b="1" lang="en-US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If ACT score within 2 points of benchmark then gateway course with co-requisite</a:t>
              </a:r>
              <a:endParaRPr/>
            </a:p>
          </p:txBody>
        </p:sp>
        <p:sp>
          <p:nvSpPr>
            <p:cNvPr id="521" name="Google Shape;521;p70"/>
            <p:cNvSpPr/>
            <p:nvPr/>
          </p:nvSpPr>
          <p:spPr>
            <a:xfrm>
              <a:off x="6400675" y="3892230"/>
              <a:ext cx="2737117" cy="1784065"/>
            </a:xfrm>
            <a:prstGeom prst="roundRect">
              <a:avLst>
                <a:gd fmla="val 10000" name="adj"/>
              </a:avLst>
            </a:prstGeom>
            <a:solidFill>
              <a:srgbClr val="3C9CC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70"/>
            <p:cNvSpPr txBox="1"/>
            <p:nvPr/>
          </p:nvSpPr>
          <p:spPr>
            <a:xfrm>
              <a:off x="6452928" y="3944483"/>
              <a:ext cx="2632611" cy="167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Math Course and/or Transition English Course</a:t>
              </a:r>
              <a:endParaRPr/>
            </a:p>
          </p:txBody>
        </p:sp>
      </p:grpSp>
      <p:sp>
        <p:nvSpPr>
          <p:cNvPr id="523" name="Google Shape;523;p70"/>
          <p:cNvSpPr/>
          <p:nvPr/>
        </p:nvSpPr>
        <p:spPr>
          <a:xfrm>
            <a:off x="-95484" y="-46"/>
            <a:ext cx="6570452" cy="2040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RISE Placement </a:t>
            </a:r>
            <a:endParaRPr sz="24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GPA is the first placement measure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Within 10 years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 high school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4th math </a:t>
            </a:r>
            <a:endParaRPr b="1"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/>
          <p:nvPr/>
        </p:nvSpPr>
        <p:spPr>
          <a:xfrm>
            <a:off x="358275" y="646611"/>
            <a:ext cx="2907440" cy="1261062"/>
          </a:xfrm>
          <a:prstGeom prst="roundRect">
            <a:avLst>
              <a:gd fmla="val 16667" name="adj"/>
            </a:avLst>
          </a:prstGeom>
          <a:solidFill>
            <a:srgbClr val="EF438D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HS GPA &lt; 2.2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71"/>
          <p:cNvSpPr/>
          <p:nvPr/>
        </p:nvSpPr>
        <p:spPr>
          <a:xfrm>
            <a:off x="351590" y="2166130"/>
            <a:ext cx="2914126" cy="1530981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ACT score within 2 points of benchmark then gateway course with co-requisite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71"/>
          <p:cNvSpPr/>
          <p:nvPr/>
        </p:nvSpPr>
        <p:spPr>
          <a:xfrm>
            <a:off x="287384" y="3955568"/>
            <a:ext cx="2978332" cy="1824746"/>
          </a:xfrm>
          <a:prstGeom prst="roundRect">
            <a:avLst>
              <a:gd fmla="val 16667" name="adj"/>
            </a:avLst>
          </a:prstGeom>
          <a:solidFill>
            <a:srgbClr val="29769D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 Math and/or Transition English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Skills or Curriculum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31" name="Google Shape;531;p71"/>
          <p:cNvGraphicFramePr/>
          <p:nvPr/>
        </p:nvGraphicFramePr>
        <p:xfrm>
          <a:off x="3751945" y="19076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{6B9255AA-30C4-470A-8C83-6ED6BE5BE875}</a:tableStyleId>
              </a:tblPr>
              <a:tblGrid>
                <a:gridCol w="4038950"/>
                <a:gridCol w="4063600"/>
              </a:tblGrid>
              <a:tr h="797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Curriculum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Basic Skills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4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 credits, 6 contact hours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8 contact hours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4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Cost to the student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Free to the student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4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Counts toward financial aid f/t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Does not count toward financial aid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4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CCP students can take this course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Not eligible for CCP students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4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Typically one semester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Student may exit early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532" name="Google Shape;532;p71"/>
          <p:cNvSpPr/>
          <p:nvPr/>
        </p:nvSpPr>
        <p:spPr>
          <a:xfrm>
            <a:off x="101599" y="3697110"/>
            <a:ext cx="3464561" cy="256652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2"/>
          <p:cNvSpPr/>
          <p:nvPr/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rgbClr val="28AF8B">
                  <a:alpha val="81960"/>
                </a:srgbClr>
              </a:gs>
              <a:gs pos="25000">
                <a:srgbClr val="29AF8C">
                  <a:alpha val="60000"/>
                </a:srgbClr>
              </a:gs>
              <a:gs pos="94000">
                <a:srgbClr val="323F4F"/>
              </a:gs>
              <a:gs pos="100000">
                <a:srgbClr val="323F4F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72"/>
          <p:cNvSpPr/>
          <p:nvPr/>
        </p:nvSpPr>
        <p:spPr>
          <a:xfrm>
            <a:off x="2144484" y="0"/>
            <a:ext cx="7837716" cy="6858000"/>
          </a:xfrm>
          <a:custGeom>
            <a:rect b="b" l="l" r="r" t="t"/>
            <a:pathLst>
              <a:path extrusionOk="0" h="6858000" w="7837716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dk1"/>
          </a:solidFill>
          <a:ln cap="flat" cmpd="sng" w="12700">
            <a:solidFill>
              <a:srgbClr val="9EE9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2247" y="457548"/>
            <a:ext cx="5599522" cy="608647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2"/>
          <p:cNvSpPr/>
          <p:nvPr/>
        </p:nvSpPr>
        <p:spPr>
          <a:xfrm>
            <a:off x="76860" y="62144"/>
            <a:ext cx="2780877" cy="2507942"/>
          </a:xfrm>
          <a:prstGeom prst="rect">
            <a:avLst/>
          </a:prstGeom>
          <a:noFill/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Curriculum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(Basic Skills)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 2019 Pilots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73"/>
          <p:cNvGrpSpPr/>
          <p:nvPr/>
        </p:nvGrpSpPr>
        <p:grpSpPr>
          <a:xfrm>
            <a:off x="2034621" y="864594"/>
            <a:ext cx="7621106" cy="5592360"/>
            <a:chOff x="2621" y="994"/>
            <a:chExt cx="7621106" cy="5592360"/>
          </a:xfrm>
        </p:grpSpPr>
        <p:sp>
          <p:nvSpPr>
            <p:cNvPr id="547" name="Google Shape;547;p73"/>
            <p:cNvSpPr/>
            <p:nvPr/>
          </p:nvSpPr>
          <p:spPr>
            <a:xfrm>
              <a:off x="2621" y="994"/>
              <a:ext cx="3515270" cy="2693373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73"/>
            <p:cNvSpPr txBox="1"/>
            <p:nvPr/>
          </p:nvSpPr>
          <p:spPr>
            <a:xfrm>
              <a:off x="81507" y="79880"/>
              <a:ext cx="3357498" cy="2535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5250" lIns="175250" spcFirstLastPara="1" rIns="175250" wrap="square" tIns="17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600"/>
                <a:buFont typeface="Calibri"/>
                <a:buNone/>
              </a:pPr>
              <a:r>
                <a:rPr b="1" lang="en-US" sz="4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Mastery of Tier 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610"/>
                </a:spcBef>
                <a:spcAft>
                  <a:spcPts val="0"/>
                </a:spcAft>
                <a:buClr>
                  <a:schemeClr val="dk1"/>
                </a:buClr>
                <a:buSzPts val="4600"/>
                <a:buFont typeface="Calibri"/>
                <a:buNone/>
              </a:pPr>
              <a:r>
                <a:rPr b="1" lang="en-US" sz="4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Units 1-6</a:t>
              </a:r>
              <a:endParaRPr/>
            </a:p>
          </p:txBody>
        </p:sp>
        <p:sp>
          <p:nvSpPr>
            <p:cNvPr id="549" name="Google Shape;549;p73"/>
            <p:cNvSpPr/>
            <p:nvPr/>
          </p:nvSpPr>
          <p:spPr>
            <a:xfrm>
              <a:off x="2621" y="2899981"/>
              <a:ext cx="3515270" cy="2693373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73"/>
            <p:cNvSpPr txBox="1"/>
            <p:nvPr/>
          </p:nvSpPr>
          <p:spPr>
            <a:xfrm>
              <a:off x="81507" y="2978867"/>
              <a:ext cx="3357498" cy="2535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0000" lIns="160000" spcFirstLastPara="1" rIns="160000" wrap="square" tIns="16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Calibri"/>
                <a:buNone/>
              </a:pPr>
              <a:r>
                <a:rPr b="1" lang="en-US" sz="4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ENG 111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47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Calibri"/>
                <a:buNone/>
              </a:pPr>
              <a:r>
                <a:rPr b="1" lang="en-US" sz="4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 co-requisite</a:t>
              </a:r>
              <a:endParaRPr/>
            </a:p>
          </p:txBody>
        </p:sp>
        <p:sp>
          <p:nvSpPr>
            <p:cNvPr id="551" name="Google Shape;551;p73"/>
            <p:cNvSpPr/>
            <p:nvPr/>
          </p:nvSpPr>
          <p:spPr>
            <a:xfrm>
              <a:off x="4108457" y="994"/>
              <a:ext cx="3515270" cy="2693373"/>
            </a:xfrm>
            <a:prstGeom prst="roundRect">
              <a:avLst>
                <a:gd fmla="val 10000" name="adj"/>
              </a:avLst>
            </a:prstGeom>
            <a:solidFill>
              <a:srgbClr val="92D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3"/>
            <p:cNvSpPr txBox="1"/>
            <p:nvPr/>
          </p:nvSpPr>
          <p:spPr>
            <a:xfrm>
              <a:off x="4187343" y="79880"/>
              <a:ext cx="3357498" cy="2535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5250" lIns="175250" spcFirstLastPara="1" rIns="175250" wrap="square" tIns="17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600"/>
                <a:buFont typeface="Calibri"/>
                <a:buNone/>
              </a:pPr>
              <a:r>
                <a:rPr b="1" lang="en-US" sz="4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Mastery of Tier 2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610"/>
                </a:spcBef>
                <a:spcAft>
                  <a:spcPts val="0"/>
                </a:spcAft>
                <a:buClr>
                  <a:schemeClr val="dk1"/>
                </a:buClr>
                <a:buSzPts val="4600"/>
                <a:buFont typeface="Calibri"/>
                <a:buNone/>
              </a:pPr>
              <a:r>
                <a:rPr b="1" lang="en-US" sz="4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Units 7-10</a:t>
              </a:r>
              <a:endParaRPr/>
            </a:p>
          </p:txBody>
        </p:sp>
        <p:sp>
          <p:nvSpPr>
            <p:cNvPr id="553" name="Google Shape;553;p73"/>
            <p:cNvSpPr/>
            <p:nvPr/>
          </p:nvSpPr>
          <p:spPr>
            <a:xfrm>
              <a:off x="4108457" y="2899981"/>
              <a:ext cx="3515270" cy="2693373"/>
            </a:xfrm>
            <a:prstGeom prst="roundRect">
              <a:avLst>
                <a:gd fmla="val 10000" name="adj"/>
              </a:avLst>
            </a:prstGeom>
            <a:solidFill>
              <a:srgbClr val="92D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73"/>
            <p:cNvSpPr txBox="1"/>
            <p:nvPr/>
          </p:nvSpPr>
          <p:spPr>
            <a:xfrm>
              <a:off x="4187343" y="2978867"/>
              <a:ext cx="3357498" cy="2535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0000" lIns="160000" spcFirstLastPara="1" rIns="160000" wrap="square" tIns="16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Calibri"/>
                <a:buNone/>
              </a:pPr>
              <a:r>
                <a:rPr b="1" lang="en-US" sz="4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ENG 111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47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Calibri"/>
                <a:buNone/>
              </a:pPr>
              <a:r>
                <a:rPr b="1" lang="en-US" sz="4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without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47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Calibri"/>
                <a:buNone/>
              </a:pPr>
              <a:r>
                <a:rPr b="1" lang="en-US" sz="4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co-requisite</a:t>
              </a:r>
              <a:endParaRPr/>
            </a:p>
          </p:txBody>
        </p:sp>
      </p:grpSp>
      <p:sp>
        <p:nvSpPr>
          <p:cNvPr id="555" name="Google Shape;555;p73"/>
          <p:cNvSpPr txBox="1"/>
          <p:nvPr/>
        </p:nvSpPr>
        <p:spPr>
          <a:xfrm>
            <a:off x="1754114" y="0"/>
            <a:ext cx="86837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English Transition Course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74"/>
          <p:cNvGrpSpPr/>
          <p:nvPr/>
        </p:nvGrpSpPr>
        <p:grpSpPr>
          <a:xfrm>
            <a:off x="768359" y="465789"/>
            <a:ext cx="10526842" cy="6237687"/>
            <a:chOff x="9" y="40339"/>
            <a:chExt cx="10526842" cy="6237687"/>
          </a:xfrm>
        </p:grpSpPr>
        <p:sp>
          <p:nvSpPr>
            <p:cNvPr id="561" name="Google Shape;561;p74"/>
            <p:cNvSpPr/>
            <p:nvPr/>
          </p:nvSpPr>
          <p:spPr>
            <a:xfrm>
              <a:off x="9" y="40339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AF9ED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74"/>
            <p:cNvSpPr txBox="1"/>
            <p:nvPr/>
          </p:nvSpPr>
          <p:spPr>
            <a:xfrm>
              <a:off x="57670" y="98000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b="1"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Mastery of Tier </a:t>
              </a:r>
              <a:r>
                <a:rPr b="1" lang="en-US" sz="4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68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b="1"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Units 1-8</a:t>
              </a:r>
              <a:endParaRPr/>
            </a:p>
          </p:txBody>
        </p:sp>
        <p:sp>
          <p:nvSpPr>
            <p:cNvPr id="563" name="Google Shape;563;p74"/>
            <p:cNvSpPr/>
            <p:nvPr/>
          </p:nvSpPr>
          <p:spPr>
            <a:xfrm>
              <a:off x="7798" y="2196074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AF9ED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74"/>
            <p:cNvSpPr txBox="1"/>
            <p:nvPr/>
          </p:nvSpPr>
          <p:spPr>
            <a:xfrm>
              <a:off x="65459" y="2253735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110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without co-requisite</a:t>
              </a:r>
              <a:endParaRPr/>
            </a:p>
          </p:txBody>
        </p:sp>
        <p:sp>
          <p:nvSpPr>
            <p:cNvPr id="565" name="Google Shape;565;p74"/>
            <p:cNvSpPr/>
            <p:nvPr/>
          </p:nvSpPr>
          <p:spPr>
            <a:xfrm>
              <a:off x="7798" y="4309347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AF9ED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4"/>
            <p:cNvSpPr txBox="1"/>
            <p:nvPr/>
          </p:nvSpPr>
          <p:spPr>
            <a:xfrm>
              <a:off x="65459" y="4367008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143 or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152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 co-requisite</a:t>
              </a:r>
              <a:endParaRPr/>
            </a:p>
          </p:txBody>
        </p:sp>
        <p:sp>
          <p:nvSpPr>
            <p:cNvPr id="567" name="Google Shape;567;p74"/>
            <p:cNvSpPr/>
            <p:nvPr/>
          </p:nvSpPr>
          <p:spPr>
            <a:xfrm>
              <a:off x="3690728" y="42462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EF438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74"/>
            <p:cNvSpPr txBox="1"/>
            <p:nvPr/>
          </p:nvSpPr>
          <p:spPr>
            <a:xfrm>
              <a:off x="3748389" y="100123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b="1"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Mastery of Tier </a:t>
              </a:r>
              <a:r>
                <a:rPr b="1" lang="en-US" sz="4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68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b="1"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Units 9-12</a:t>
              </a:r>
              <a:endParaRPr/>
            </a:p>
          </p:txBody>
        </p:sp>
        <p:sp>
          <p:nvSpPr>
            <p:cNvPr id="569" name="Google Shape;569;p74"/>
            <p:cNvSpPr/>
            <p:nvPr/>
          </p:nvSpPr>
          <p:spPr>
            <a:xfrm>
              <a:off x="3690728" y="2196074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EF438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74"/>
            <p:cNvSpPr txBox="1"/>
            <p:nvPr/>
          </p:nvSpPr>
          <p:spPr>
            <a:xfrm>
              <a:off x="3748389" y="2253735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143 or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152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without co-requisite</a:t>
              </a:r>
              <a:endParaRPr/>
            </a:p>
          </p:txBody>
        </p:sp>
        <p:sp>
          <p:nvSpPr>
            <p:cNvPr id="571" name="Google Shape;571;p74"/>
            <p:cNvSpPr/>
            <p:nvPr/>
          </p:nvSpPr>
          <p:spPr>
            <a:xfrm>
              <a:off x="3690728" y="4309347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EF438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74"/>
            <p:cNvSpPr txBox="1"/>
            <p:nvPr/>
          </p:nvSpPr>
          <p:spPr>
            <a:xfrm>
              <a:off x="3748389" y="4367008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121 or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171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 co-requisite</a:t>
              </a:r>
              <a:endParaRPr/>
            </a:p>
          </p:txBody>
        </p:sp>
        <p:sp>
          <p:nvSpPr>
            <p:cNvPr id="573" name="Google Shape;573;p74"/>
            <p:cNvSpPr/>
            <p:nvPr/>
          </p:nvSpPr>
          <p:spPr>
            <a:xfrm>
              <a:off x="7373658" y="42462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FFC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74"/>
            <p:cNvSpPr txBox="1"/>
            <p:nvPr/>
          </p:nvSpPr>
          <p:spPr>
            <a:xfrm>
              <a:off x="7431319" y="100123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b="1"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Mastery of Tier </a:t>
              </a:r>
              <a:r>
                <a:rPr b="1" lang="en-US" sz="4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68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b="1"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Units 13-17</a:t>
              </a:r>
              <a:endParaRPr/>
            </a:p>
          </p:txBody>
        </p:sp>
        <p:sp>
          <p:nvSpPr>
            <p:cNvPr id="575" name="Google Shape;575;p74"/>
            <p:cNvSpPr/>
            <p:nvPr/>
          </p:nvSpPr>
          <p:spPr>
            <a:xfrm>
              <a:off x="7373658" y="2196073"/>
              <a:ext cx="3153193" cy="1968679"/>
            </a:xfrm>
            <a:prstGeom prst="roundRect">
              <a:avLst>
                <a:gd fmla="val 10000" name="adj"/>
              </a:avLst>
            </a:prstGeom>
            <a:solidFill>
              <a:srgbClr val="FFC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74"/>
            <p:cNvSpPr txBox="1"/>
            <p:nvPr/>
          </p:nvSpPr>
          <p:spPr>
            <a:xfrm>
              <a:off x="7431319" y="2253734"/>
              <a:ext cx="3037871" cy="1853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121 or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 171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b="1" lang="en-US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without co-requisite</a:t>
              </a:r>
              <a:endParaRPr/>
            </a:p>
          </p:txBody>
        </p:sp>
      </p:grpSp>
      <p:sp>
        <p:nvSpPr>
          <p:cNvPr id="577" name="Google Shape;577;p74"/>
          <p:cNvSpPr txBox="1"/>
          <p:nvPr/>
        </p:nvSpPr>
        <p:spPr>
          <a:xfrm>
            <a:off x="2463929" y="-147755"/>
            <a:ext cx="643713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 Transition Course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bg>
      <p:bgPr>
        <a:solidFill>
          <a:schemeClr val="dk1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75"/>
          <p:cNvGrpSpPr/>
          <p:nvPr/>
        </p:nvGrpSpPr>
        <p:grpSpPr>
          <a:xfrm>
            <a:off x="3025764" y="1560137"/>
            <a:ext cx="8435293" cy="5121618"/>
            <a:chOff x="7" y="0"/>
            <a:chExt cx="8435293" cy="5121618"/>
          </a:xfrm>
        </p:grpSpPr>
        <p:sp>
          <p:nvSpPr>
            <p:cNvPr id="583" name="Google Shape;583;p75"/>
            <p:cNvSpPr/>
            <p:nvPr/>
          </p:nvSpPr>
          <p:spPr>
            <a:xfrm>
              <a:off x="7" y="0"/>
              <a:ext cx="2526694" cy="1612378"/>
            </a:xfrm>
            <a:prstGeom prst="roundRect">
              <a:avLst>
                <a:gd fmla="val 10000" name="adj"/>
              </a:avLst>
            </a:prstGeom>
            <a:solidFill>
              <a:srgbClr val="022F61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75"/>
            <p:cNvSpPr txBox="1"/>
            <p:nvPr/>
          </p:nvSpPr>
          <p:spPr>
            <a:xfrm>
              <a:off x="47232" y="47225"/>
              <a:ext cx="2432244" cy="1517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1" lang="en-US" sz="3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HS GPA 2.8+ </a:t>
              </a:r>
              <a:endParaRPr/>
            </a:p>
          </p:txBody>
        </p:sp>
        <p:sp>
          <p:nvSpPr>
            <p:cNvPr id="585" name="Google Shape;585;p75"/>
            <p:cNvSpPr/>
            <p:nvPr/>
          </p:nvSpPr>
          <p:spPr>
            <a:xfrm>
              <a:off x="6248" y="1762507"/>
              <a:ext cx="2526694" cy="1612378"/>
            </a:xfrm>
            <a:prstGeom prst="roundRect">
              <a:avLst>
                <a:gd fmla="val 10000" name="adj"/>
              </a:avLst>
            </a:prstGeom>
            <a:solidFill>
              <a:srgbClr val="002060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75"/>
            <p:cNvSpPr txBox="1"/>
            <p:nvPr/>
          </p:nvSpPr>
          <p:spPr>
            <a:xfrm>
              <a:off x="53473" y="1809732"/>
              <a:ext cx="2432244" cy="1517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entury Gothic"/>
                <a:buNone/>
              </a:pPr>
              <a:r>
                <a:rPr b="1" lang="en-U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NC credit*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entury Gothic"/>
                <a:buNone/>
              </a:pPr>
              <a:r>
                <a:rPr b="1" lang="en-U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 003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entury Gothic"/>
                <a:buNone/>
              </a:pPr>
              <a:r>
                <a:rPr b="1" lang="en-U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ENG 002</a:t>
              </a:r>
              <a:endParaRPr/>
            </a:p>
          </p:txBody>
        </p:sp>
        <p:sp>
          <p:nvSpPr>
            <p:cNvPr id="587" name="Google Shape;587;p75"/>
            <p:cNvSpPr/>
            <p:nvPr/>
          </p:nvSpPr>
          <p:spPr>
            <a:xfrm>
              <a:off x="3009275" y="7047"/>
              <a:ext cx="2526694" cy="1612378"/>
            </a:xfrm>
            <a:prstGeom prst="roundRect">
              <a:avLst>
                <a:gd fmla="val 10000" name="adj"/>
              </a:avLst>
            </a:prstGeom>
            <a:solidFill>
              <a:srgbClr val="C12F7B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75"/>
            <p:cNvSpPr txBox="1"/>
            <p:nvPr/>
          </p:nvSpPr>
          <p:spPr>
            <a:xfrm>
              <a:off x="3056500" y="54272"/>
              <a:ext cx="2432244" cy="1517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1" lang="en-US" sz="3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HS GPA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1" lang="en-US" sz="3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2.2-2.799</a:t>
              </a:r>
              <a:endParaRPr/>
            </a:p>
          </p:txBody>
        </p:sp>
        <p:sp>
          <p:nvSpPr>
            <p:cNvPr id="589" name="Google Shape;589;p75"/>
            <p:cNvSpPr/>
            <p:nvPr/>
          </p:nvSpPr>
          <p:spPr>
            <a:xfrm>
              <a:off x="2957427" y="1762507"/>
              <a:ext cx="2526694" cy="1612378"/>
            </a:xfrm>
            <a:prstGeom prst="roundRect">
              <a:avLst>
                <a:gd fmla="val 10000" name="adj"/>
              </a:avLst>
            </a:prstGeom>
            <a:solidFill>
              <a:srgbClr val="C12F7B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75"/>
            <p:cNvSpPr txBox="1"/>
            <p:nvPr/>
          </p:nvSpPr>
          <p:spPr>
            <a:xfrm>
              <a:off x="3004652" y="1809732"/>
              <a:ext cx="2432244" cy="1517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entury Gothic"/>
                <a:buNone/>
              </a:pPr>
              <a:r>
                <a:rPr b="1" lang="en-U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NC credit*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entury Gothic"/>
                <a:buNone/>
              </a:pPr>
              <a:r>
                <a:rPr b="1" lang="en-U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 003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entury Gothic"/>
                <a:buNone/>
              </a:pPr>
              <a:r>
                <a:rPr b="1" lang="en-U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ENG 002</a:t>
              </a:r>
              <a:endParaRPr/>
            </a:p>
          </p:txBody>
        </p:sp>
        <p:sp>
          <p:nvSpPr>
            <p:cNvPr id="591" name="Google Shape;591;p75"/>
            <p:cNvSpPr/>
            <p:nvPr/>
          </p:nvSpPr>
          <p:spPr>
            <a:xfrm>
              <a:off x="5908606" y="1763"/>
              <a:ext cx="2526694" cy="1612378"/>
            </a:xfrm>
            <a:prstGeom prst="roundRect">
              <a:avLst>
                <a:gd fmla="val 10000" name="adj"/>
              </a:avLst>
            </a:prstGeom>
            <a:solidFill>
              <a:srgbClr val="7030A0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75"/>
            <p:cNvSpPr txBox="1"/>
            <p:nvPr/>
          </p:nvSpPr>
          <p:spPr>
            <a:xfrm>
              <a:off x="5955831" y="48988"/>
              <a:ext cx="2432244" cy="1517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1" lang="en-US" sz="3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HS GPA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1" lang="en-US" sz="3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&lt; 2.2</a:t>
              </a:r>
              <a:endParaRPr/>
            </a:p>
          </p:txBody>
        </p:sp>
        <p:sp>
          <p:nvSpPr>
            <p:cNvPr id="593" name="Google Shape;593;p75"/>
            <p:cNvSpPr/>
            <p:nvPr/>
          </p:nvSpPr>
          <p:spPr>
            <a:xfrm>
              <a:off x="5908606" y="1762507"/>
              <a:ext cx="2526694" cy="1612378"/>
            </a:xfrm>
            <a:prstGeom prst="roundRect">
              <a:avLst>
                <a:gd fmla="val 10000" name="adj"/>
              </a:avLst>
            </a:prstGeom>
            <a:solidFill>
              <a:srgbClr val="7030A0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75"/>
            <p:cNvSpPr txBox="1"/>
            <p:nvPr/>
          </p:nvSpPr>
          <p:spPr>
            <a:xfrm>
              <a:off x="5955831" y="1809732"/>
              <a:ext cx="2432244" cy="1517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entury Gothic"/>
                <a:buNone/>
              </a:pPr>
              <a:r>
                <a:rPr b="1" lang="en-U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NC credit*</a:t>
              </a:r>
              <a:endParaRPr/>
            </a:p>
          </p:txBody>
        </p:sp>
        <p:sp>
          <p:nvSpPr>
            <p:cNvPr id="595" name="Google Shape;595;p75"/>
            <p:cNvSpPr/>
            <p:nvPr/>
          </p:nvSpPr>
          <p:spPr>
            <a:xfrm>
              <a:off x="12287" y="3509240"/>
              <a:ext cx="2526694" cy="1612378"/>
            </a:xfrm>
            <a:prstGeom prst="roundRect">
              <a:avLst>
                <a:gd fmla="val 10000" name="adj"/>
              </a:avLst>
            </a:prstGeom>
            <a:solidFill>
              <a:srgbClr val="002060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75"/>
            <p:cNvSpPr txBox="1"/>
            <p:nvPr/>
          </p:nvSpPr>
          <p:spPr>
            <a:xfrm>
              <a:off x="59512" y="3556465"/>
              <a:ext cx="2432244" cy="1517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entury Gothic"/>
                <a:buNone/>
              </a:pPr>
              <a:r>
                <a:rPr b="1" lang="en-US"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NC Credit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entury Gothic"/>
                <a:buNone/>
              </a:pPr>
              <a:r>
                <a:rPr b="1" lang="en-US"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 010, 021, 043, 052, 071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entury Gothic"/>
                <a:buNone/>
              </a:pPr>
              <a:r>
                <a:rPr b="1" lang="en-US"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ENG 011</a:t>
              </a:r>
              <a:endParaRPr/>
            </a:p>
          </p:txBody>
        </p:sp>
      </p:grpSp>
      <p:sp>
        <p:nvSpPr>
          <p:cNvPr id="597" name="Google Shape;597;p75"/>
          <p:cNvSpPr/>
          <p:nvPr/>
        </p:nvSpPr>
        <p:spPr>
          <a:xfrm>
            <a:off x="216781" y="11064"/>
            <a:ext cx="9554236" cy="9600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RISE GPA Placement Credit</a:t>
            </a:r>
            <a:endParaRPr/>
          </a:p>
        </p:txBody>
      </p:sp>
      <p:sp>
        <p:nvSpPr>
          <p:cNvPr id="598" name="Google Shape;598;p75"/>
          <p:cNvSpPr txBox="1"/>
          <p:nvPr/>
        </p:nvSpPr>
        <p:spPr>
          <a:xfrm>
            <a:off x="6995160" y="6198326"/>
            <a:ext cx="492469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*BSP-4002 and BSP-4003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6"/>
          <p:cNvSpPr txBox="1"/>
          <p:nvPr/>
        </p:nvSpPr>
        <p:spPr>
          <a:xfrm>
            <a:off x="1800922" y="248407"/>
            <a:ext cx="769434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Placement Criteria</a:t>
            </a:r>
            <a:endParaRPr/>
          </a:p>
        </p:txBody>
      </p:sp>
      <p:sp>
        <p:nvSpPr>
          <p:cNvPr id="604" name="Google Shape;604;p76"/>
          <p:cNvSpPr txBox="1"/>
          <p:nvPr/>
        </p:nvSpPr>
        <p:spPr>
          <a:xfrm>
            <a:off x="1048215" y="1260088"/>
            <a:ext cx="7694342" cy="4955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Unweighted GPA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HiSET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Associate’s or Bachelor’s degree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ACT/SAT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AP/IB/Cambridge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Transfer credit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Career &amp; College Ready Graduates*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can students take the RISE Placement Test?</a:t>
            </a:r>
            <a:endParaRPr/>
          </a:p>
          <a:p>
            <a:pPr indent="-1079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osing for the camera&#10;&#10;Description generated with very high confidence" id="605" name="Google Shape;60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3681" y="1221823"/>
            <a:ext cx="4763165" cy="2848373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76"/>
          <p:cNvSpPr txBox="1"/>
          <p:nvPr/>
        </p:nvSpPr>
        <p:spPr>
          <a:xfrm>
            <a:off x="7113681" y="4211990"/>
            <a:ext cx="476316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dk1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7"/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Crosswalk</a:t>
            </a:r>
            <a:endParaRPr/>
          </a:p>
        </p:txBody>
      </p:sp>
      <p:sp>
        <p:nvSpPr>
          <p:cNvPr id="613" name="Google Shape;613;p77"/>
          <p:cNvSpPr/>
          <p:nvPr/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C6C2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77"/>
          <p:cNvSpPr/>
          <p:nvPr/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cap="flat" cmpd="sng" w="22225">
            <a:solidFill>
              <a:srgbClr val="DFE32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indoor&#10;&#10;Description generated with very high confidence" id="615" name="Google Shape;61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4892" y="2278173"/>
            <a:ext cx="3667886" cy="2393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" name="Google Shape;616;p77"/>
          <p:cNvGrpSpPr/>
          <p:nvPr/>
        </p:nvGrpSpPr>
        <p:grpSpPr>
          <a:xfrm>
            <a:off x="1136962" y="2340496"/>
            <a:ext cx="6466799" cy="3325965"/>
            <a:chOff x="533" y="62323"/>
            <a:chExt cx="6466799" cy="3325965"/>
          </a:xfrm>
        </p:grpSpPr>
        <p:sp>
          <p:nvSpPr>
            <p:cNvPr id="617" name="Google Shape;617;p77"/>
            <p:cNvSpPr/>
            <p:nvPr/>
          </p:nvSpPr>
          <p:spPr>
            <a:xfrm>
              <a:off x="533" y="62323"/>
              <a:ext cx="3252882" cy="11880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D99852"/>
                </a:gs>
                <a:gs pos="50000">
                  <a:srgbClr val="DC8D24"/>
                </a:gs>
                <a:gs pos="100000">
                  <a:srgbClr val="CA7D1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77"/>
            <p:cNvSpPr txBox="1"/>
            <p:nvPr/>
          </p:nvSpPr>
          <p:spPr>
            <a:xfrm>
              <a:off x="594533" y="62323"/>
              <a:ext cx="2064882" cy="118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2650" lIns="128000" spcFirstLastPara="1" rIns="42650" wrap="square" tIns="42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DRE 097</a:t>
              </a:r>
              <a:endParaRPr/>
            </a:p>
          </p:txBody>
        </p:sp>
        <p:sp>
          <p:nvSpPr>
            <p:cNvPr id="619" name="Google Shape;619;p77"/>
            <p:cNvSpPr/>
            <p:nvPr/>
          </p:nvSpPr>
          <p:spPr>
            <a:xfrm>
              <a:off x="533" y="1398823"/>
              <a:ext cx="2602305" cy="1989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77"/>
            <p:cNvSpPr txBox="1"/>
            <p:nvPr/>
          </p:nvSpPr>
          <p:spPr>
            <a:xfrm>
              <a:off x="533" y="1398823"/>
              <a:ext cx="2602305" cy="1989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Char char="•"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units 1-6, Tier 1, grade of P1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Char char="•"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Student can register for ENG 111 with a co-requisite</a:t>
              </a:r>
              <a:endParaRPr/>
            </a:p>
          </p:txBody>
        </p:sp>
        <p:sp>
          <p:nvSpPr>
            <p:cNvPr id="621" name="Google Shape;621;p77"/>
            <p:cNvSpPr/>
            <p:nvPr/>
          </p:nvSpPr>
          <p:spPr>
            <a:xfrm>
              <a:off x="3214450" y="62323"/>
              <a:ext cx="3252882" cy="11880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D99852"/>
                </a:gs>
                <a:gs pos="50000">
                  <a:srgbClr val="DC8D24"/>
                </a:gs>
                <a:gs pos="100000">
                  <a:srgbClr val="CA7D1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77"/>
            <p:cNvSpPr txBox="1"/>
            <p:nvPr/>
          </p:nvSpPr>
          <p:spPr>
            <a:xfrm>
              <a:off x="3808450" y="62323"/>
              <a:ext cx="2064882" cy="118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2650" lIns="128000" spcFirstLastPara="1" rIns="42650" wrap="square" tIns="42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DRE 098</a:t>
              </a:r>
              <a:endParaRPr/>
            </a:p>
          </p:txBody>
        </p:sp>
        <p:sp>
          <p:nvSpPr>
            <p:cNvPr id="623" name="Google Shape;623;p77"/>
            <p:cNvSpPr/>
            <p:nvPr/>
          </p:nvSpPr>
          <p:spPr>
            <a:xfrm>
              <a:off x="3037416" y="1398823"/>
              <a:ext cx="2956375" cy="1989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77"/>
            <p:cNvSpPr txBox="1"/>
            <p:nvPr/>
          </p:nvSpPr>
          <p:spPr>
            <a:xfrm>
              <a:off x="3037416" y="1398823"/>
              <a:ext cx="2956375" cy="1989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Char char="•"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units 1-10, Tier 2, grade of P2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Char char="•"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Student can register for ENG 111 without a co-requisite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887" y="703443"/>
            <a:ext cx="10902226" cy="545111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1"/>
          <p:cNvSpPr txBox="1"/>
          <p:nvPr/>
        </p:nvSpPr>
        <p:spPr>
          <a:xfrm>
            <a:off x="10441972" y="6433304"/>
            <a:ext cx="13575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Nash CC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bg>
      <p:bgPr>
        <a:solidFill>
          <a:schemeClr val="dk1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78"/>
          <p:cNvGrpSpPr/>
          <p:nvPr/>
        </p:nvGrpSpPr>
        <p:grpSpPr>
          <a:xfrm>
            <a:off x="685519" y="1432210"/>
            <a:ext cx="9774721" cy="4967901"/>
            <a:chOff x="2" y="0"/>
            <a:chExt cx="9774721" cy="4967901"/>
          </a:xfrm>
        </p:grpSpPr>
        <p:sp>
          <p:nvSpPr>
            <p:cNvPr id="630" name="Google Shape;630;p78"/>
            <p:cNvSpPr/>
            <p:nvPr/>
          </p:nvSpPr>
          <p:spPr>
            <a:xfrm>
              <a:off x="2" y="0"/>
              <a:ext cx="9774721" cy="4967901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9CB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78"/>
            <p:cNvSpPr/>
            <p:nvPr/>
          </p:nvSpPr>
          <p:spPr>
            <a:xfrm>
              <a:off x="4258" y="1490370"/>
              <a:ext cx="2282617" cy="1987160"/>
            </a:xfrm>
            <a:prstGeom prst="roundRect">
              <a:avLst>
                <a:gd fmla="val 16667" name="adj"/>
              </a:avLst>
            </a:prstGeom>
            <a:solidFill>
              <a:srgbClr val="022F61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78"/>
            <p:cNvSpPr txBox="1"/>
            <p:nvPr/>
          </p:nvSpPr>
          <p:spPr>
            <a:xfrm>
              <a:off x="101263" y="1587375"/>
              <a:ext cx="2088607" cy="179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entury Gothic"/>
                <a:buNone/>
              </a:pPr>
              <a:r>
                <a:rPr lang="en-US" sz="4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DRE 097</a:t>
              </a:r>
              <a:endParaRPr/>
            </a:p>
          </p:txBody>
        </p:sp>
        <p:sp>
          <p:nvSpPr>
            <p:cNvPr id="633" name="Google Shape;633;p78"/>
            <p:cNvSpPr/>
            <p:nvPr/>
          </p:nvSpPr>
          <p:spPr>
            <a:xfrm>
              <a:off x="2498788" y="1490370"/>
              <a:ext cx="2282617" cy="1987160"/>
            </a:xfrm>
            <a:prstGeom prst="roundRect">
              <a:avLst>
                <a:gd fmla="val 16667" name="adj"/>
              </a:avLst>
            </a:prstGeom>
            <a:solidFill>
              <a:srgbClr val="022F61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78"/>
            <p:cNvSpPr txBox="1"/>
            <p:nvPr/>
          </p:nvSpPr>
          <p:spPr>
            <a:xfrm>
              <a:off x="2595793" y="1587375"/>
              <a:ext cx="2088607" cy="179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entury Gothic"/>
                <a:buNone/>
              </a:pPr>
              <a:r>
                <a:rPr lang="en-US" sz="4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ENG 002 P1</a:t>
              </a:r>
              <a:endParaRPr/>
            </a:p>
          </p:txBody>
        </p:sp>
        <p:sp>
          <p:nvSpPr>
            <p:cNvPr id="635" name="Google Shape;635;p78"/>
            <p:cNvSpPr/>
            <p:nvPr/>
          </p:nvSpPr>
          <p:spPr>
            <a:xfrm>
              <a:off x="4993319" y="1490370"/>
              <a:ext cx="2282617" cy="1987160"/>
            </a:xfrm>
            <a:prstGeom prst="roundRect">
              <a:avLst>
                <a:gd fmla="val 16667" name="adj"/>
              </a:avLst>
            </a:prstGeom>
            <a:solidFill>
              <a:srgbClr val="022F61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78"/>
            <p:cNvSpPr txBox="1"/>
            <p:nvPr/>
          </p:nvSpPr>
          <p:spPr>
            <a:xfrm>
              <a:off x="5090324" y="1587375"/>
              <a:ext cx="2088607" cy="179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entury Gothic"/>
                <a:buNone/>
              </a:pPr>
              <a:r>
                <a:rPr lang="en-US" sz="4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DRE 098</a:t>
              </a:r>
              <a:endParaRPr/>
            </a:p>
          </p:txBody>
        </p:sp>
        <p:sp>
          <p:nvSpPr>
            <p:cNvPr id="637" name="Google Shape;637;p78"/>
            <p:cNvSpPr/>
            <p:nvPr/>
          </p:nvSpPr>
          <p:spPr>
            <a:xfrm>
              <a:off x="7487850" y="1490370"/>
              <a:ext cx="2282617" cy="1987160"/>
            </a:xfrm>
            <a:prstGeom prst="roundRect">
              <a:avLst>
                <a:gd fmla="val 16667" name="adj"/>
              </a:avLst>
            </a:prstGeom>
            <a:solidFill>
              <a:srgbClr val="022F61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78"/>
            <p:cNvSpPr txBox="1"/>
            <p:nvPr/>
          </p:nvSpPr>
          <p:spPr>
            <a:xfrm>
              <a:off x="7584855" y="1587375"/>
              <a:ext cx="2088607" cy="179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entury Gothic"/>
                <a:buNone/>
              </a:pPr>
              <a:r>
                <a:rPr lang="en-US" sz="4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ENG 002 P2</a:t>
              </a:r>
              <a:endParaRPr/>
            </a:p>
          </p:txBody>
        </p:sp>
      </p:grpSp>
      <p:cxnSp>
        <p:nvCxnSpPr>
          <p:cNvPr id="639" name="Google Shape;639;p78"/>
          <p:cNvCxnSpPr/>
          <p:nvPr/>
        </p:nvCxnSpPr>
        <p:spPr>
          <a:xfrm>
            <a:off x="5572880" y="163286"/>
            <a:ext cx="0" cy="5149901"/>
          </a:xfrm>
          <a:prstGeom prst="straightConnector1">
            <a:avLst/>
          </a:prstGeom>
          <a:noFill/>
          <a:ln cap="flat" cmpd="sng" w="76200">
            <a:solidFill>
              <a:srgbClr val="FFFF00">
                <a:alpha val="60000"/>
              </a:srgbClr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640" name="Google Shape;640;p78"/>
          <p:cNvSpPr txBox="1"/>
          <p:nvPr/>
        </p:nvSpPr>
        <p:spPr>
          <a:xfrm>
            <a:off x="9087603" y="5548225"/>
            <a:ext cx="42867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 111 without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coreq</a:t>
            </a:r>
            <a:endParaRPr/>
          </a:p>
        </p:txBody>
      </p:sp>
      <p:cxnSp>
        <p:nvCxnSpPr>
          <p:cNvPr id="641" name="Google Shape;641;p78"/>
          <p:cNvCxnSpPr/>
          <p:nvPr/>
        </p:nvCxnSpPr>
        <p:spPr>
          <a:xfrm>
            <a:off x="10839911" y="398324"/>
            <a:ext cx="0" cy="5149901"/>
          </a:xfrm>
          <a:prstGeom prst="straightConnector1">
            <a:avLst/>
          </a:prstGeom>
          <a:noFill/>
          <a:ln cap="flat" cmpd="sng" w="76200">
            <a:solidFill>
              <a:srgbClr val="FFFF00">
                <a:alpha val="60000"/>
              </a:srgbClr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642" name="Google Shape;642;p78"/>
          <p:cNvSpPr txBox="1"/>
          <p:nvPr/>
        </p:nvSpPr>
        <p:spPr>
          <a:xfrm>
            <a:off x="4567744" y="5475870"/>
            <a:ext cx="42867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 111 with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coreq</a:t>
            </a:r>
            <a:endParaRPr/>
          </a:p>
        </p:txBody>
      </p:sp>
      <p:pic>
        <p:nvPicPr>
          <p:cNvPr descr="A picture containing person, indoor&#10;&#10;Description generated with very high confidence" id="643" name="Google Shape;643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80" y="0"/>
            <a:ext cx="3667886" cy="2393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9"/>
          <p:cNvSpPr/>
          <p:nvPr/>
        </p:nvSpPr>
        <p:spPr>
          <a:xfrm>
            <a:off x="-241610" y="4940110"/>
            <a:ext cx="6096000" cy="265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0" name="Google Shape;650;p79"/>
          <p:cNvGrpSpPr/>
          <p:nvPr/>
        </p:nvGrpSpPr>
        <p:grpSpPr>
          <a:xfrm>
            <a:off x="475934" y="565143"/>
            <a:ext cx="11560222" cy="5847523"/>
            <a:chOff x="9834" y="200923"/>
            <a:chExt cx="11560222" cy="5847523"/>
          </a:xfrm>
        </p:grpSpPr>
        <p:sp>
          <p:nvSpPr>
            <p:cNvPr id="651" name="Google Shape;651;p79"/>
            <p:cNvSpPr/>
            <p:nvPr/>
          </p:nvSpPr>
          <p:spPr>
            <a:xfrm>
              <a:off x="9834" y="200923"/>
              <a:ext cx="3891969" cy="1167590"/>
            </a:xfrm>
            <a:prstGeom prst="chevron">
              <a:avLst>
                <a:gd fmla="val 30000" name="adj"/>
              </a:avLst>
            </a:prstGeom>
            <a:gradFill>
              <a:gsLst>
                <a:gs pos="0">
                  <a:srgbClr val="D25F4E"/>
                </a:gs>
                <a:gs pos="50000">
                  <a:srgbClr val="D13F1F"/>
                </a:gs>
                <a:gs pos="100000">
                  <a:srgbClr val="BE3315"/>
                </a:gs>
              </a:gsLst>
              <a:lin ang="5400000" scaled="0"/>
            </a:gradFill>
            <a:ln cap="flat" cmpd="sng" w="9525">
              <a:solidFill>
                <a:srgbClr val="C9462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79"/>
            <p:cNvSpPr txBox="1"/>
            <p:nvPr/>
          </p:nvSpPr>
          <p:spPr>
            <a:xfrm>
              <a:off x="360111" y="200923"/>
              <a:ext cx="3191415" cy="116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150" lIns="144150" spcFirstLastPara="1" rIns="144150" wrap="square" tIns="144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DMA 010-030</a:t>
              </a:r>
              <a:endParaRPr/>
            </a:p>
          </p:txBody>
        </p:sp>
        <p:sp>
          <p:nvSpPr>
            <p:cNvPr id="653" name="Google Shape;653;p79"/>
            <p:cNvSpPr/>
            <p:nvPr/>
          </p:nvSpPr>
          <p:spPr>
            <a:xfrm>
              <a:off x="9834" y="1368514"/>
              <a:ext cx="3541692" cy="4679932"/>
            </a:xfrm>
            <a:prstGeom prst="rect">
              <a:avLst/>
            </a:prstGeom>
            <a:solidFill>
              <a:srgbClr val="EBCECB">
                <a:alpha val="89803"/>
              </a:srgbClr>
            </a:solidFill>
            <a:ln cap="flat" cmpd="sng" w="9525">
              <a:solidFill>
                <a:srgbClr val="EBCECB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79"/>
            <p:cNvSpPr txBox="1"/>
            <p:nvPr/>
          </p:nvSpPr>
          <p:spPr>
            <a:xfrm>
              <a:off x="9834" y="1368514"/>
              <a:ext cx="3541692" cy="4679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59725" lIns="279850" spcFirstLastPara="1" rIns="279850" wrap="square" tIns="27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units 1-8 Tier 1, grade of P1</a:t>
              </a:r>
              <a:endParaRPr/>
            </a:p>
          </p:txBody>
        </p:sp>
        <p:sp>
          <p:nvSpPr>
            <p:cNvPr id="655" name="Google Shape;655;p79"/>
            <p:cNvSpPr/>
            <p:nvPr/>
          </p:nvSpPr>
          <p:spPr>
            <a:xfrm>
              <a:off x="3843960" y="200923"/>
              <a:ext cx="3891969" cy="1167590"/>
            </a:xfrm>
            <a:prstGeom prst="chevron">
              <a:avLst>
                <a:gd fmla="val 30000" name="adj"/>
              </a:avLst>
            </a:prstGeom>
            <a:gradFill>
              <a:gsLst>
                <a:gs pos="0">
                  <a:srgbClr val="D8784F"/>
                </a:gs>
                <a:gs pos="50000">
                  <a:srgbClr val="D76320"/>
                </a:gs>
                <a:gs pos="100000">
                  <a:srgbClr val="C45515"/>
                </a:gs>
              </a:gsLst>
              <a:lin ang="5400000" scaled="0"/>
            </a:gradFill>
            <a:ln cap="flat" cmpd="sng" w="9525">
              <a:solidFill>
                <a:srgbClr val="CF672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79"/>
            <p:cNvSpPr txBox="1"/>
            <p:nvPr/>
          </p:nvSpPr>
          <p:spPr>
            <a:xfrm>
              <a:off x="4194237" y="200923"/>
              <a:ext cx="3191415" cy="116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150" lIns="144150" spcFirstLastPara="1" rIns="144150" wrap="square" tIns="144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DMA 010-050*</a:t>
              </a:r>
              <a:endParaRPr/>
            </a:p>
          </p:txBody>
        </p:sp>
        <p:sp>
          <p:nvSpPr>
            <p:cNvPr id="657" name="Google Shape;657;p79"/>
            <p:cNvSpPr/>
            <p:nvPr/>
          </p:nvSpPr>
          <p:spPr>
            <a:xfrm>
              <a:off x="3843960" y="1368514"/>
              <a:ext cx="3541692" cy="4679932"/>
            </a:xfrm>
            <a:prstGeom prst="rect">
              <a:avLst/>
            </a:prstGeom>
            <a:solidFill>
              <a:srgbClr val="ECD2CA">
                <a:alpha val="89803"/>
              </a:srgbClr>
            </a:solidFill>
            <a:ln cap="flat" cmpd="sng" w="9525">
              <a:solidFill>
                <a:srgbClr val="ECD2C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79"/>
            <p:cNvSpPr txBox="1"/>
            <p:nvPr/>
          </p:nvSpPr>
          <p:spPr>
            <a:xfrm>
              <a:off x="3843960" y="1368514"/>
              <a:ext cx="3541692" cy="4679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59725" lIns="279850" spcFirstLastPara="1" rIns="279850" wrap="square" tIns="27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units 1-12 Tier 2, grade of P2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*Students completing unit 12 will have MORE knowledge than those completing DMA 050</a:t>
              </a:r>
              <a:endParaRPr/>
            </a:p>
          </p:txBody>
        </p:sp>
        <p:sp>
          <p:nvSpPr>
            <p:cNvPr id="659" name="Google Shape;659;p79"/>
            <p:cNvSpPr/>
            <p:nvPr/>
          </p:nvSpPr>
          <p:spPr>
            <a:xfrm>
              <a:off x="7678087" y="200923"/>
              <a:ext cx="3891969" cy="1167590"/>
            </a:xfrm>
            <a:prstGeom prst="chevron">
              <a:avLst>
                <a:gd fmla="val 30000" name="adj"/>
              </a:avLst>
            </a:prstGeom>
            <a:gradFill>
              <a:gsLst>
                <a:gs pos="0">
                  <a:srgbClr val="DA9751"/>
                </a:gs>
                <a:gs pos="50000">
                  <a:srgbClr val="DD8C21"/>
                </a:gs>
                <a:gs pos="100000">
                  <a:srgbClr val="CB7C14"/>
                </a:gs>
              </a:gsLst>
              <a:lin ang="5400000" scaled="0"/>
            </a:gradFill>
            <a:ln cap="flat" cmpd="sng" w="9525">
              <a:solidFill>
                <a:srgbClr val="D58B2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79"/>
            <p:cNvSpPr txBox="1"/>
            <p:nvPr/>
          </p:nvSpPr>
          <p:spPr>
            <a:xfrm>
              <a:off x="8028364" y="200923"/>
              <a:ext cx="3191415" cy="116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150" lIns="144150" spcFirstLastPara="1" rIns="144150" wrap="square" tIns="144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DMA 010-080</a:t>
              </a:r>
              <a:endParaRPr/>
            </a:p>
          </p:txBody>
        </p:sp>
        <p:sp>
          <p:nvSpPr>
            <p:cNvPr id="661" name="Google Shape;661;p79"/>
            <p:cNvSpPr/>
            <p:nvPr/>
          </p:nvSpPr>
          <p:spPr>
            <a:xfrm>
              <a:off x="7678087" y="1368514"/>
              <a:ext cx="3541692" cy="4679932"/>
            </a:xfrm>
            <a:prstGeom prst="rect">
              <a:avLst/>
            </a:prstGeom>
            <a:solidFill>
              <a:srgbClr val="EED8CA">
                <a:alpha val="89803"/>
              </a:srgbClr>
            </a:solidFill>
            <a:ln cap="flat" cmpd="sng" w="9525">
              <a:solidFill>
                <a:srgbClr val="EED8C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79"/>
            <p:cNvSpPr txBox="1"/>
            <p:nvPr/>
          </p:nvSpPr>
          <p:spPr>
            <a:xfrm>
              <a:off x="7678087" y="1368514"/>
              <a:ext cx="3541692" cy="4679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59725" lIns="279850" spcFirstLastPara="1" rIns="279850" wrap="square" tIns="27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units 1-17 Tier 3, grade of P3</a:t>
              </a:r>
              <a:endParaRPr/>
            </a:p>
          </p:txBody>
        </p:sp>
      </p:grpSp>
      <p:pic>
        <p:nvPicPr>
          <p:cNvPr descr="A screenshot of a cell phone&#10;&#10;Description generated with very high confidence" id="663" name="Google Shape;663;p79"/>
          <p:cNvPicPr preferRelativeResize="0"/>
          <p:nvPr/>
        </p:nvPicPr>
        <p:blipFill rotWithShape="1">
          <a:blip r:embed="rId3">
            <a:alphaModFix/>
          </a:blip>
          <a:srcRect b="1" l="0" r="1" t="2042"/>
          <a:stretch/>
        </p:blipFill>
        <p:spPr>
          <a:xfrm>
            <a:off x="9420786" y="4421776"/>
            <a:ext cx="2625205" cy="2191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8" name="Google Shape;668;p80"/>
          <p:cNvGraphicFramePr/>
          <p:nvPr/>
        </p:nvGraphicFramePr>
        <p:xfrm>
          <a:off x="616528" y="2263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{F80956E1-2D68-4901-8CE1-10D092473E2D}</a:tableStyleId>
              </a:tblPr>
              <a:tblGrid>
                <a:gridCol w="3505200"/>
                <a:gridCol w="3505200"/>
                <a:gridCol w="3505200"/>
              </a:tblGrid>
              <a:tr h="228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MAT-121_2017FA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57150" marL="571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Algebra/Trigonometry I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57150" marL="571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MAT-121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57150" marL="571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9" name="Google Shape;669;p80"/>
          <p:cNvGraphicFramePr/>
          <p:nvPr/>
        </p:nvGraphicFramePr>
        <p:xfrm>
          <a:off x="305955" y="9873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{F80956E1-2D68-4901-8CE1-10D092473E2D}</a:tableStyleId>
              </a:tblPr>
              <a:tblGrid>
                <a:gridCol w="2103125"/>
                <a:gridCol w="8412475"/>
              </a:tblGrid>
              <a:tr h="254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State Prerequisites</a:t>
                      </a:r>
                      <a:endParaRPr sz="16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57150" marL="571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Take One Set:</a:t>
                      </a:r>
                      <a:br>
                        <a:rPr lang="en-US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 1: DMA-010, DMA-020, DMA-030, DMA-040, DMA-050, and </a:t>
                      </a:r>
                      <a:br>
                        <a:rPr lang="en-US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DMA-060</a:t>
                      </a:r>
                      <a:br>
                        <a:rPr lang="en-US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 2: DMA-010, DMA-020, DMA-030, DMA-045 and DMA-060</a:t>
                      </a:r>
                      <a:br>
                        <a:rPr lang="en-US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 3: DMA-025, DMA-040, DMA-050, and DMA-060</a:t>
                      </a:r>
                      <a:br>
                        <a:rPr lang="en-US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 4: DMA-025, DMA-045, and DMA-060</a:t>
                      </a:r>
                      <a:br>
                        <a:rPr lang="en-US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lang="en-US" sz="2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 5: MAT-003; from rule RMINP2M</a:t>
                      </a:r>
                      <a:r>
                        <a:rPr b="1" lang="en-US" sz="16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;</a:t>
                      </a:r>
                      <a:endParaRPr sz="16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57150" marL="571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0" name="Google Shape;670;p80"/>
          <p:cNvGraphicFramePr/>
          <p:nvPr/>
        </p:nvGraphicFramePr>
        <p:xfrm>
          <a:off x="542636" y="43236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{F80956E1-2D68-4901-8CE1-10D092473E2D}</a:tableStyleId>
              </a:tblPr>
              <a:tblGrid>
                <a:gridCol w="10515600"/>
              </a:tblGrid>
              <a:tr h="736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MAT-003 is only to utilized by RISE colleges</a:t>
                      </a:r>
                      <a:r>
                        <a:rPr lang="en-US" sz="115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1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57150" marL="571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sp>
        <p:nvSpPr>
          <p:cNvPr id="671" name="Google Shape;671;p80"/>
          <p:cNvSpPr/>
          <p:nvPr/>
        </p:nvSpPr>
        <p:spPr>
          <a:xfrm>
            <a:off x="138546" y="4896145"/>
            <a:ext cx="11767126" cy="125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Comments: The student is eligible for this course if MAT-003 is in the student’s record with a demonstrated mastery level of tier 2.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Local prerequisites: Set 6: MAT-143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Set 7: MAT-152</a:t>
            </a:r>
            <a:endParaRPr/>
          </a:p>
        </p:txBody>
      </p:sp>
      <p:sp>
        <p:nvSpPr>
          <p:cNvPr id="672" name="Google Shape;672;p80"/>
          <p:cNvSpPr txBox="1"/>
          <p:nvPr/>
        </p:nvSpPr>
        <p:spPr>
          <a:xfrm>
            <a:off x="348673" y="705549"/>
            <a:ext cx="104301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Local Co-requisite: MAT 021</a:t>
            </a:r>
            <a:endParaRPr/>
          </a:p>
        </p:txBody>
      </p:sp>
      <p:pic>
        <p:nvPicPr>
          <p:cNvPr id="673" name="Google Shape;67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1467" y="6036822"/>
            <a:ext cx="1194205" cy="594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1"/>
          <p:cNvSpPr txBox="1"/>
          <p:nvPr/>
        </p:nvSpPr>
        <p:spPr>
          <a:xfrm>
            <a:off x="283055" y="4349526"/>
            <a:ext cx="1299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10:00</a:t>
            </a:r>
            <a:endParaRPr/>
          </a:p>
        </p:txBody>
      </p:sp>
      <p:sp>
        <p:nvSpPr>
          <p:cNvPr id="679" name="Google Shape;679;p81"/>
          <p:cNvSpPr txBox="1"/>
          <p:nvPr/>
        </p:nvSpPr>
        <p:spPr>
          <a:xfrm>
            <a:off x="3702534" y="741240"/>
            <a:ext cx="13604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Option 2</a:t>
            </a:r>
            <a:endParaRPr/>
          </a:p>
        </p:txBody>
      </p:sp>
      <p:sp>
        <p:nvSpPr>
          <p:cNvPr id="680" name="Google Shape;680;p81"/>
          <p:cNvSpPr txBox="1"/>
          <p:nvPr/>
        </p:nvSpPr>
        <p:spPr>
          <a:xfrm>
            <a:off x="687662" y="-20053"/>
            <a:ext cx="110669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Potential 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(but not an exhaustive list) </a:t>
            </a: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seated options</a:t>
            </a:r>
            <a:endParaRPr/>
          </a:p>
        </p:txBody>
      </p:sp>
      <p:sp>
        <p:nvSpPr>
          <p:cNvPr id="681" name="Google Shape;681;p81"/>
          <p:cNvSpPr txBox="1"/>
          <p:nvPr/>
        </p:nvSpPr>
        <p:spPr>
          <a:xfrm>
            <a:off x="8945805" y="744836"/>
            <a:ext cx="13604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Option 4</a:t>
            </a:r>
            <a:endParaRPr/>
          </a:p>
        </p:txBody>
      </p:sp>
      <p:grpSp>
        <p:nvGrpSpPr>
          <p:cNvPr id="682" name="Google Shape;682;p81"/>
          <p:cNvGrpSpPr/>
          <p:nvPr/>
        </p:nvGrpSpPr>
        <p:grpSpPr>
          <a:xfrm>
            <a:off x="240215" y="779792"/>
            <a:ext cx="11777613" cy="5154610"/>
            <a:chOff x="856732" y="779792"/>
            <a:chExt cx="10305512" cy="4283823"/>
          </a:xfrm>
        </p:grpSpPr>
        <p:sp>
          <p:nvSpPr>
            <p:cNvPr id="683" name="Google Shape;683;p81"/>
            <p:cNvSpPr/>
            <p:nvPr/>
          </p:nvSpPr>
          <p:spPr>
            <a:xfrm flipH="1">
              <a:off x="1843494" y="2939656"/>
              <a:ext cx="1137424" cy="871131"/>
            </a:xfrm>
            <a:prstGeom prst="rect">
              <a:avLst/>
            </a:prstGeom>
            <a:solidFill>
              <a:srgbClr val="B0D7EA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Coreq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Students A*</a:t>
              </a:r>
              <a:endParaRPr/>
            </a:p>
          </p:txBody>
        </p:sp>
        <p:sp>
          <p:nvSpPr>
            <p:cNvPr id="684" name="Google Shape;684;p81"/>
            <p:cNvSpPr/>
            <p:nvPr/>
          </p:nvSpPr>
          <p:spPr>
            <a:xfrm>
              <a:off x="1843494" y="1442767"/>
              <a:ext cx="1212123" cy="1093245"/>
            </a:xfrm>
            <a:prstGeom prst="rect">
              <a:avLst/>
            </a:prstGeom>
            <a:solidFill>
              <a:srgbClr val="B0D7EA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Faculty A</a:t>
              </a:r>
              <a:endParaRPr/>
            </a:p>
          </p:txBody>
        </p:sp>
        <p:sp>
          <p:nvSpPr>
            <p:cNvPr id="685" name="Google Shape;685;p81"/>
            <p:cNvSpPr/>
            <p:nvPr/>
          </p:nvSpPr>
          <p:spPr>
            <a:xfrm flipH="1">
              <a:off x="3851392" y="4192484"/>
              <a:ext cx="1137424" cy="871131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Coreq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Students B*</a:t>
              </a:r>
              <a:endParaRPr/>
            </a:p>
          </p:txBody>
        </p:sp>
        <p:sp>
          <p:nvSpPr>
            <p:cNvPr id="686" name="Google Shape;686;p81"/>
            <p:cNvSpPr txBox="1"/>
            <p:nvPr/>
          </p:nvSpPr>
          <p:spPr>
            <a:xfrm>
              <a:off x="902731" y="1856146"/>
              <a:ext cx="680224" cy="383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8:00</a:t>
              </a:r>
              <a:endParaRPr/>
            </a:p>
          </p:txBody>
        </p:sp>
        <p:sp>
          <p:nvSpPr>
            <p:cNvPr id="687" name="Google Shape;687;p81"/>
            <p:cNvSpPr/>
            <p:nvPr/>
          </p:nvSpPr>
          <p:spPr>
            <a:xfrm flipH="1">
              <a:off x="6014610" y="1442768"/>
              <a:ext cx="1137424" cy="1011955"/>
            </a:xfrm>
            <a:prstGeom prst="rect">
              <a:avLst/>
            </a:prstGeom>
            <a:solidFill>
              <a:srgbClr val="FFFF00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Coreq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Students C*</a:t>
              </a:r>
              <a:endParaRPr/>
            </a:p>
          </p:txBody>
        </p:sp>
        <p:sp>
          <p:nvSpPr>
            <p:cNvPr id="688" name="Google Shape;688;p81"/>
            <p:cNvSpPr txBox="1"/>
            <p:nvPr/>
          </p:nvSpPr>
          <p:spPr>
            <a:xfrm>
              <a:off x="856732" y="2954812"/>
              <a:ext cx="680224" cy="383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9:00</a:t>
              </a:r>
              <a:endParaRPr/>
            </a:p>
          </p:txBody>
        </p:sp>
        <p:sp>
          <p:nvSpPr>
            <p:cNvPr id="689" name="Google Shape;689;p81"/>
            <p:cNvSpPr/>
            <p:nvPr/>
          </p:nvSpPr>
          <p:spPr>
            <a:xfrm>
              <a:off x="3851391" y="1449218"/>
              <a:ext cx="1190404" cy="1074392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Faculty B</a:t>
              </a:r>
              <a:endParaRPr/>
            </a:p>
          </p:txBody>
        </p:sp>
        <p:sp>
          <p:nvSpPr>
            <p:cNvPr id="690" name="Google Shape;690;p81"/>
            <p:cNvSpPr/>
            <p:nvPr/>
          </p:nvSpPr>
          <p:spPr>
            <a:xfrm>
              <a:off x="3851392" y="2942496"/>
              <a:ext cx="1137424" cy="942278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Faculty B</a:t>
              </a:r>
              <a:endParaRPr/>
            </a:p>
          </p:txBody>
        </p:sp>
        <p:sp>
          <p:nvSpPr>
            <p:cNvPr id="691" name="Google Shape;691;p81"/>
            <p:cNvSpPr txBox="1"/>
            <p:nvPr/>
          </p:nvSpPr>
          <p:spPr>
            <a:xfrm>
              <a:off x="1695168" y="779792"/>
              <a:ext cx="1360449" cy="383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Option 1</a:t>
              </a:r>
              <a:endParaRPr/>
            </a:p>
          </p:txBody>
        </p:sp>
        <p:sp>
          <p:nvSpPr>
            <p:cNvPr id="692" name="Google Shape;692;p81"/>
            <p:cNvSpPr txBox="1"/>
            <p:nvPr/>
          </p:nvSpPr>
          <p:spPr>
            <a:xfrm>
              <a:off x="5791585" y="790340"/>
              <a:ext cx="1360449" cy="383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Option 3</a:t>
              </a:r>
              <a:endParaRPr/>
            </a:p>
          </p:txBody>
        </p:sp>
        <p:sp>
          <p:nvSpPr>
            <p:cNvPr id="693" name="Google Shape;693;p81"/>
            <p:cNvSpPr/>
            <p:nvPr/>
          </p:nvSpPr>
          <p:spPr>
            <a:xfrm>
              <a:off x="6014610" y="2869360"/>
              <a:ext cx="1137424" cy="942278"/>
            </a:xfrm>
            <a:prstGeom prst="rect">
              <a:avLst/>
            </a:prstGeom>
            <a:solidFill>
              <a:srgbClr val="FFFF00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Faculty C</a:t>
              </a:r>
              <a:endParaRPr/>
            </a:p>
          </p:txBody>
        </p:sp>
        <p:sp>
          <p:nvSpPr>
            <p:cNvPr id="694" name="Google Shape;694;p81"/>
            <p:cNvSpPr/>
            <p:nvPr/>
          </p:nvSpPr>
          <p:spPr>
            <a:xfrm>
              <a:off x="8066199" y="1478341"/>
              <a:ext cx="1190404" cy="1011955"/>
            </a:xfrm>
            <a:prstGeom prst="rect">
              <a:avLst/>
            </a:prstGeom>
            <a:solidFill>
              <a:srgbClr val="F89AB0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Faculty D</a:t>
              </a:r>
              <a:endParaRPr/>
            </a:p>
          </p:txBody>
        </p:sp>
        <p:sp>
          <p:nvSpPr>
            <p:cNvPr id="695" name="Google Shape;695;p81"/>
            <p:cNvSpPr txBox="1"/>
            <p:nvPr/>
          </p:nvSpPr>
          <p:spPr>
            <a:xfrm>
              <a:off x="8133106" y="1059093"/>
              <a:ext cx="1003609" cy="383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M/W/F</a:t>
              </a:r>
              <a:endParaRPr/>
            </a:p>
          </p:txBody>
        </p:sp>
        <p:sp>
          <p:nvSpPr>
            <p:cNvPr id="696" name="Google Shape;696;p81"/>
            <p:cNvSpPr txBox="1"/>
            <p:nvPr/>
          </p:nvSpPr>
          <p:spPr>
            <a:xfrm>
              <a:off x="10158635" y="1065543"/>
              <a:ext cx="1003609" cy="383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T/Th</a:t>
              </a:r>
              <a:endParaRPr/>
            </a:p>
          </p:txBody>
        </p:sp>
        <p:sp>
          <p:nvSpPr>
            <p:cNvPr id="697" name="Google Shape;697;p81"/>
            <p:cNvSpPr/>
            <p:nvPr/>
          </p:nvSpPr>
          <p:spPr>
            <a:xfrm>
              <a:off x="9894529" y="1499997"/>
              <a:ext cx="1163927" cy="1011955"/>
            </a:xfrm>
            <a:prstGeom prst="rect">
              <a:avLst/>
            </a:prstGeom>
            <a:solidFill>
              <a:srgbClr val="F89AB0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Coreq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Faculty D*</a:t>
              </a:r>
              <a:endParaRPr/>
            </a:p>
          </p:txBody>
        </p:sp>
      </p:grpSp>
      <p:sp>
        <p:nvSpPr>
          <p:cNvPr id="698" name="Google Shape;698;p81"/>
          <p:cNvSpPr txBox="1"/>
          <p:nvPr/>
        </p:nvSpPr>
        <p:spPr>
          <a:xfrm>
            <a:off x="240215" y="5937998"/>
            <a:ext cx="1171156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*Instructor of coreq class may be the same instructor as that of the gateway course OR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instructor of coreq class may be a different instructor than that of the gateway course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2"/>
          <p:cNvSpPr txBox="1"/>
          <p:nvPr>
            <p:ph idx="1" type="body"/>
          </p:nvPr>
        </p:nvSpPr>
        <p:spPr>
          <a:xfrm>
            <a:off x="1635741" y="661442"/>
            <a:ext cx="1976846" cy="1813969"/>
          </a:xfrm>
          <a:prstGeom prst="rect">
            <a:avLst/>
          </a:prstGeom>
          <a:solidFill>
            <a:srgbClr val="E820B8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8:00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Gateway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 A</a:t>
            </a:r>
            <a:endParaRPr/>
          </a:p>
        </p:txBody>
      </p:sp>
      <p:sp>
        <p:nvSpPr>
          <p:cNvPr id="704" name="Google Shape;704;p82"/>
          <p:cNvSpPr txBox="1"/>
          <p:nvPr/>
        </p:nvSpPr>
        <p:spPr>
          <a:xfrm>
            <a:off x="7260770" y="675047"/>
            <a:ext cx="1976846" cy="1813969"/>
          </a:xfrm>
          <a:prstGeom prst="rect">
            <a:avLst/>
          </a:prstGeom>
          <a:solidFill>
            <a:srgbClr val="00B0F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8:00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Gateway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 B</a:t>
            </a:r>
            <a:endParaRPr/>
          </a:p>
        </p:txBody>
      </p:sp>
      <p:pic>
        <p:nvPicPr>
          <p:cNvPr descr="Woman" id="705" name="Google Shape;70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3811" y="431737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" id="706" name="Google Shape;706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6071" y="33208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" id="707" name="Google Shape;707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5924" y="339583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" id="708" name="Google Shape;708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2993" y="4534514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9" name="Google Shape;709;p82"/>
          <p:cNvCxnSpPr/>
          <p:nvPr/>
        </p:nvCxnSpPr>
        <p:spPr>
          <a:xfrm>
            <a:off x="2451508" y="2537913"/>
            <a:ext cx="1085188" cy="727198"/>
          </a:xfrm>
          <a:prstGeom prst="straightConnector1">
            <a:avLst/>
          </a:prstGeom>
          <a:noFill/>
          <a:ln cap="flat" cmpd="sng" w="76200">
            <a:solidFill>
              <a:srgbClr val="EF438D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10" name="Google Shape;710;p82"/>
          <p:cNvCxnSpPr/>
          <p:nvPr/>
        </p:nvCxnSpPr>
        <p:spPr>
          <a:xfrm flipH="1">
            <a:off x="7648211" y="2502662"/>
            <a:ext cx="1096734" cy="713694"/>
          </a:xfrm>
          <a:prstGeom prst="straightConnector1">
            <a:avLst/>
          </a:prstGeom>
          <a:noFill/>
          <a:ln cap="flat" cmpd="sng" w="7620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Woman" id="711" name="Google Shape;71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1779" y="447415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82"/>
          <p:cNvSpPr txBox="1"/>
          <p:nvPr/>
        </p:nvSpPr>
        <p:spPr>
          <a:xfrm>
            <a:off x="4208020" y="4663091"/>
            <a:ext cx="3401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713" name="Google Shape;713;p82"/>
          <p:cNvSpPr txBox="1"/>
          <p:nvPr/>
        </p:nvSpPr>
        <p:spPr>
          <a:xfrm>
            <a:off x="4019546" y="3608212"/>
            <a:ext cx="3401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714" name="Google Shape;714;p82"/>
          <p:cNvSpPr txBox="1"/>
          <p:nvPr/>
        </p:nvSpPr>
        <p:spPr>
          <a:xfrm>
            <a:off x="6736832" y="3507303"/>
            <a:ext cx="3401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715" name="Google Shape;715;p82"/>
          <p:cNvSpPr txBox="1"/>
          <p:nvPr/>
        </p:nvSpPr>
        <p:spPr>
          <a:xfrm>
            <a:off x="7005784" y="4536309"/>
            <a:ext cx="3401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716" name="Google Shape;716;p82"/>
          <p:cNvSpPr txBox="1"/>
          <p:nvPr/>
        </p:nvSpPr>
        <p:spPr>
          <a:xfrm>
            <a:off x="6393653" y="4666803"/>
            <a:ext cx="3401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717" name="Google Shape;717;p82"/>
          <p:cNvSpPr/>
          <p:nvPr/>
        </p:nvSpPr>
        <p:spPr>
          <a:xfrm>
            <a:off x="3256038" y="2236473"/>
            <a:ext cx="4689565" cy="4265023"/>
          </a:xfrm>
          <a:prstGeom prst="flowChartConnector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8" name="Google Shape;718;p82"/>
          <p:cNvCxnSpPr/>
          <p:nvPr/>
        </p:nvCxnSpPr>
        <p:spPr>
          <a:xfrm flipH="1">
            <a:off x="4447113" y="2551076"/>
            <a:ext cx="2329830" cy="3716383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9" name="Google Shape;719;p82"/>
          <p:cNvSpPr txBox="1"/>
          <p:nvPr/>
        </p:nvSpPr>
        <p:spPr>
          <a:xfrm>
            <a:off x="1371670" y="3717209"/>
            <a:ext cx="16676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9:00 COREQ</a:t>
            </a:r>
            <a:endParaRPr/>
          </a:p>
        </p:txBody>
      </p:sp>
      <p:cxnSp>
        <p:nvCxnSpPr>
          <p:cNvPr id="720" name="Google Shape;720;p82"/>
          <p:cNvCxnSpPr/>
          <p:nvPr/>
        </p:nvCxnSpPr>
        <p:spPr>
          <a:xfrm>
            <a:off x="4446501" y="2551076"/>
            <a:ext cx="2283708" cy="3719095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1" name="Google Shape;721;p82"/>
          <p:cNvSpPr txBox="1"/>
          <p:nvPr/>
        </p:nvSpPr>
        <p:spPr>
          <a:xfrm>
            <a:off x="3882993" y="130824"/>
            <a:ext cx="3193997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co-req model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3"/>
          <p:cNvSpPr/>
          <p:nvPr/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rgbClr val="28AF8B">
                  <a:alpha val="81960"/>
                </a:srgbClr>
              </a:gs>
              <a:gs pos="25000">
                <a:srgbClr val="29AF8C">
                  <a:alpha val="60000"/>
                </a:srgbClr>
              </a:gs>
              <a:gs pos="94000">
                <a:srgbClr val="323F4F"/>
              </a:gs>
              <a:gs pos="100000">
                <a:srgbClr val="323F4F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" name="Google Shape;72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3"/>
          <p:cNvSpPr/>
          <p:nvPr/>
        </p:nvSpPr>
        <p:spPr>
          <a:xfrm>
            <a:off x="0" y="738619"/>
            <a:ext cx="5000438" cy="5400962"/>
          </a:xfrm>
          <a:custGeom>
            <a:rect b="b" l="l" r="r" t="t"/>
            <a:pathLst>
              <a:path extrusionOk="0" h="5400962" w="5000438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9EE9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9" name="Google Shape;729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349" y="2523641"/>
            <a:ext cx="3661831" cy="1830916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83"/>
          <p:cNvSpPr txBox="1"/>
          <p:nvPr>
            <p:ph idx="1" type="body"/>
          </p:nvPr>
        </p:nvSpPr>
        <p:spPr>
          <a:xfrm>
            <a:off x="5176650" y="1096335"/>
            <a:ext cx="6710550" cy="44906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60"/>
              <a:buChar char="•"/>
            </a:pPr>
            <a:r>
              <a:rPr lang="en-US" sz="2960">
                <a:solidFill>
                  <a:srgbClr val="000000"/>
                </a:solidFill>
              </a:rPr>
              <a:t>Limit the number of instructors teaching any one course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5"/>
              <a:buChar char="•"/>
            </a:pPr>
            <a:r>
              <a:rPr lang="en-US" sz="2405">
                <a:solidFill>
                  <a:srgbClr val="000000"/>
                </a:solidFill>
              </a:rPr>
              <a:t>Offer a co-req that includes students from multiple sections taught by the same instructor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60"/>
              <a:buChar char="•"/>
            </a:pPr>
            <a:r>
              <a:rPr lang="en-US" sz="2960">
                <a:solidFill>
                  <a:srgbClr val="000000"/>
                </a:solidFill>
              </a:rPr>
              <a:t>Every course offering does not need to have a coreq associated with it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60"/>
              <a:buChar char="•"/>
            </a:pPr>
            <a:r>
              <a:rPr lang="en-US" sz="2960">
                <a:solidFill>
                  <a:srgbClr val="000000"/>
                </a:solidFill>
              </a:rPr>
              <a:t>Online co-reqs – not ideal however a potential solution to scheduling challenges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60"/>
              <a:buChar char="•"/>
            </a:pPr>
            <a:r>
              <a:rPr lang="en-US" sz="2960">
                <a:solidFill>
                  <a:srgbClr val="000000"/>
                </a:solidFill>
              </a:rPr>
              <a:t>Common course syllabi and pacing guide? </a:t>
            </a:r>
            <a:endParaRPr/>
          </a:p>
          <a:p>
            <a:pPr indent="-111125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r>
              <a:t/>
            </a:r>
            <a:endParaRPr sz="1850">
              <a:solidFill>
                <a:srgbClr val="000000"/>
              </a:solidFill>
            </a:endParaRPr>
          </a:p>
        </p:txBody>
      </p:sp>
      <p:sp>
        <p:nvSpPr>
          <p:cNvPr id="731" name="Google Shape;731;p83"/>
          <p:cNvSpPr txBox="1"/>
          <p:nvPr>
            <p:ph type="title"/>
          </p:nvPr>
        </p:nvSpPr>
        <p:spPr>
          <a:xfrm>
            <a:off x="521209" y="-357716"/>
            <a:ext cx="11576304" cy="1454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b="1" lang="en-US" sz="4800">
                <a:solidFill>
                  <a:srgbClr val="000000"/>
                </a:solidFill>
              </a:rPr>
              <a:t>Considerations for Co-req Classes/Scheduling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8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97467" y="5095185"/>
            <a:ext cx="3159323" cy="1575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5"/>
          <p:cNvSpPr txBox="1"/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743" name="Google Shape;743;p85"/>
          <p:cNvSpPr txBox="1"/>
          <p:nvPr>
            <p:ph idx="1" type="body"/>
          </p:nvPr>
        </p:nvSpPr>
        <p:spPr>
          <a:xfrm>
            <a:off x="684212" y="685802"/>
            <a:ext cx="8534401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84114" lvl="0" marL="285664" rtl="0" algn="l">
              <a:spcBef>
                <a:spcPts val="0"/>
              </a:spcBef>
              <a:spcAft>
                <a:spcPts val="0"/>
              </a:spcAft>
              <a:buSzPts val="1599"/>
              <a:buNone/>
            </a:pPr>
            <a:r>
              <a:t/>
            </a:r>
            <a:endParaRPr/>
          </a:p>
        </p:txBody>
      </p:sp>
      <p:pic>
        <p:nvPicPr>
          <p:cNvPr id="744" name="Google Shape;74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47" y="183337"/>
            <a:ext cx="11801623" cy="64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5"/>
          <p:cNvSpPr txBox="1"/>
          <p:nvPr/>
        </p:nvSpPr>
        <p:spPr>
          <a:xfrm>
            <a:off x="403248" y="685802"/>
            <a:ext cx="1374094" cy="6432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Alamance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Beaufort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Brunswick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CCCC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CCCTI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Cleveland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CPCC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Craven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CVCC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DCCC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DTCC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Edgecombe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Fay Tech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FTCC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Gaston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GTCC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Lenoir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Martin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McDowell Tech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Piedmont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Pitt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Richmond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Robeson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RCCC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Rockingham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Sandhills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Southwestern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Wake Tech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Wilson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WPCC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6" name="Google Shape;746;p85"/>
          <p:cNvSpPr txBox="1"/>
          <p:nvPr/>
        </p:nvSpPr>
        <p:spPr>
          <a:xfrm>
            <a:off x="3559628" y="278824"/>
            <a:ext cx="5072743" cy="5847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Spring and Fall ‘19 Pilots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2" name="Google Shape;752;p86"/>
          <p:cNvPicPr preferRelativeResize="0"/>
          <p:nvPr/>
        </p:nvPicPr>
        <p:blipFill rotWithShape="1">
          <a:blip r:embed="rId3">
            <a:alphaModFix amt="35000"/>
          </a:blip>
          <a:srcRect b="-1" l="0" r="1022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libri"/>
              <a:buNone/>
            </a:pPr>
            <a:r>
              <a:rPr b="1" lang="en-US" sz="7200">
                <a:solidFill>
                  <a:srgbClr val="FFFFFF"/>
                </a:solidFill>
              </a:rPr>
              <a:t>Veterans</a:t>
            </a:r>
            <a:endParaRPr/>
          </a:p>
        </p:txBody>
      </p:sp>
      <p:sp>
        <p:nvSpPr>
          <p:cNvPr id="754" name="Google Shape;754;p8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60"/>
              <a:buChar char="•"/>
            </a:pPr>
            <a:r>
              <a:rPr b="1" lang="en-US" sz="2960">
                <a:solidFill>
                  <a:srgbClr val="FFFFFF"/>
                </a:solidFill>
              </a:rPr>
              <a:t>All RISE courses must be delivered in a classroom on campus, with an established time and place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960"/>
              <a:buChar char="•"/>
            </a:pPr>
            <a:r>
              <a:rPr b="1" lang="en-US" sz="2960">
                <a:solidFill>
                  <a:srgbClr val="FFFFFF"/>
                </a:solidFill>
              </a:rPr>
              <a:t>An instructor must be present all the time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960"/>
              <a:buChar char="•"/>
            </a:pPr>
            <a:r>
              <a:rPr b="1" lang="en-US" sz="2960">
                <a:solidFill>
                  <a:srgbClr val="FFFFFF"/>
                </a:solidFill>
              </a:rPr>
              <a:t>Attendance is required, and taken, the entire semester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960"/>
              <a:buChar char="•"/>
            </a:pPr>
            <a:r>
              <a:rPr b="1" lang="en-US" sz="2960">
                <a:solidFill>
                  <a:srgbClr val="FFFFFF"/>
                </a:solidFill>
              </a:rPr>
              <a:t>Students must be working on the </a:t>
            </a:r>
            <a:r>
              <a:rPr b="1" i="1" lang="en-US" sz="2960">
                <a:solidFill>
                  <a:srgbClr val="FFFFFF"/>
                </a:solidFill>
              </a:rPr>
              <a:t>same material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960"/>
              <a:buChar char="•"/>
            </a:pPr>
            <a:r>
              <a:rPr b="1" lang="en-US" sz="2960">
                <a:solidFill>
                  <a:srgbClr val="FFFFFF"/>
                </a:solidFill>
              </a:rPr>
              <a:t>Courses, prereq or coreq, must be required*</a:t>
            </a:r>
            <a:endParaRPr/>
          </a:p>
          <a:p>
            <a:pPr indent="-99377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35"/>
              <a:buNone/>
            </a:pPr>
            <a:r>
              <a:t/>
            </a:r>
            <a:endParaRPr sz="2035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35"/>
              <a:buNone/>
            </a:pPr>
            <a:r>
              <a:t/>
            </a:r>
            <a:endParaRPr sz="2035">
              <a:solidFill>
                <a:srgbClr val="FFFFFF"/>
              </a:solidFill>
            </a:endParaRPr>
          </a:p>
          <a:p>
            <a:pPr indent="-99377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35"/>
              <a:buNone/>
            </a:pPr>
            <a:r>
              <a:t/>
            </a:r>
            <a:endParaRPr sz="2035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35"/>
              <a:buNone/>
            </a:pPr>
            <a:r>
              <a:rPr lang="en-US" sz="2035">
                <a:solidFill>
                  <a:srgbClr val="FFFFFF"/>
                </a:solidFill>
              </a:rPr>
              <a:t>* A passing grade in the coreq is required for the student to progress</a:t>
            </a:r>
            <a:endParaRPr/>
          </a:p>
        </p:txBody>
      </p:sp>
      <p:sp>
        <p:nvSpPr>
          <p:cNvPr id="755" name="Google Shape;755;p86"/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BY-SA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87"/>
          <p:cNvSpPr/>
          <p:nvPr/>
        </p:nvSpPr>
        <p:spPr>
          <a:xfrm rot="10800000">
            <a:off x="960121" y="0"/>
            <a:ext cx="11218661" cy="6858000"/>
          </a:xfrm>
          <a:custGeom>
            <a:rect b="b" l="l" r="r" t="t"/>
            <a:pathLst>
              <a:path extrusionOk="0" h="6858000" w="11218661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87"/>
          <p:cNvSpPr/>
          <p:nvPr/>
        </p:nvSpPr>
        <p:spPr>
          <a:xfrm rot="10800000">
            <a:off x="1420248" y="0"/>
            <a:ext cx="10771752" cy="6858000"/>
          </a:xfrm>
          <a:custGeom>
            <a:rect b="b" l="l" r="r" t="t"/>
            <a:pathLst>
              <a:path extrusionOk="0" h="6858000" w="10771752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87"/>
          <p:cNvSpPr txBox="1"/>
          <p:nvPr>
            <p:ph type="title"/>
          </p:nvPr>
        </p:nvSpPr>
        <p:spPr>
          <a:xfrm>
            <a:off x="4384039" y="365125"/>
            <a:ext cx="716449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RISE Feb ‘19 Updates</a:t>
            </a:r>
            <a:endParaRPr/>
          </a:p>
        </p:txBody>
      </p:sp>
      <p:pic>
        <p:nvPicPr>
          <p:cNvPr id="764" name="Google Shape;76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995" y="2448094"/>
            <a:ext cx="2827584" cy="1413792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87"/>
          <p:cNvSpPr txBox="1"/>
          <p:nvPr>
            <p:ph idx="1" type="body"/>
          </p:nvPr>
        </p:nvSpPr>
        <p:spPr>
          <a:xfrm>
            <a:off x="3232727" y="1524001"/>
            <a:ext cx="8946053" cy="4652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RISE Placement Tests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75+ to advance</a:t>
            </a:r>
            <a:endParaRPr sz="20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All Courses with DRE/DMA Requisites in CCL</a:t>
            </a:r>
            <a:endParaRPr sz="2000"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Piloting Growth Mindset  (Fall 2019)</a:t>
            </a:r>
            <a:endParaRPr sz="20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Transition Math/English Courses &amp; all coreq courses in CCL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Registration rules and equivalencies created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System Office patch – February 1, 2019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MAT – 003, RMINP2M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Evaluation Plan &amp; Evaluation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NC State and the Belk Center for Community College Leadership &amp; Research</a:t>
            </a:r>
            <a:endParaRPr sz="20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RISE Listserv and RISE Google Drive</a:t>
            </a:r>
            <a:endParaRPr/>
          </a:p>
        </p:txBody>
      </p:sp>
    </p:spTree>
  </p:cSld>
  <p:clrMapOvr>
    <a:masterClrMapping/>
  </p:clrMapOvr>
  <p:transition spd="med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dk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8"/>
          <p:cNvSpPr/>
          <p:nvPr/>
        </p:nvSpPr>
        <p:spPr>
          <a:xfrm>
            <a:off x="-339725" y="14414500"/>
            <a:ext cx="1676400" cy="814388"/>
          </a:xfrm>
          <a:prstGeom prst="rect">
            <a:avLst/>
          </a:prstGeom>
          <a:solidFill>
            <a:srgbClr val="00B0F0"/>
          </a:solidFill>
          <a:ln cap="flat" cmpd="sng" w="12700">
            <a:solidFill>
              <a:srgbClr val="1F376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(LMS installed)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88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8"/>
          <p:cNvSpPr/>
          <p:nvPr/>
        </p:nvSpPr>
        <p:spPr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3" name="Google Shape;773;p88"/>
          <p:cNvGrpSpPr/>
          <p:nvPr/>
        </p:nvGrpSpPr>
        <p:grpSpPr>
          <a:xfrm>
            <a:off x="654248" y="371316"/>
            <a:ext cx="10337406" cy="5009967"/>
            <a:chOff x="0" y="0"/>
            <a:chExt cx="9415472" cy="5937366"/>
          </a:xfrm>
        </p:grpSpPr>
        <p:cxnSp>
          <p:nvCxnSpPr>
            <p:cNvPr id="774" name="Google Shape;774;p88"/>
            <p:cNvCxnSpPr/>
            <p:nvPr/>
          </p:nvCxnSpPr>
          <p:spPr>
            <a:xfrm>
              <a:off x="907366" y="794825"/>
              <a:ext cx="0" cy="602552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  <p:grpSp>
          <p:nvGrpSpPr>
            <p:cNvPr id="775" name="Google Shape;775;p88"/>
            <p:cNvGrpSpPr/>
            <p:nvPr/>
          </p:nvGrpSpPr>
          <p:grpSpPr>
            <a:xfrm>
              <a:off x="0" y="0"/>
              <a:ext cx="9415472" cy="5937366"/>
              <a:chOff x="0" y="0"/>
              <a:chExt cx="9415472" cy="5937366"/>
            </a:xfrm>
          </p:grpSpPr>
          <p:sp>
            <p:nvSpPr>
              <p:cNvPr id="776" name="Google Shape;776;p88"/>
              <p:cNvSpPr/>
              <p:nvPr/>
            </p:nvSpPr>
            <p:spPr>
              <a:xfrm>
                <a:off x="2366434" y="0"/>
                <a:ext cx="4688235" cy="813974"/>
              </a:xfrm>
              <a:prstGeom prst="rect">
                <a:avLst/>
              </a:prstGeom>
              <a:solidFill>
                <a:srgbClr val="A693DD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RISE Core Team</a:t>
                </a: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88"/>
              <p:cNvSpPr/>
              <p:nvPr/>
            </p:nvSpPr>
            <p:spPr>
              <a:xfrm>
                <a:off x="1612900" y="1375833"/>
                <a:ext cx="1305531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Google Drive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88"/>
              <p:cNvSpPr/>
              <p:nvPr/>
            </p:nvSpPr>
            <p:spPr>
              <a:xfrm>
                <a:off x="3149600" y="1397000"/>
                <a:ext cx="1379529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RISE 101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0"/>
                  </a:spcAft>
                  <a:buNone/>
                </a:pPr>
                <a:r>
                  <a:rPr lang="en-US" sz="13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(11 module online course)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88"/>
              <p:cNvSpPr/>
              <p:nvPr/>
            </p:nvSpPr>
            <p:spPr>
              <a:xfrm>
                <a:off x="4787900" y="1392767"/>
                <a:ext cx="1342529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Weekly Listserv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88"/>
              <p:cNvSpPr/>
              <p:nvPr/>
            </p:nvSpPr>
            <p:spPr>
              <a:xfrm>
                <a:off x="6392334" y="1413933"/>
                <a:ext cx="1363672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Monthly Webinars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88"/>
              <p:cNvSpPr/>
              <p:nvPr/>
            </p:nvSpPr>
            <p:spPr>
              <a:xfrm>
                <a:off x="931334" y="2794000"/>
                <a:ext cx="1675519" cy="813974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NROC Specialist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88"/>
              <p:cNvSpPr/>
              <p:nvPr/>
            </p:nvSpPr>
            <p:spPr>
              <a:xfrm>
                <a:off x="0" y="1413933"/>
                <a:ext cx="1390100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RISE Coordinator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88"/>
              <p:cNvSpPr/>
              <p:nvPr/>
            </p:nvSpPr>
            <p:spPr>
              <a:xfrm>
                <a:off x="2053167" y="3996267"/>
                <a:ext cx="1675519" cy="813974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English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(LMS installed)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88"/>
              <p:cNvSpPr/>
              <p:nvPr/>
            </p:nvSpPr>
            <p:spPr>
              <a:xfrm>
                <a:off x="4047067" y="3962400"/>
                <a:ext cx="882687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Math 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88"/>
              <p:cNvSpPr/>
              <p:nvPr/>
            </p:nvSpPr>
            <p:spPr>
              <a:xfrm>
                <a:off x="6735234" y="2781300"/>
                <a:ext cx="1675519" cy="813974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SMEs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88"/>
              <p:cNvSpPr/>
              <p:nvPr/>
            </p:nvSpPr>
            <p:spPr>
              <a:xfrm>
                <a:off x="160867" y="3966633"/>
                <a:ext cx="1675519" cy="813974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Math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(Cloud based)	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88"/>
              <p:cNvSpPr/>
              <p:nvPr/>
            </p:nvSpPr>
            <p:spPr>
              <a:xfrm>
                <a:off x="5185834" y="3958167"/>
                <a:ext cx="882687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English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88"/>
              <p:cNvSpPr/>
              <p:nvPr/>
            </p:nvSpPr>
            <p:spPr>
              <a:xfrm>
                <a:off x="6333067" y="3962400"/>
                <a:ext cx="882687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Advising 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88"/>
              <p:cNvSpPr/>
              <p:nvPr/>
            </p:nvSpPr>
            <p:spPr>
              <a:xfrm>
                <a:off x="7408334" y="3966633"/>
                <a:ext cx="905933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Admissions/Registrar 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88"/>
              <p:cNvSpPr/>
              <p:nvPr/>
            </p:nvSpPr>
            <p:spPr>
              <a:xfrm>
                <a:off x="8487834" y="3975100"/>
                <a:ext cx="882687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Testing 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1" name="Google Shape;791;p88"/>
              <p:cNvCxnSpPr/>
              <p:nvPr/>
            </p:nvCxnSpPr>
            <p:spPr>
              <a:xfrm>
                <a:off x="719667" y="2277533"/>
                <a:ext cx="945948" cy="44360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2" name="Google Shape;792;p88"/>
              <p:cNvCxnSpPr/>
              <p:nvPr/>
            </p:nvCxnSpPr>
            <p:spPr>
              <a:xfrm>
                <a:off x="719667" y="2281767"/>
                <a:ext cx="6347537" cy="37483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3" name="Google Shape;793;p88"/>
              <p:cNvCxnSpPr/>
              <p:nvPr/>
            </p:nvCxnSpPr>
            <p:spPr>
              <a:xfrm>
                <a:off x="1727200" y="3606800"/>
                <a:ext cx="771690" cy="40170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4" name="Google Shape;794;p88"/>
              <p:cNvCxnSpPr/>
              <p:nvPr/>
            </p:nvCxnSpPr>
            <p:spPr>
              <a:xfrm flipH="1">
                <a:off x="893234" y="3623733"/>
                <a:ext cx="819040" cy="317133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5" name="Google Shape;795;p88"/>
              <p:cNvCxnSpPr/>
              <p:nvPr/>
            </p:nvCxnSpPr>
            <p:spPr>
              <a:xfrm>
                <a:off x="7603067" y="3615267"/>
                <a:ext cx="1326673" cy="34356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6" name="Google Shape;796;p88"/>
              <p:cNvCxnSpPr/>
              <p:nvPr/>
            </p:nvCxnSpPr>
            <p:spPr>
              <a:xfrm>
                <a:off x="7603067" y="3615267"/>
                <a:ext cx="248421" cy="33299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7" name="Google Shape;797;p88"/>
              <p:cNvCxnSpPr/>
              <p:nvPr/>
            </p:nvCxnSpPr>
            <p:spPr>
              <a:xfrm flipH="1">
                <a:off x="6870700" y="3606800"/>
                <a:ext cx="708264" cy="31668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8" name="Google Shape;798;p88"/>
              <p:cNvCxnSpPr/>
              <p:nvPr/>
            </p:nvCxnSpPr>
            <p:spPr>
              <a:xfrm flipH="1">
                <a:off x="5774267" y="3623733"/>
                <a:ext cx="1834086" cy="28013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99" name="Google Shape;799;p88"/>
              <p:cNvCxnSpPr/>
              <p:nvPr/>
            </p:nvCxnSpPr>
            <p:spPr>
              <a:xfrm flipH="1">
                <a:off x="4419600" y="3606800"/>
                <a:ext cx="3181901" cy="27960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800" name="Google Shape;800;p88"/>
              <p:cNvSpPr/>
              <p:nvPr/>
            </p:nvSpPr>
            <p:spPr>
              <a:xfrm>
                <a:off x="143934" y="21167"/>
                <a:ext cx="1675519" cy="813974"/>
              </a:xfrm>
              <a:prstGeom prst="rect">
                <a:avLst/>
              </a:prstGeom>
              <a:solidFill>
                <a:srgbClr val="F8F8B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Guided Pathways Coaches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88"/>
              <p:cNvSpPr/>
              <p:nvPr/>
            </p:nvSpPr>
            <p:spPr>
              <a:xfrm>
                <a:off x="8051800" y="1409700"/>
                <a:ext cx="1363672" cy="813435"/>
              </a:xfrm>
              <a:prstGeom prst="rect">
                <a:avLst/>
              </a:prstGeom>
              <a:solidFill>
                <a:srgbClr val="00B0F0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Face-to-Face PD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88"/>
              <p:cNvSpPr/>
              <p:nvPr/>
            </p:nvSpPr>
            <p:spPr>
              <a:xfrm>
                <a:off x="24342" y="5123392"/>
                <a:ext cx="9222105" cy="813974"/>
              </a:xfrm>
              <a:prstGeom prst="rect">
                <a:avLst/>
              </a:prstGeom>
              <a:solidFill>
                <a:srgbClr val="F6C2EF"/>
              </a:solidFill>
              <a:ln cap="flat" cmpd="sng" w="12700">
                <a:solidFill>
                  <a:srgbClr val="1D7F6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RISE Evaluation</a:t>
                </a: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3" name="Google Shape;803;p88"/>
          <p:cNvSpPr/>
          <p:nvPr/>
        </p:nvSpPr>
        <p:spPr>
          <a:xfrm>
            <a:off x="-171150" y="13109594"/>
            <a:ext cx="1650797" cy="687196"/>
          </a:xfrm>
          <a:prstGeom prst="rect">
            <a:avLst/>
          </a:prstGeom>
          <a:solidFill>
            <a:srgbClr val="00B0F0"/>
          </a:solidFill>
          <a:ln cap="flat" cmpd="sng" w="12700">
            <a:solidFill>
              <a:srgbClr val="1F376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(LMS installed)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88"/>
          <p:cNvSpPr/>
          <p:nvPr/>
        </p:nvSpPr>
        <p:spPr>
          <a:xfrm>
            <a:off x="770382" y="12454589"/>
            <a:ext cx="1721456" cy="71800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D7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5" name="Google Shape;805;p88"/>
          <p:cNvGrpSpPr/>
          <p:nvPr/>
        </p:nvGrpSpPr>
        <p:grpSpPr>
          <a:xfrm>
            <a:off x="499514" y="5744030"/>
            <a:ext cx="10492140" cy="742654"/>
            <a:chOff x="0" y="0"/>
            <a:chExt cx="9638030" cy="880110"/>
          </a:xfrm>
        </p:grpSpPr>
        <p:sp>
          <p:nvSpPr>
            <p:cNvPr id="806" name="Google Shape;806;p88"/>
            <p:cNvSpPr/>
            <p:nvPr/>
          </p:nvSpPr>
          <p:spPr>
            <a:xfrm>
              <a:off x="0" y="38100"/>
              <a:ext cx="1675130" cy="803910"/>
            </a:xfrm>
            <a:prstGeom prst="rect">
              <a:avLst/>
            </a:prstGeom>
            <a:solidFill>
              <a:srgbClr val="F6C2EF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College calls	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8"/>
            <p:cNvSpPr/>
            <p:nvPr/>
          </p:nvSpPr>
          <p:spPr>
            <a:xfrm>
              <a:off x="4057650" y="66675"/>
              <a:ext cx="1675130" cy="813435"/>
            </a:xfrm>
            <a:prstGeom prst="rect">
              <a:avLst/>
            </a:prstGeom>
            <a:solidFill>
              <a:srgbClr val="F6C2EF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Qual/Quant Analysis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8"/>
            <p:cNvSpPr/>
            <p:nvPr/>
          </p:nvSpPr>
          <p:spPr>
            <a:xfrm>
              <a:off x="6010275" y="28575"/>
              <a:ext cx="1675130" cy="813435"/>
            </a:xfrm>
            <a:prstGeom prst="rect">
              <a:avLst/>
            </a:prstGeom>
            <a:solidFill>
              <a:srgbClr val="F6C2EF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Implementation Fidelity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8"/>
            <p:cNvSpPr/>
            <p:nvPr/>
          </p:nvSpPr>
          <p:spPr>
            <a:xfrm>
              <a:off x="7962900" y="0"/>
              <a:ext cx="1675130" cy="813435"/>
            </a:xfrm>
            <a:prstGeom prst="rect">
              <a:avLst/>
            </a:prstGeom>
            <a:solidFill>
              <a:srgbClr val="F6C2EF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Teaching &amp; Learning in the Classroom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88"/>
            <p:cNvSpPr/>
            <p:nvPr/>
          </p:nvSpPr>
          <p:spPr>
            <a:xfrm>
              <a:off x="2019300" y="38100"/>
              <a:ext cx="1675130" cy="813435"/>
            </a:xfrm>
            <a:prstGeom prst="rect">
              <a:avLst/>
            </a:prstGeom>
            <a:solidFill>
              <a:srgbClr val="F6C2EF"/>
            </a:solidFill>
            <a:ln cap="flat" cmpd="sng" w="12700">
              <a:solidFill>
                <a:srgbClr val="1D7F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Site visits	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1" name="Google Shape;811;p88"/>
          <p:cNvSpPr/>
          <p:nvPr/>
        </p:nvSpPr>
        <p:spPr>
          <a:xfrm>
            <a:off x="329173" y="-611171"/>
            <a:ext cx="12005799" cy="385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88"/>
          <p:cNvSpPr/>
          <p:nvPr/>
        </p:nvSpPr>
        <p:spPr>
          <a:xfrm>
            <a:off x="329173" y="-153972"/>
            <a:ext cx="12005799" cy="45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89"/>
          <p:cNvSpPr txBox="1"/>
          <p:nvPr>
            <p:ph type="ctrTitle"/>
          </p:nvPr>
        </p:nvSpPr>
        <p:spPr>
          <a:xfrm>
            <a:off x="684212" y="685801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99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818" name="Google Shape;818;p89"/>
          <p:cNvSpPr txBox="1"/>
          <p:nvPr>
            <p:ph idx="1" type="subTitle"/>
          </p:nvPr>
        </p:nvSpPr>
        <p:spPr>
          <a:xfrm>
            <a:off x="684213" y="3843869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79"/>
              <a:buNone/>
            </a:pPr>
            <a:r>
              <a:t/>
            </a:r>
            <a:endParaRPr/>
          </a:p>
        </p:txBody>
      </p:sp>
      <p:pic>
        <p:nvPicPr>
          <p:cNvPr descr="https://lh5.googleusercontent.com/VTvAt3nlxmyv8bLOtrQHPnTkSgZbyS7Ih6xltt7RkiryVmYpW3PFqX1Y71PwDoBd6gnmBDENRx3TLoqvBU2-TbL9_weMG0grImc0lNdArEM3bH-XDf0nfev9WF5gS_iZEPZWo-ICwA1FNadQgg" id="819" name="Google Shape;81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645" y="329939"/>
            <a:ext cx="11237799" cy="6321262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89"/>
          <p:cNvSpPr/>
          <p:nvPr/>
        </p:nvSpPr>
        <p:spPr>
          <a:xfrm>
            <a:off x="8427563" y="2894029"/>
            <a:ext cx="2271860" cy="386499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0230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CCP F ‘19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90"/>
          <p:cNvPicPr preferRelativeResize="0"/>
          <p:nvPr/>
        </p:nvPicPr>
        <p:blipFill rotWithShape="1">
          <a:blip r:embed="rId3">
            <a:alphaModFix/>
          </a:blip>
          <a:srcRect b="23473" l="0" r="-1" t="15917"/>
          <a:stretch/>
        </p:blipFill>
        <p:spPr>
          <a:xfrm>
            <a:off x="1976538" y="10"/>
            <a:ext cx="7552944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1"/>
          <p:cNvSpPr txBox="1"/>
          <p:nvPr>
            <p:ph type="title"/>
          </p:nvPr>
        </p:nvSpPr>
        <p:spPr>
          <a:xfrm>
            <a:off x="806910" y="157568"/>
            <a:ext cx="108335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b="1" lang="en-US" sz="5400">
                <a:solidFill>
                  <a:schemeClr val="dk1"/>
                </a:solidFill>
              </a:rPr>
              <a:t>THE MULTIPLE MEASURES OF RISE</a:t>
            </a:r>
            <a:endParaRPr/>
          </a:p>
        </p:txBody>
      </p:sp>
      <p:pic>
        <p:nvPicPr>
          <p:cNvPr id="831" name="Google Shape;831;p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427" y="1329834"/>
            <a:ext cx="11114488" cy="5156207"/>
          </a:xfrm>
          <a:prstGeom prst="rect">
            <a:avLst/>
          </a:prstGeom>
          <a:solidFill>
            <a:srgbClr val="941A1B"/>
          </a:solidFill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2"/>
          <p:cNvSpPr/>
          <p:nvPr/>
        </p:nvSpPr>
        <p:spPr>
          <a:xfrm>
            <a:off x="98079" y="2063554"/>
            <a:ext cx="11995841" cy="18312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228525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Font typeface="Calibri"/>
              <a:buNone/>
            </a:pPr>
            <a:r>
              <a:rPr b="1" i="0" lang="en-US" sz="6000" u="none" cap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Survey link</a:t>
            </a:r>
            <a:endParaRPr b="0" i="0" sz="6000" u="none" cap="none" strike="noStrike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4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https://tinyurl.com/Spring2019RISEPD</a:t>
            </a:r>
            <a:r>
              <a:rPr b="0" i="0" lang="en-US" sz="1100" u="none" cap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1200" u="none" cap="none" strike="noStrike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2"/>
          <p:cNvSpPr txBox="1"/>
          <p:nvPr/>
        </p:nvSpPr>
        <p:spPr>
          <a:xfrm>
            <a:off x="1485045" y="216580"/>
            <a:ext cx="845898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Please take this survey NOW.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dk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generated with very high confidence" id="372" name="Google Shape;372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54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757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4"/>
          <p:cNvSpPr/>
          <p:nvPr>
            <p:ph type="title"/>
          </p:nvPr>
        </p:nvSpPr>
        <p:spPr>
          <a:xfrm>
            <a:off x="372291" y="1778824"/>
            <a:ext cx="3624943" cy="3550821"/>
          </a:xfrm>
          <a:prstGeom prst="ellipse">
            <a:avLst/>
          </a:prstGeom>
          <a:solidFill>
            <a:srgbClr val="262626"/>
          </a:solidFill>
          <a:ln cap="flat" cmpd="thinThick" w="1746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8000"/>
              <a:buFont typeface="Calibri"/>
              <a:buNone/>
            </a:pPr>
            <a:r>
              <a:rPr b="1" lang="en-US" sz="8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RISE</a:t>
            </a:r>
            <a:endParaRPr/>
          </a:p>
        </p:txBody>
      </p:sp>
      <p:pic>
        <p:nvPicPr>
          <p:cNvPr id="380" name="Google Shape;380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764" y="219135"/>
            <a:ext cx="7144093" cy="6419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54" y="0"/>
            <a:ext cx="9987643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92" name="Google Shape;392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74" y="139959"/>
            <a:ext cx="11842654" cy="6716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dk1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a black shirt&#10;&#10;Description automatically generated" id="397" name="Google Shape;39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1497" y="106680"/>
            <a:ext cx="8144692" cy="672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