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9"/>
  </p:notesMasterIdLst>
  <p:sldIdLst>
    <p:sldId id="256" r:id="rId2"/>
    <p:sldId id="277" r:id="rId3"/>
    <p:sldId id="257" r:id="rId4"/>
    <p:sldId id="274" r:id="rId5"/>
    <p:sldId id="305" r:id="rId6"/>
    <p:sldId id="306" r:id="rId7"/>
    <p:sldId id="307" r:id="rId8"/>
    <p:sldId id="281" r:id="rId9"/>
    <p:sldId id="308" r:id="rId10"/>
    <p:sldId id="268" r:id="rId11"/>
    <p:sldId id="280" r:id="rId12"/>
    <p:sldId id="267" r:id="rId13"/>
    <p:sldId id="271" r:id="rId14"/>
    <p:sldId id="272" r:id="rId15"/>
    <p:sldId id="270" r:id="rId16"/>
    <p:sldId id="309" r:id="rId17"/>
    <p:sldId id="310" r:id="rId18"/>
    <p:sldId id="282" r:id="rId19"/>
    <p:sldId id="300" r:id="rId20"/>
    <p:sldId id="304" r:id="rId21"/>
    <p:sldId id="302" r:id="rId22"/>
    <p:sldId id="296" r:id="rId23"/>
    <p:sldId id="261" r:id="rId24"/>
    <p:sldId id="262" r:id="rId25"/>
    <p:sldId id="263" r:id="rId26"/>
    <p:sldId id="264" r:id="rId27"/>
    <p:sldId id="265" r:id="rId28"/>
    <p:sldId id="266" r:id="rId29"/>
    <p:sldId id="278" r:id="rId30"/>
    <p:sldId id="285" r:id="rId31"/>
    <p:sldId id="287" r:id="rId32"/>
    <p:sldId id="295" r:id="rId33"/>
    <p:sldId id="297" r:id="rId34"/>
    <p:sldId id="298" r:id="rId35"/>
    <p:sldId id="299" r:id="rId36"/>
    <p:sldId id="279" r:id="rId37"/>
    <p:sldId id="30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5DB4"/>
    <a:srgbClr val="E54B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7947C-49A9-401D-8BAC-FD2925420DA6}" type="datetimeFigureOut">
              <a:rPr lang="en-US" smtClean="0"/>
              <a:t>1/15/2019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C15DD4-50A9-432F-9F9A-255B406018FC}" type="slidenum">
              <a:rPr lang="en-US" smtClean="0"/>
              <a:t>‹#›</a:t>
            </a:fld>
            <a:endParaRPr lang="en-US"/>
          </a:p>
        </p:txBody>
      </p:sp>
    </p:spTree>
    <p:extLst>
      <p:ext uri="{BB962C8B-B14F-4D97-AF65-F5344CB8AC3E}">
        <p14:creationId xmlns:p14="http://schemas.microsoft.com/office/powerpoint/2010/main" val="3644213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4354d7081b_2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g4354d7081b_2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0589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43784608f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g43784608f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5702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43784608f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g43784608f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3531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4373decb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4373decb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1981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85285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9478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01935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1995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05566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28151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31459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00881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47252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70081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95201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1/15/2019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482589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mailto:lkbrown@cccc.edu"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tinyurl.com/RISEpd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06400"/>
            <a:ext cx="9144000" cy="4356100"/>
          </a:xfrm>
        </p:spPr>
        <p:txBody>
          <a:bodyPr>
            <a:normAutofit fontScale="90000"/>
          </a:bodyPr>
          <a:lstStyle/>
          <a:p>
            <a:r>
              <a:rPr lang="en-US" sz="8000" b="1" dirty="0"/>
              <a:t/>
            </a:r>
            <a:br>
              <a:rPr lang="en-US" sz="8000" b="1" dirty="0"/>
            </a:br>
            <a:r>
              <a:rPr lang="en-US" sz="8000" b="1" dirty="0"/>
              <a:t/>
            </a:r>
            <a:br>
              <a:rPr lang="en-US" sz="8000" b="1" dirty="0"/>
            </a:br>
            <a:r>
              <a:rPr lang="en-US" sz="8000" b="1" dirty="0"/>
              <a:t>NCCCS</a:t>
            </a:r>
            <a:br>
              <a:rPr lang="en-US" sz="8000" b="1" dirty="0"/>
            </a:br>
            <a:r>
              <a:rPr lang="en-US" sz="8000" b="1" dirty="0"/>
              <a:t>RISE </a:t>
            </a:r>
            <a:br>
              <a:rPr lang="en-US" sz="8000" b="1" dirty="0"/>
            </a:br>
            <a:r>
              <a:rPr lang="en-US" sz="8000" b="1" dirty="0"/>
              <a:t>Advisor Training</a:t>
            </a:r>
            <a:br>
              <a:rPr lang="en-US" sz="8000" b="1" dirty="0"/>
            </a:br>
            <a:endParaRPr lang="en-US" sz="6700" b="1" dirty="0"/>
          </a:p>
        </p:txBody>
      </p:sp>
      <p:sp>
        <p:nvSpPr>
          <p:cNvPr id="3" name="Subtitle 2"/>
          <p:cNvSpPr>
            <a:spLocks noGrp="1"/>
          </p:cNvSpPr>
          <p:nvPr>
            <p:ph type="subTitle" idx="1"/>
          </p:nvPr>
        </p:nvSpPr>
        <p:spPr>
          <a:xfrm>
            <a:off x="1524000" y="4855334"/>
            <a:ext cx="9144000" cy="1455313"/>
          </a:xfrm>
        </p:spPr>
        <p:txBody>
          <a:bodyPr>
            <a:normAutofit fontScale="92500" lnSpcReduction="20000"/>
          </a:bodyPr>
          <a:lstStyle/>
          <a:p>
            <a:r>
              <a:rPr lang="en-US" dirty="0"/>
              <a:t>Lisa Key Brown</a:t>
            </a:r>
          </a:p>
          <a:p>
            <a:r>
              <a:rPr lang="en-US" dirty="0"/>
              <a:t>Sarah Deal</a:t>
            </a:r>
          </a:p>
          <a:p>
            <a:r>
              <a:rPr lang="en-US" dirty="0"/>
              <a:t>John Paul Black</a:t>
            </a:r>
          </a:p>
          <a:p>
            <a:r>
              <a:rPr lang="en-US" dirty="0"/>
              <a:t>Monty Hickman</a:t>
            </a:r>
          </a:p>
          <a:p>
            <a:endParaRPr lang="en-US" dirty="0"/>
          </a:p>
          <a:p>
            <a:endParaRPr lang="en-US" dirty="0"/>
          </a:p>
        </p:txBody>
      </p:sp>
      <p:pic>
        <p:nvPicPr>
          <p:cNvPr id="3074" name="Picture 2" descr="C:\Users\lbrow870\AppData\Local\Microsoft\Windows\Temporary Internet Files\Content.IE5\QE6TS54E\sun-312708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7404" y="-162733"/>
            <a:ext cx="4952582" cy="204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603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Center and Crosswalk</a:t>
            </a:r>
          </a:p>
        </p:txBody>
      </p:sp>
      <p:sp>
        <p:nvSpPr>
          <p:cNvPr id="3" name="Rectangle 2"/>
          <p:cNvSpPr/>
          <p:nvPr/>
        </p:nvSpPr>
        <p:spPr>
          <a:xfrm>
            <a:off x="1081825" y="1690688"/>
            <a:ext cx="9586175" cy="3356303"/>
          </a:xfrm>
          <a:prstGeom prst="rect">
            <a:avLst/>
          </a:prstGeom>
        </p:spPr>
        <p:txBody>
          <a:bodyPr wrap="square">
            <a:spAutoFit/>
          </a:bodyPr>
          <a:lstStyle/>
          <a:p>
            <a:pPr indent="457200">
              <a:lnSpc>
                <a:spcPct val="107000"/>
              </a:lnSpc>
              <a:spcAft>
                <a:spcPts val="800"/>
              </a:spcAft>
            </a:pPr>
            <a:r>
              <a:rPr lang="en-US" sz="2400" dirty="0">
                <a:latin typeface="Arial" pitchFamily="34" charset="0"/>
                <a:ea typeface="Calibri" panose="020F0502020204030204" pitchFamily="34" charset="0"/>
                <a:cs typeface="Arial" pitchFamily="34" charset="0"/>
              </a:rPr>
              <a:t>DMA to </a:t>
            </a:r>
            <a:r>
              <a:rPr lang="en-US" sz="2400" dirty="0" err="1">
                <a:latin typeface="Arial" pitchFamily="34" charset="0"/>
                <a:ea typeface="Calibri" panose="020F0502020204030204" pitchFamily="34" charset="0"/>
                <a:cs typeface="Arial" pitchFamily="34" charset="0"/>
              </a:rPr>
              <a:t>EdReady</a:t>
            </a:r>
            <a:r>
              <a:rPr lang="en-US" sz="2400" dirty="0">
                <a:latin typeface="Arial" pitchFamily="34" charset="0"/>
                <a:ea typeface="Calibri" panose="020F0502020204030204" pitchFamily="34" charset="0"/>
                <a:cs typeface="Arial" pitchFamily="34" charset="0"/>
              </a:rPr>
              <a:t> units </a:t>
            </a:r>
          </a:p>
          <a:p>
            <a:pPr marL="742950" marR="0" lvl="1" indent="-285750">
              <a:lnSpc>
                <a:spcPct val="107000"/>
              </a:lnSpc>
              <a:spcBef>
                <a:spcPts val="0"/>
              </a:spcBef>
              <a:spcAft>
                <a:spcPts val="0"/>
              </a:spcAft>
              <a:buFont typeface="Symbol" panose="05050102010706020507" pitchFamily="18" charset="2"/>
              <a:buChar char=""/>
            </a:pPr>
            <a:r>
              <a:rPr lang="en-US" sz="2400" dirty="0">
                <a:latin typeface="Arial" pitchFamily="34" charset="0"/>
                <a:ea typeface="Calibri" panose="020F0502020204030204" pitchFamily="34" charset="0"/>
                <a:cs typeface="Arial" pitchFamily="34" charset="0"/>
              </a:rPr>
              <a:t>DMA 010-030 -&gt; </a:t>
            </a:r>
            <a:r>
              <a:rPr lang="en-US" sz="2400" dirty="0" err="1">
                <a:latin typeface="Arial" pitchFamily="34" charset="0"/>
                <a:ea typeface="Calibri" panose="020F0502020204030204" pitchFamily="34" charset="0"/>
                <a:cs typeface="Arial" pitchFamily="34" charset="0"/>
              </a:rPr>
              <a:t>EdReady</a:t>
            </a:r>
            <a:r>
              <a:rPr lang="en-US" sz="2400" dirty="0">
                <a:latin typeface="Arial" pitchFamily="34" charset="0"/>
                <a:ea typeface="Calibri" panose="020F0502020204030204" pitchFamily="34" charset="0"/>
                <a:cs typeface="Arial" pitchFamily="34" charset="0"/>
              </a:rPr>
              <a:t> units 1-8 -&gt;Tier 1-&gt;Mat-060</a:t>
            </a:r>
          </a:p>
          <a:p>
            <a:pPr marL="742950" marR="0" lvl="1" indent="-285750">
              <a:lnSpc>
                <a:spcPct val="107000"/>
              </a:lnSpc>
              <a:spcBef>
                <a:spcPts val="0"/>
              </a:spcBef>
              <a:spcAft>
                <a:spcPts val="0"/>
              </a:spcAft>
              <a:buFont typeface="Symbol" panose="05050102010706020507" pitchFamily="18" charset="2"/>
              <a:buChar char=""/>
            </a:pPr>
            <a:r>
              <a:rPr lang="en-US" sz="2400" dirty="0">
                <a:latin typeface="Arial" pitchFamily="34" charset="0"/>
                <a:ea typeface="Calibri" panose="020F0502020204030204" pitchFamily="34" charset="0"/>
                <a:cs typeface="Arial" pitchFamily="34" charset="0"/>
              </a:rPr>
              <a:t>DMA 010-050 - &gt; </a:t>
            </a:r>
            <a:r>
              <a:rPr lang="en-US" sz="2400" dirty="0" err="1">
                <a:latin typeface="Arial" pitchFamily="34" charset="0"/>
                <a:ea typeface="Calibri" panose="020F0502020204030204" pitchFamily="34" charset="0"/>
                <a:cs typeface="Arial" pitchFamily="34" charset="0"/>
              </a:rPr>
              <a:t>EdReady</a:t>
            </a:r>
            <a:r>
              <a:rPr lang="en-US" sz="2400" dirty="0">
                <a:latin typeface="Arial" pitchFamily="34" charset="0"/>
                <a:ea typeface="Calibri" panose="020F0502020204030204" pitchFamily="34" charset="0"/>
                <a:cs typeface="Arial" pitchFamily="34" charset="0"/>
              </a:rPr>
              <a:t> units 1-12 -&gt; Tier 2 -&gt;Mat-070</a:t>
            </a:r>
          </a:p>
          <a:p>
            <a:pPr marL="742950" marR="0" lvl="1" indent="-285750">
              <a:lnSpc>
                <a:spcPct val="107000"/>
              </a:lnSpc>
              <a:spcBef>
                <a:spcPts val="0"/>
              </a:spcBef>
              <a:spcAft>
                <a:spcPts val="0"/>
              </a:spcAft>
              <a:buFont typeface="Symbol" panose="05050102010706020507" pitchFamily="18" charset="2"/>
              <a:buChar char=""/>
            </a:pPr>
            <a:r>
              <a:rPr lang="en-US" sz="2400" dirty="0">
                <a:latin typeface="Arial" pitchFamily="34" charset="0"/>
                <a:ea typeface="Calibri" panose="020F0502020204030204" pitchFamily="34" charset="0"/>
                <a:cs typeface="Arial" pitchFamily="34" charset="0"/>
              </a:rPr>
              <a:t>DMA 010-080 -&gt; </a:t>
            </a:r>
            <a:r>
              <a:rPr lang="en-US" sz="2400" dirty="0" err="1">
                <a:latin typeface="Arial" pitchFamily="34" charset="0"/>
                <a:ea typeface="Calibri" panose="020F0502020204030204" pitchFamily="34" charset="0"/>
                <a:cs typeface="Arial" pitchFamily="34" charset="0"/>
              </a:rPr>
              <a:t>EdReady</a:t>
            </a:r>
            <a:r>
              <a:rPr lang="en-US" sz="2400" dirty="0">
                <a:latin typeface="Arial" pitchFamily="34" charset="0"/>
                <a:ea typeface="Calibri" panose="020F0502020204030204" pitchFamily="34" charset="0"/>
                <a:cs typeface="Arial" pitchFamily="34" charset="0"/>
              </a:rPr>
              <a:t> units 1-17-&gt;Tier 3 -&gt;Mat-080</a:t>
            </a:r>
          </a:p>
          <a:p>
            <a:pPr marL="685800" marR="0">
              <a:lnSpc>
                <a:spcPct val="107000"/>
              </a:lnSpc>
              <a:spcBef>
                <a:spcPts val="0"/>
              </a:spcBef>
              <a:spcAft>
                <a:spcPts val="0"/>
              </a:spcAft>
            </a:pPr>
            <a:r>
              <a:rPr lang="en-US" sz="2400" b="1" dirty="0">
                <a:latin typeface="Arial" pitchFamily="34" charset="0"/>
                <a:ea typeface="Calibri" panose="020F0502020204030204" pitchFamily="34" charset="0"/>
                <a:cs typeface="Arial" pitchFamily="34" charset="0"/>
              </a:rPr>
              <a:t> </a:t>
            </a:r>
            <a:endParaRPr lang="en-US" sz="2400" dirty="0">
              <a:latin typeface="Arial" pitchFamily="34" charset="0"/>
              <a:ea typeface="Calibri" panose="020F0502020204030204" pitchFamily="34" charset="0"/>
              <a:cs typeface="Arial" pitchFamily="34" charset="0"/>
            </a:endParaRPr>
          </a:p>
          <a:p>
            <a:pPr marL="228600" marR="0" indent="228600">
              <a:lnSpc>
                <a:spcPct val="107000"/>
              </a:lnSpc>
              <a:spcBef>
                <a:spcPts val="0"/>
              </a:spcBef>
              <a:spcAft>
                <a:spcPts val="0"/>
              </a:spcAft>
            </a:pPr>
            <a:r>
              <a:rPr lang="en-US" sz="2400" dirty="0">
                <a:latin typeface="Arial" pitchFamily="34" charset="0"/>
                <a:ea typeface="Calibri" panose="020F0502020204030204" pitchFamily="34" charset="0"/>
                <a:cs typeface="Arial" pitchFamily="34" charset="0"/>
              </a:rPr>
              <a:t>DRE to </a:t>
            </a:r>
            <a:r>
              <a:rPr lang="en-US" sz="2400" dirty="0" err="1">
                <a:latin typeface="Arial" pitchFamily="34" charset="0"/>
                <a:ea typeface="Calibri" panose="020F0502020204030204" pitchFamily="34" charset="0"/>
                <a:cs typeface="Arial" pitchFamily="34" charset="0"/>
              </a:rPr>
              <a:t>EdReady</a:t>
            </a:r>
            <a:r>
              <a:rPr lang="en-US" sz="2400" dirty="0">
                <a:latin typeface="Arial" pitchFamily="34" charset="0"/>
                <a:ea typeface="Calibri" panose="020F0502020204030204" pitchFamily="34" charset="0"/>
                <a:cs typeface="Arial" pitchFamily="34" charset="0"/>
              </a:rPr>
              <a:t> units </a:t>
            </a:r>
          </a:p>
          <a:p>
            <a:pPr marL="742950" marR="0" lvl="1" indent="-285750">
              <a:lnSpc>
                <a:spcPct val="107000"/>
              </a:lnSpc>
              <a:spcBef>
                <a:spcPts val="0"/>
              </a:spcBef>
              <a:spcAft>
                <a:spcPts val="0"/>
              </a:spcAft>
              <a:buFont typeface="Symbol" panose="05050102010706020507" pitchFamily="18" charset="2"/>
              <a:buChar char=""/>
            </a:pPr>
            <a:r>
              <a:rPr lang="en-US" sz="2400" dirty="0">
                <a:latin typeface="Arial" pitchFamily="34" charset="0"/>
                <a:ea typeface="Calibri" panose="020F0502020204030204" pitchFamily="34" charset="0"/>
                <a:cs typeface="Arial" pitchFamily="34" charset="0"/>
              </a:rPr>
              <a:t>DRE 097 -&gt;</a:t>
            </a:r>
            <a:r>
              <a:rPr lang="en-US" sz="2400" dirty="0" err="1">
                <a:latin typeface="Arial" pitchFamily="34" charset="0"/>
                <a:ea typeface="Calibri" panose="020F0502020204030204" pitchFamily="34" charset="0"/>
                <a:cs typeface="Arial" pitchFamily="34" charset="0"/>
              </a:rPr>
              <a:t>EdReady</a:t>
            </a:r>
            <a:r>
              <a:rPr lang="en-US" sz="2400" dirty="0">
                <a:latin typeface="Arial" pitchFamily="34" charset="0"/>
                <a:ea typeface="Calibri" panose="020F0502020204030204" pitchFamily="34" charset="0"/>
                <a:cs typeface="Arial" pitchFamily="34" charset="0"/>
              </a:rPr>
              <a:t> units 1-6</a:t>
            </a:r>
          </a:p>
          <a:p>
            <a:pPr marL="742950" marR="0" lvl="1" indent="-285750">
              <a:lnSpc>
                <a:spcPct val="107000"/>
              </a:lnSpc>
              <a:spcBef>
                <a:spcPts val="0"/>
              </a:spcBef>
              <a:spcAft>
                <a:spcPts val="800"/>
              </a:spcAft>
              <a:buFont typeface="Symbol" panose="05050102010706020507" pitchFamily="18" charset="2"/>
              <a:buChar char=""/>
            </a:pPr>
            <a:r>
              <a:rPr lang="en-US" sz="2400" dirty="0">
                <a:latin typeface="Arial" pitchFamily="34" charset="0"/>
                <a:ea typeface="Calibri" panose="020F0502020204030204" pitchFamily="34" charset="0"/>
                <a:cs typeface="Arial" pitchFamily="34" charset="0"/>
              </a:rPr>
              <a:t>DRE 098 -&gt; </a:t>
            </a:r>
            <a:r>
              <a:rPr lang="en-US" sz="2400" dirty="0" err="1">
                <a:latin typeface="Arial" pitchFamily="34" charset="0"/>
                <a:ea typeface="Calibri" panose="020F0502020204030204" pitchFamily="34" charset="0"/>
                <a:cs typeface="Arial" pitchFamily="34" charset="0"/>
              </a:rPr>
              <a:t>EdReady</a:t>
            </a:r>
            <a:r>
              <a:rPr lang="en-US" sz="2400" dirty="0">
                <a:latin typeface="Arial" pitchFamily="34" charset="0"/>
                <a:ea typeface="Calibri" panose="020F0502020204030204" pitchFamily="34" charset="0"/>
                <a:cs typeface="Arial" pitchFamily="34" charset="0"/>
              </a:rPr>
              <a:t> units 1-10</a:t>
            </a:r>
            <a:endParaRPr lang="en-US" sz="2400" dirty="0">
              <a:effectLst/>
              <a:latin typeface="Arial" pitchFamily="34" charset="0"/>
              <a:ea typeface="Calibri" panose="020F0502020204030204" pitchFamily="34" charset="0"/>
              <a:cs typeface="Arial" pitchFamily="34" charset="0"/>
            </a:endParaRPr>
          </a:p>
        </p:txBody>
      </p:sp>
    </p:spTree>
    <p:extLst>
      <p:ext uri="{BB962C8B-B14F-4D97-AF65-F5344CB8AC3E}">
        <p14:creationId xmlns:p14="http://schemas.microsoft.com/office/powerpoint/2010/main" val="707889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627681"/>
            <a:ext cx="10515600" cy="1697066"/>
          </a:xfrm>
        </p:spPr>
        <p:txBody>
          <a:bodyPr>
            <a:noAutofit/>
          </a:bodyPr>
          <a:lstStyle/>
          <a:p>
            <a:r>
              <a:rPr lang="en-US" sz="4800" b="1" dirty="0"/>
              <a:t/>
            </a:r>
            <a:br>
              <a:rPr lang="en-US" sz="4800" b="1" dirty="0"/>
            </a:br>
            <a:r>
              <a:rPr lang="en-US" sz="4800" b="1" dirty="0"/>
              <a:t>1</a:t>
            </a:r>
            <a:r>
              <a:rPr lang="en-US" sz="4800" b="1" baseline="30000" dirty="0"/>
              <a:t>st</a:t>
            </a:r>
            <a:r>
              <a:rPr lang="en-US" sz="4800" b="1" dirty="0"/>
              <a:t> RISE SEMESTER ADVISING GUIDE</a:t>
            </a:r>
            <a:br>
              <a:rPr lang="en-US" sz="4800" b="1" dirty="0"/>
            </a:br>
            <a:r>
              <a:rPr lang="en-US" sz="4800" b="1" dirty="0"/>
              <a:t>Transition Center in Curriculum</a:t>
            </a:r>
          </a:p>
        </p:txBody>
      </p:sp>
      <p:graphicFrame>
        <p:nvGraphicFramePr>
          <p:cNvPr id="4" name="Table 3"/>
          <p:cNvGraphicFramePr>
            <a:graphicFrameLocks noGrp="1"/>
          </p:cNvGraphicFramePr>
          <p:nvPr>
            <p:extLst>
              <p:ext uri="{D42A27DB-BD31-4B8C-83A1-F6EECF244321}">
                <p14:modId xmlns:p14="http://schemas.microsoft.com/office/powerpoint/2010/main" val="3130033306"/>
              </p:ext>
            </p:extLst>
          </p:nvPr>
        </p:nvGraphicFramePr>
        <p:xfrm>
          <a:off x="847456" y="2471777"/>
          <a:ext cx="10431596" cy="2864534"/>
        </p:xfrm>
        <a:graphic>
          <a:graphicData uri="http://schemas.openxmlformats.org/drawingml/2006/table">
            <a:tbl>
              <a:tblPr>
                <a:tableStyleId>{5C22544A-7EE6-4342-B048-85BDC9FD1C3A}</a:tableStyleId>
              </a:tblPr>
              <a:tblGrid>
                <a:gridCol w="3634362">
                  <a:extLst>
                    <a:ext uri="{9D8B030D-6E8A-4147-A177-3AD203B41FA5}">
                      <a16:colId xmlns:a16="http://schemas.microsoft.com/office/drawing/2014/main" xmlns="" val="20000"/>
                    </a:ext>
                  </a:extLst>
                </a:gridCol>
                <a:gridCol w="33514">
                  <a:extLst>
                    <a:ext uri="{9D8B030D-6E8A-4147-A177-3AD203B41FA5}">
                      <a16:colId xmlns:a16="http://schemas.microsoft.com/office/drawing/2014/main" xmlns="" val="20001"/>
                    </a:ext>
                  </a:extLst>
                </a:gridCol>
                <a:gridCol w="75059">
                  <a:extLst>
                    <a:ext uri="{9D8B030D-6E8A-4147-A177-3AD203B41FA5}">
                      <a16:colId xmlns:a16="http://schemas.microsoft.com/office/drawing/2014/main" xmlns="" val="20002"/>
                    </a:ext>
                  </a:extLst>
                </a:gridCol>
                <a:gridCol w="3302280">
                  <a:extLst>
                    <a:ext uri="{9D8B030D-6E8A-4147-A177-3AD203B41FA5}">
                      <a16:colId xmlns:a16="http://schemas.microsoft.com/office/drawing/2014/main" xmlns="" val="20003"/>
                    </a:ext>
                  </a:extLst>
                </a:gridCol>
                <a:gridCol w="85870">
                  <a:extLst>
                    <a:ext uri="{9D8B030D-6E8A-4147-A177-3AD203B41FA5}">
                      <a16:colId xmlns:a16="http://schemas.microsoft.com/office/drawing/2014/main" xmlns="" val="20004"/>
                    </a:ext>
                  </a:extLst>
                </a:gridCol>
                <a:gridCol w="3300511">
                  <a:extLst>
                    <a:ext uri="{9D8B030D-6E8A-4147-A177-3AD203B41FA5}">
                      <a16:colId xmlns:a16="http://schemas.microsoft.com/office/drawing/2014/main" xmlns="" val="20005"/>
                    </a:ext>
                  </a:extLst>
                </a:gridCol>
              </a:tblGrid>
              <a:tr h="266008">
                <a:tc gridSpan="2">
                  <a:txBody>
                    <a:bodyPr/>
                    <a:lstStyle/>
                    <a:p>
                      <a:pPr algn="l" fontAlgn="b"/>
                      <a:endParaRPr lang="en-US" sz="900" b="0" i="0" u="none" strike="noStrike" dirty="0">
                        <a:solidFill>
                          <a:srgbClr val="000000"/>
                        </a:solidFill>
                        <a:effectLst/>
                        <a:latin typeface="Calibri"/>
                      </a:endParaRPr>
                    </a:p>
                  </a:txBody>
                  <a:tcPr marL="8114" marR="8114" marT="8114" marB="0" anchor="b"/>
                </a:tc>
                <a:tc hMerge="1">
                  <a:txBody>
                    <a:bodyPr/>
                    <a:lstStyle/>
                    <a:p>
                      <a:endParaRPr lang="en-US"/>
                    </a:p>
                  </a:txBody>
                  <a:tcPr/>
                </a:tc>
                <a:tc>
                  <a:txBody>
                    <a:bodyPr/>
                    <a:lstStyle/>
                    <a:p>
                      <a:endParaRPr lang="en-US"/>
                    </a:p>
                  </a:txBody>
                  <a:tcPr marL="8114" marR="8114" marT="8114" marB="0" anchor="b"/>
                </a:tc>
                <a:tc>
                  <a:txBody>
                    <a:bodyPr/>
                    <a:lstStyle/>
                    <a:p>
                      <a:endParaRPr lang="en-US"/>
                    </a:p>
                  </a:txBody>
                  <a:tcPr marL="8114" marR="8114" marT="8114" marB="0" anchor="b"/>
                </a:tc>
                <a:tc>
                  <a:txBody>
                    <a:bodyPr/>
                    <a:lstStyle/>
                    <a:p>
                      <a:pPr algn="l" fontAlgn="b"/>
                      <a:endParaRPr lang="en-US" sz="900" b="0" i="0" u="none" strike="noStrike">
                        <a:solidFill>
                          <a:srgbClr val="000000"/>
                        </a:solidFill>
                        <a:effectLst/>
                        <a:latin typeface="Calibri"/>
                      </a:endParaRPr>
                    </a:p>
                  </a:txBody>
                  <a:tcPr marL="8114" marR="8114" marT="8114" marB="0" anchor="b"/>
                </a:tc>
                <a:tc>
                  <a:txBody>
                    <a:bodyPr/>
                    <a:lstStyle/>
                    <a:p>
                      <a:pPr algn="l" fontAlgn="b"/>
                      <a:endParaRPr lang="en-US" sz="900" b="0" i="0" u="none" strike="noStrike">
                        <a:solidFill>
                          <a:srgbClr val="000000"/>
                        </a:solidFill>
                        <a:effectLst/>
                        <a:latin typeface="Calibri"/>
                      </a:endParaRPr>
                    </a:p>
                  </a:txBody>
                  <a:tcPr marL="8114" marR="8114" marT="8114" marB="0" anchor="b"/>
                </a:tc>
                <a:extLst>
                  <a:ext uri="{0D108BD9-81ED-4DB2-BD59-A6C34878D82A}">
                    <a16:rowId xmlns:a16="http://schemas.microsoft.com/office/drawing/2014/main" xmlns="" val="10000"/>
                  </a:ext>
                </a:extLst>
              </a:tr>
              <a:tr h="213976">
                <a:tc gridSpan="4">
                  <a:txBody>
                    <a:bodyPr/>
                    <a:lstStyle/>
                    <a:p>
                      <a:pPr algn="l" fontAlgn="b"/>
                      <a:r>
                        <a:rPr lang="en-US" sz="1400" u="none" strike="noStrike" dirty="0">
                          <a:effectLst/>
                        </a:rPr>
                        <a:t>Transition Center in Curriculum (6 contact hours/3 credit hours)</a:t>
                      </a:r>
                      <a:endParaRPr lang="en-US" sz="1400" b="1" i="0" u="none" strike="noStrike" dirty="0">
                        <a:solidFill>
                          <a:srgbClr val="000000"/>
                        </a:solidFill>
                        <a:effectLst/>
                        <a:latin typeface="Calibri"/>
                      </a:endParaRPr>
                    </a:p>
                  </a:txBody>
                  <a:tcPr marL="8114" marR="8114" marT="8114" marB="0" anchor="b">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Calibri"/>
                      </a:endParaRPr>
                    </a:p>
                  </a:txBody>
                  <a:tcPr marL="8114" marR="8114" marT="8114" marB="0" anchor="b"/>
                </a:tc>
                <a:tc>
                  <a:txBody>
                    <a:bodyPr/>
                    <a:lstStyle/>
                    <a:p>
                      <a:pPr algn="l" fontAlgn="b"/>
                      <a:endParaRPr lang="en-US" sz="1400" b="0" i="0" u="none" strike="noStrike">
                        <a:solidFill>
                          <a:srgbClr val="000000"/>
                        </a:solidFill>
                        <a:effectLst/>
                        <a:latin typeface="Calibri"/>
                      </a:endParaRPr>
                    </a:p>
                  </a:txBody>
                  <a:tcPr marL="8114" marR="8114" marT="8114" marB="0" anchor="b"/>
                </a:tc>
                <a:extLst>
                  <a:ext uri="{0D108BD9-81ED-4DB2-BD59-A6C34878D82A}">
                    <a16:rowId xmlns:a16="http://schemas.microsoft.com/office/drawing/2014/main" xmlns="" val="10001"/>
                  </a:ext>
                </a:extLst>
              </a:tr>
              <a:tr h="213976">
                <a:tc>
                  <a:txBody>
                    <a:bodyPr/>
                    <a:lstStyle/>
                    <a:p>
                      <a:pPr algn="l" fontAlgn="b"/>
                      <a:r>
                        <a:rPr lang="en-US" sz="1400" u="none" strike="noStrike" dirty="0">
                          <a:solidFill>
                            <a:schemeClr val="tx1"/>
                          </a:solidFill>
                          <a:effectLst/>
                        </a:rPr>
                        <a:t>Math - MAT 003</a:t>
                      </a:r>
                      <a:endParaRPr lang="en-US" sz="1400" b="1" i="0" u="none" strike="noStrike" dirty="0">
                        <a:solidFill>
                          <a:schemeClr val="tx1"/>
                        </a:solidFill>
                        <a:effectLst/>
                        <a:latin typeface="Calibri"/>
                      </a:endParaRPr>
                    </a:p>
                  </a:txBody>
                  <a:tcPr marL="8114" marR="8114" marT="8114" marB="0" anchor="b">
                    <a:solidFill>
                      <a:schemeClr val="accent1"/>
                    </a:solidFill>
                  </a:tcPr>
                </a:tc>
                <a:tc gridSpan="2">
                  <a:txBody>
                    <a:bodyPr/>
                    <a:lstStyle/>
                    <a:p>
                      <a:pPr algn="l" fontAlgn="b"/>
                      <a:r>
                        <a:rPr lang="en-US" sz="900" u="none" strike="noStrike">
                          <a:solidFill>
                            <a:schemeClr val="tx1"/>
                          </a:solidFill>
                          <a:effectLst/>
                        </a:rPr>
                        <a:t> </a:t>
                      </a:r>
                      <a:endParaRPr lang="en-US" sz="900" b="0" i="0" u="none" strike="noStrike">
                        <a:solidFill>
                          <a:schemeClr val="tx1"/>
                        </a:solidFill>
                        <a:effectLst/>
                        <a:latin typeface="Calibri"/>
                      </a:endParaRPr>
                    </a:p>
                  </a:txBody>
                  <a:tcPr marL="8114" marR="8114" marT="8114" marB="0" anchor="b">
                    <a:solidFill>
                      <a:schemeClr val="accent1"/>
                    </a:solidFill>
                  </a:tcPr>
                </a:tc>
                <a:tc hMerge="1">
                  <a:txBody>
                    <a:bodyPr/>
                    <a:lstStyle/>
                    <a:p>
                      <a:endParaRPr lang="en-US"/>
                    </a:p>
                  </a:txBody>
                  <a:tcPr/>
                </a:tc>
                <a:tc>
                  <a:txBody>
                    <a:bodyPr/>
                    <a:lstStyle/>
                    <a:p>
                      <a:pPr algn="l" fontAlgn="b"/>
                      <a:r>
                        <a:rPr lang="en-US" sz="1400" u="none" strike="noStrike" dirty="0">
                          <a:solidFill>
                            <a:schemeClr val="tx1"/>
                          </a:solidFill>
                          <a:effectLst/>
                        </a:rPr>
                        <a:t>The student may </a:t>
                      </a:r>
                      <a:endParaRPr lang="en-US" sz="1400" b="1" i="0" u="none" strike="noStrike" dirty="0">
                        <a:solidFill>
                          <a:schemeClr val="tx1"/>
                        </a:solidFill>
                        <a:effectLst/>
                        <a:latin typeface="Calibri"/>
                      </a:endParaRPr>
                    </a:p>
                  </a:txBody>
                  <a:tcPr marL="8114" marR="8114" marT="8114" marB="0" anchor="b">
                    <a:solidFill>
                      <a:schemeClr val="accent1"/>
                    </a:solidFill>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8114" marR="8114" marT="8114" marB="0" anchor="b"/>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8114" marR="8114" marT="8114" marB="0" anchor="b"/>
                </a:tc>
                <a:extLst>
                  <a:ext uri="{0D108BD9-81ED-4DB2-BD59-A6C34878D82A}">
                    <a16:rowId xmlns:a16="http://schemas.microsoft.com/office/drawing/2014/main" xmlns="" val="10002"/>
                  </a:ext>
                </a:extLst>
              </a:tr>
              <a:tr h="282754">
                <a:tc>
                  <a:txBody>
                    <a:bodyPr/>
                    <a:lstStyle/>
                    <a:p>
                      <a:pPr algn="l" fontAlgn="b"/>
                      <a:r>
                        <a:rPr lang="en-US" sz="1400" u="none" strike="noStrike" dirty="0">
                          <a:effectLst/>
                        </a:rPr>
                        <a:t>Complete Unit 1-8  (Grade P1)    DMA 010-030</a:t>
                      </a:r>
                      <a:endParaRPr lang="en-US" sz="1400" b="0" i="0" u="none" strike="noStrike" dirty="0">
                        <a:solidFill>
                          <a:srgbClr val="000000"/>
                        </a:solidFill>
                        <a:effectLst/>
                        <a:latin typeface="Calibri"/>
                      </a:endParaRPr>
                    </a:p>
                  </a:txBody>
                  <a:tcPr marL="8114" marR="8114" marT="8114" marB="0" anchor="b">
                    <a:noFill/>
                  </a:tcPr>
                </a:tc>
                <a:tc gridSpan="2">
                  <a:txBody>
                    <a:bodyPr/>
                    <a:lstStyle/>
                    <a:p>
                      <a:pPr algn="l" fontAlgn="b"/>
                      <a:r>
                        <a:rPr lang="en-US" sz="1400" u="none" strike="noStrike">
                          <a:effectLst/>
                        </a:rPr>
                        <a:t> </a:t>
                      </a:r>
                      <a:endParaRPr lang="en-US" sz="1400" b="1" i="0" u="none" strike="noStrike">
                        <a:solidFill>
                          <a:srgbClr val="000000"/>
                        </a:solidFill>
                        <a:effectLst/>
                        <a:latin typeface="Calibri"/>
                      </a:endParaRPr>
                    </a:p>
                  </a:txBody>
                  <a:tcPr marL="8114" marR="8114" marT="8114" marB="0" anchor="b">
                    <a:noFill/>
                  </a:tcPr>
                </a:tc>
                <a:tc hMerge="1">
                  <a:txBody>
                    <a:bodyPr/>
                    <a:lstStyle/>
                    <a:p>
                      <a:endParaRPr lang="en-US"/>
                    </a:p>
                  </a:txBody>
                  <a:tcPr/>
                </a:tc>
                <a:tc>
                  <a:txBody>
                    <a:bodyPr/>
                    <a:lstStyle/>
                    <a:p>
                      <a:pPr algn="l" fontAlgn="b"/>
                      <a:r>
                        <a:rPr lang="en-US" sz="1400" u="none" strike="noStrike" dirty="0">
                          <a:effectLst/>
                        </a:rPr>
                        <a:t>register for MAT 110 without co-</a:t>
                      </a:r>
                      <a:r>
                        <a:rPr lang="en-US" sz="1400" u="none" strike="noStrike" dirty="0" err="1">
                          <a:effectLst/>
                        </a:rPr>
                        <a:t>req</a:t>
                      </a:r>
                      <a:r>
                        <a:rPr lang="en-US" sz="1400" u="none" strike="noStrike" dirty="0">
                          <a:effectLst/>
                        </a:rPr>
                        <a:t> </a:t>
                      </a:r>
                      <a:endParaRPr lang="en-US" sz="1400" b="0" i="0" u="none" strike="noStrike" dirty="0">
                        <a:solidFill>
                          <a:srgbClr val="000000"/>
                        </a:solidFill>
                        <a:effectLst/>
                        <a:latin typeface="Calibri"/>
                      </a:endParaRPr>
                    </a:p>
                  </a:txBody>
                  <a:tcPr marL="8114" marR="8114" marT="8114" marB="0" anchor="b">
                    <a:noFill/>
                  </a:tcPr>
                </a:tc>
                <a:tc>
                  <a:txBody>
                    <a:bodyPr/>
                    <a:lstStyle/>
                    <a:p>
                      <a:pPr algn="l" fontAlgn="b"/>
                      <a:r>
                        <a:rPr lang="en-US" sz="1400" u="none" strike="noStrike">
                          <a:effectLst/>
                        </a:rPr>
                        <a:t> </a:t>
                      </a:r>
                      <a:endParaRPr lang="en-US" sz="1400" b="1" i="0" u="none" strike="noStrike">
                        <a:solidFill>
                          <a:srgbClr val="000000"/>
                        </a:solidFill>
                        <a:effectLst/>
                        <a:latin typeface="Calibri"/>
                      </a:endParaRPr>
                    </a:p>
                  </a:txBody>
                  <a:tcPr marL="8114" marR="8114" marT="8114" marB="0" anchor="b">
                    <a:noFill/>
                  </a:tcPr>
                </a:tc>
                <a:tc>
                  <a:txBody>
                    <a:bodyPr/>
                    <a:lstStyle/>
                    <a:p>
                      <a:pPr algn="l" fontAlgn="b"/>
                      <a:r>
                        <a:rPr lang="en-US" sz="1400" u="none" strike="noStrike" dirty="0">
                          <a:effectLst/>
                        </a:rPr>
                        <a:t>OR register for MAT 143/152 with a co-</a:t>
                      </a:r>
                      <a:r>
                        <a:rPr lang="en-US" sz="1400" u="none" strike="noStrike" dirty="0" err="1">
                          <a:effectLst/>
                        </a:rPr>
                        <a:t>req</a:t>
                      </a:r>
                      <a:endParaRPr lang="en-US" sz="1400" b="0" i="0" u="none" strike="noStrike" dirty="0">
                        <a:solidFill>
                          <a:srgbClr val="000000"/>
                        </a:solidFill>
                        <a:effectLst/>
                        <a:latin typeface="Calibri"/>
                      </a:endParaRPr>
                    </a:p>
                  </a:txBody>
                  <a:tcPr marL="8114" marR="8114" marT="8114" marB="0" anchor="b">
                    <a:noFill/>
                  </a:tcPr>
                </a:tc>
                <a:extLst>
                  <a:ext uri="{0D108BD9-81ED-4DB2-BD59-A6C34878D82A}">
                    <a16:rowId xmlns:a16="http://schemas.microsoft.com/office/drawing/2014/main" xmlns="" val="10003"/>
                  </a:ext>
                </a:extLst>
              </a:tr>
              <a:tr h="282754">
                <a:tc>
                  <a:txBody>
                    <a:bodyPr/>
                    <a:lstStyle/>
                    <a:p>
                      <a:pPr algn="l" fontAlgn="b"/>
                      <a:r>
                        <a:rPr lang="en-US" sz="1400" u="none" strike="noStrike" dirty="0">
                          <a:effectLst/>
                        </a:rPr>
                        <a:t>Complete Unit 1-12 (Grade P2)   DMA 010-050</a:t>
                      </a:r>
                      <a:endParaRPr lang="en-US" sz="1400" b="0" i="0" u="none" strike="noStrike" dirty="0">
                        <a:solidFill>
                          <a:srgbClr val="000000"/>
                        </a:solidFill>
                        <a:effectLst/>
                        <a:latin typeface="Calibri"/>
                      </a:endParaRPr>
                    </a:p>
                  </a:txBody>
                  <a:tcPr marL="8114" marR="8114" marT="8114" marB="0" anchor="b">
                    <a:noFill/>
                  </a:tcPr>
                </a:tc>
                <a:tc gridSpan="2">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8114" marR="8114" marT="8114" marB="0" anchor="b">
                    <a:noFill/>
                  </a:tcPr>
                </a:tc>
                <a:tc hMerge="1">
                  <a:txBody>
                    <a:bodyPr/>
                    <a:lstStyle/>
                    <a:p>
                      <a:endParaRPr lang="en-US"/>
                    </a:p>
                  </a:txBody>
                  <a:tcPr/>
                </a:tc>
                <a:tc>
                  <a:txBody>
                    <a:bodyPr/>
                    <a:lstStyle/>
                    <a:p>
                      <a:pPr algn="l" fontAlgn="b"/>
                      <a:r>
                        <a:rPr lang="en-US" sz="1400" u="none" strike="noStrike" dirty="0">
                          <a:effectLst/>
                        </a:rPr>
                        <a:t>register for MAT 143/152  without co-</a:t>
                      </a:r>
                      <a:r>
                        <a:rPr lang="en-US" sz="1400" u="none" strike="noStrike" dirty="0" err="1">
                          <a:effectLst/>
                        </a:rPr>
                        <a:t>req</a:t>
                      </a:r>
                      <a:r>
                        <a:rPr lang="en-US" sz="1400" u="none" strike="noStrike" dirty="0">
                          <a:effectLst/>
                        </a:rPr>
                        <a:t> </a:t>
                      </a:r>
                      <a:endParaRPr lang="en-US" sz="1400" b="0" i="0" u="none" strike="noStrike" dirty="0">
                        <a:solidFill>
                          <a:srgbClr val="000000"/>
                        </a:solidFill>
                        <a:effectLst/>
                        <a:latin typeface="Calibri"/>
                      </a:endParaRPr>
                    </a:p>
                  </a:txBody>
                  <a:tcPr marL="8114" marR="8114" marT="8114" marB="0" anchor="b">
                    <a:noFill/>
                  </a:tcPr>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8114" marR="8114" marT="8114" marB="0" anchor="b">
                    <a:noFill/>
                  </a:tcPr>
                </a:tc>
                <a:tc>
                  <a:txBody>
                    <a:bodyPr/>
                    <a:lstStyle/>
                    <a:p>
                      <a:pPr algn="l" fontAlgn="b"/>
                      <a:r>
                        <a:rPr lang="en-US" sz="1400" u="none" strike="noStrike" dirty="0">
                          <a:effectLst/>
                        </a:rPr>
                        <a:t>OR register for MAT 121/171 with a co-</a:t>
                      </a:r>
                      <a:r>
                        <a:rPr lang="en-US" sz="1400" u="none" strike="noStrike" dirty="0" err="1">
                          <a:effectLst/>
                        </a:rPr>
                        <a:t>req</a:t>
                      </a:r>
                      <a:endParaRPr lang="en-US" sz="1400" b="0" i="0" u="none" strike="noStrike" dirty="0">
                        <a:solidFill>
                          <a:srgbClr val="000000"/>
                        </a:solidFill>
                        <a:effectLst/>
                        <a:latin typeface="Calibri"/>
                      </a:endParaRPr>
                    </a:p>
                  </a:txBody>
                  <a:tcPr marL="8114" marR="8114" marT="8114" marB="0" anchor="b">
                    <a:noFill/>
                  </a:tcPr>
                </a:tc>
                <a:extLst>
                  <a:ext uri="{0D108BD9-81ED-4DB2-BD59-A6C34878D82A}">
                    <a16:rowId xmlns:a16="http://schemas.microsoft.com/office/drawing/2014/main" xmlns="" val="10004"/>
                  </a:ext>
                </a:extLst>
              </a:tr>
              <a:tr h="282754">
                <a:tc>
                  <a:txBody>
                    <a:bodyPr/>
                    <a:lstStyle/>
                    <a:p>
                      <a:pPr algn="l" fontAlgn="b"/>
                      <a:r>
                        <a:rPr lang="en-US" sz="1400" u="none" strike="noStrike" dirty="0">
                          <a:effectLst/>
                        </a:rPr>
                        <a:t>Complete Unit 1-17 (Grade P3)   DMA 010-080</a:t>
                      </a:r>
                      <a:endParaRPr lang="en-US" sz="1400" b="0" i="0" u="none" strike="noStrike" dirty="0">
                        <a:solidFill>
                          <a:srgbClr val="000000"/>
                        </a:solidFill>
                        <a:effectLst/>
                        <a:latin typeface="Calibri"/>
                      </a:endParaRPr>
                    </a:p>
                  </a:txBody>
                  <a:tcPr marL="8114" marR="8114" marT="8114" marB="0" anchor="b">
                    <a:noFill/>
                  </a:tcPr>
                </a:tc>
                <a:tc gridSpan="2">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8114" marR="8114" marT="8114" marB="0" anchor="b">
                    <a:noFill/>
                  </a:tcPr>
                </a:tc>
                <a:tc hMerge="1">
                  <a:txBody>
                    <a:bodyPr/>
                    <a:lstStyle/>
                    <a:p>
                      <a:endParaRPr lang="en-US"/>
                    </a:p>
                  </a:txBody>
                  <a:tcPr/>
                </a:tc>
                <a:tc>
                  <a:txBody>
                    <a:bodyPr/>
                    <a:lstStyle/>
                    <a:p>
                      <a:pPr algn="l" fontAlgn="b"/>
                      <a:r>
                        <a:rPr lang="en-US" sz="1400" u="none" strike="noStrike" dirty="0">
                          <a:effectLst/>
                        </a:rPr>
                        <a:t>register for MAT 121/171 without co-</a:t>
                      </a:r>
                      <a:r>
                        <a:rPr lang="en-US" sz="1400" u="none" strike="noStrike" dirty="0" err="1">
                          <a:effectLst/>
                        </a:rPr>
                        <a:t>req</a:t>
                      </a:r>
                      <a:endParaRPr lang="en-US" sz="1400" b="0" i="0" u="none" strike="noStrike" dirty="0">
                        <a:solidFill>
                          <a:srgbClr val="000000"/>
                        </a:solidFill>
                        <a:effectLst/>
                        <a:latin typeface="Calibri"/>
                      </a:endParaRPr>
                    </a:p>
                  </a:txBody>
                  <a:tcPr marL="8114" marR="8114" marT="8114" marB="0" anchor="b">
                    <a:noFill/>
                  </a:tcPr>
                </a:tc>
                <a:tc>
                  <a:txBody>
                    <a:bodyPr/>
                    <a:lstStyle/>
                    <a:p>
                      <a:pPr algn="l" fontAlgn="b"/>
                      <a:r>
                        <a:rPr lang="en-US" sz="1400" u="none" strike="noStrike" dirty="0">
                          <a:effectLst/>
                        </a:rPr>
                        <a:t> </a:t>
                      </a:r>
                      <a:endParaRPr lang="en-US" sz="1400" b="0" i="0" u="none" strike="noStrike" dirty="0">
                        <a:solidFill>
                          <a:srgbClr val="000000"/>
                        </a:solidFill>
                        <a:effectLst/>
                        <a:latin typeface="Calibri"/>
                      </a:endParaRPr>
                    </a:p>
                  </a:txBody>
                  <a:tcPr marL="8114" marR="8114" marT="8114" marB="0" anchor="b">
                    <a:noFill/>
                  </a:tcPr>
                </a:tc>
                <a:tc>
                  <a:txBody>
                    <a:bodyPr/>
                    <a:lstStyle/>
                    <a:p>
                      <a:pPr algn="l" fontAlgn="b"/>
                      <a:endParaRPr lang="en-US" sz="1400" b="0" i="0" u="none" strike="noStrike" dirty="0">
                        <a:solidFill>
                          <a:srgbClr val="000000"/>
                        </a:solidFill>
                        <a:effectLst/>
                        <a:latin typeface="Calibri"/>
                      </a:endParaRPr>
                    </a:p>
                  </a:txBody>
                  <a:tcPr marL="8114" marR="8114" marT="8114" marB="0" anchor="b">
                    <a:noFill/>
                  </a:tcPr>
                </a:tc>
                <a:extLst>
                  <a:ext uri="{0D108BD9-81ED-4DB2-BD59-A6C34878D82A}">
                    <a16:rowId xmlns:a16="http://schemas.microsoft.com/office/drawing/2014/main" xmlns="" val="10005"/>
                  </a:ext>
                </a:extLst>
              </a:tr>
              <a:tr h="266008">
                <a:tc>
                  <a:txBody>
                    <a:bodyPr/>
                    <a:lstStyle/>
                    <a:p>
                      <a:pPr algn="l" fontAlgn="b"/>
                      <a:endParaRPr lang="en-US" sz="1400" b="0" i="0" u="none" strike="noStrike">
                        <a:solidFill>
                          <a:srgbClr val="000000"/>
                        </a:solidFill>
                        <a:effectLst/>
                        <a:latin typeface="Calibri"/>
                      </a:endParaRPr>
                    </a:p>
                  </a:txBody>
                  <a:tcPr marL="8114" marR="8114" marT="8114" marB="0" anchor="b">
                    <a:noFill/>
                  </a:tcPr>
                </a:tc>
                <a:tc gridSpan="2">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8114" marR="8114" marT="8114" marB="0" anchor="b">
                    <a:noFill/>
                  </a:tcPr>
                </a:tc>
                <a:tc hMerge="1">
                  <a:txBody>
                    <a:bodyPr/>
                    <a:lstStyle/>
                    <a:p>
                      <a:endParaRPr lang="en-US"/>
                    </a:p>
                  </a:txBody>
                  <a:tcPr/>
                </a:tc>
                <a:tc>
                  <a:txBody>
                    <a:bodyPr/>
                    <a:lstStyle/>
                    <a:p>
                      <a:endParaRPr lang="en-US"/>
                    </a:p>
                  </a:txBody>
                  <a:tcPr marL="8114" marR="8114" marT="8114" marB="0" anchor="b">
                    <a:noFill/>
                  </a:tcPr>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8114" marR="8114" marT="8114" marB="0" anchor="b">
                    <a:noFill/>
                  </a:tcPr>
                </a:tc>
                <a:tc>
                  <a:txBody>
                    <a:bodyPr/>
                    <a:lstStyle/>
                    <a:p>
                      <a:pPr algn="l" fontAlgn="b"/>
                      <a:endParaRPr lang="en-US" sz="1400" b="0" i="0" u="none" strike="noStrike" dirty="0">
                        <a:solidFill>
                          <a:srgbClr val="000000"/>
                        </a:solidFill>
                        <a:effectLst/>
                        <a:latin typeface="Calibri"/>
                      </a:endParaRPr>
                    </a:p>
                  </a:txBody>
                  <a:tcPr marL="8114" marR="8114" marT="8114" marB="0" anchor="b">
                    <a:noFill/>
                  </a:tcPr>
                </a:tc>
                <a:extLst>
                  <a:ext uri="{0D108BD9-81ED-4DB2-BD59-A6C34878D82A}">
                    <a16:rowId xmlns:a16="http://schemas.microsoft.com/office/drawing/2014/main" xmlns="" val="10006"/>
                  </a:ext>
                </a:extLst>
              </a:tr>
              <a:tr h="213976">
                <a:tc>
                  <a:txBody>
                    <a:bodyPr/>
                    <a:lstStyle/>
                    <a:p>
                      <a:pPr algn="l" fontAlgn="b"/>
                      <a:r>
                        <a:rPr lang="en-US" sz="1400" u="none" strike="noStrike" dirty="0">
                          <a:effectLst/>
                        </a:rPr>
                        <a:t>English - ENG 002</a:t>
                      </a:r>
                      <a:endParaRPr lang="en-US" sz="1400" b="1" i="0" u="none" strike="noStrike" dirty="0">
                        <a:solidFill>
                          <a:srgbClr val="000000"/>
                        </a:solidFill>
                        <a:effectLst/>
                        <a:latin typeface="Calibri"/>
                      </a:endParaRPr>
                    </a:p>
                  </a:txBody>
                  <a:tcPr marL="8114" marR="8114" marT="8114" marB="0" anchor="b">
                    <a:solidFill>
                      <a:schemeClr val="accent4">
                        <a:lumMod val="40000"/>
                        <a:lumOff val="60000"/>
                      </a:schemeClr>
                    </a:solidFill>
                  </a:tcPr>
                </a:tc>
                <a:tc gridSpan="2">
                  <a:txBody>
                    <a:bodyPr/>
                    <a:lstStyle/>
                    <a:p>
                      <a:pPr algn="l" fontAlgn="b"/>
                      <a:r>
                        <a:rPr lang="en-US" sz="1400" u="none" strike="noStrike">
                          <a:effectLst/>
                        </a:rPr>
                        <a:t> </a:t>
                      </a:r>
                      <a:endParaRPr lang="en-US" sz="1400" b="1" i="0" u="none" strike="noStrike">
                        <a:solidFill>
                          <a:srgbClr val="000000"/>
                        </a:solidFill>
                        <a:effectLst/>
                        <a:latin typeface="Calibri"/>
                      </a:endParaRPr>
                    </a:p>
                  </a:txBody>
                  <a:tcPr marL="8114" marR="8114" marT="8114" marB="0" anchor="b">
                    <a:solidFill>
                      <a:schemeClr val="accent4">
                        <a:lumMod val="40000"/>
                        <a:lumOff val="60000"/>
                      </a:schemeClr>
                    </a:solidFill>
                  </a:tcPr>
                </a:tc>
                <a:tc hMerge="1">
                  <a:txBody>
                    <a:bodyPr/>
                    <a:lstStyle/>
                    <a:p>
                      <a:endParaRPr lang="en-US"/>
                    </a:p>
                  </a:txBody>
                  <a:tcPr/>
                </a:tc>
                <a:tc>
                  <a:txBody>
                    <a:bodyPr/>
                    <a:lstStyle/>
                    <a:p>
                      <a:pPr algn="l" fontAlgn="b"/>
                      <a:r>
                        <a:rPr lang="en-US" sz="1400" u="none" strike="noStrike" dirty="0">
                          <a:effectLst/>
                        </a:rPr>
                        <a:t>The student may</a:t>
                      </a:r>
                      <a:endParaRPr lang="en-US" sz="1400" b="1" i="0" u="none" strike="noStrike" dirty="0">
                        <a:solidFill>
                          <a:srgbClr val="000000"/>
                        </a:solidFill>
                        <a:effectLst/>
                        <a:latin typeface="Calibri"/>
                      </a:endParaRPr>
                    </a:p>
                  </a:txBody>
                  <a:tcPr marL="8114" marR="8114" marT="8114" marB="0" anchor="b">
                    <a:solidFill>
                      <a:schemeClr val="accent4">
                        <a:lumMod val="40000"/>
                        <a:lumOff val="60000"/>
                      </a:schemeClr>
                    </a:solidFill>
                  </a:tcPr>
                </a:tc>
                <a:tc>
                  <a:txBody>
                    <a:bodyPr/>
                    <a:lstStyle/>
                    <a:p>
                      <a:pPr algn="l" fontAlgn="b"/>
                      <a:r>
                        <a:rPr lang="en-US" sz="1400" u="none" strike="noStrike">
                          <a:effectLst/>
                        </a:rPr>
                        <a:t> </a:t>
                      </a:r>
                      <a:endParaRPr lang="en-US" sz="1400" b="1" i="0" u="none" strike="noStrike">
                        <a:solidFill>
                          <a:srgbClr val="000000"/>
                        </a:solidFill>
                        <a:effectLst/>
                        <a:latin typeface="Calibri"/>
                      </a:endParaRPr>
                    </a:p>
                  </a:txBody>
                  <a:tcPr marL="8114" marR="8114" marT="8114" marB="0" anchor="b">
                    <a:solidFill>
                      <a:schemeClr val="accent4">
                        <a:lumMod val="40000"/>
                        <a:lumOff val="60000"/>
                      </a:schemeClr>
                    </a:solidFill>
                  </a:tcPr>
                </a:tc>
                <a:tc>
                  <a:txBody>
                    <a:bodyPr/>
                    <a:lstStyle/>
                    <a:p>
                      <a:pPr algn="l" fontAlgn="b"/>
                      <a:endParaRPr lang="en-US" sz="1400" b="0" i="0" u="none" strike="noStrike" dirty="0">
                        <a:solidFill>
                          <a:srgbClr val="000000"/>
                        </a:solidFill>
                        <a:effectLst/>
                        <a:latin typeface="Calibri"/>
                      </a:endParaRPr>
                    </a:p>
                  </a:txBody>
                  <a:tcPr marL="8114" marR="8114" marT="8114" marB="0" anchor="b">
                    <a:noFill/>
                  </a:tcPr>
                </a:tc>
                <a:extLst>
                  <a:ext uri="{0D108BD9-81ED-4DB2-BD59-A6C34878D82A}">
                    <a16:rowId xmlns:a16="http://schemas.microsoft.com/office/drawing/2014/main" xmlns="" val="10007"/>
                  </a:ext>
                </a:extLst>
              </a:tr>
              <a:tr h="282754">
                <a:tc>
                  <a:txBody>
                    <a:bodyPr/>
                    <a:lstStyle/>
                    <a:p>
                      <a:pPr algn="l" fontAlgn="b"/>
                      <a:r>
                        <a:rPr lang="en-US" sz="1400" u="none" strike="noStrike">
                          <a:effectLst/>
                        </a:rPr>
                        <a:t>Complete Unit 1-6 (Grade P1)    DRE 097</a:t>
                      </a:r>
                      <a:endParaRPr lang="en-US" sz="1400" b="0" i="0" u="none" strike="noStrike">
                        <a:solidFill>
                          <a:srgbClr val="000000"/>
                        </a:solidFill>
                        <a:effectLst/>
                        <a:latin typeface="Calibri"/>
                      </a:endParaRPr>
                    </a:p>
                  </a:txBody>
                  <a:tcPr marL="8114" marR="8114" marT="8114" marB="0" anchor="b">
                    <a:noFill/>
                  </a:tcPr>
                </a:tc>
                <a:tc gridSpan="2">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8114" marR="8114" marT="8114" marB="0" anchor="b">
                    <a:noFill/>
                  </a:tcPr>
                </a:tc>
                <a:tc hMerge="1">
                  <a:txBody>
                    <a:bodyPr/>
                    <a:lstStyle/>
                    <a:p>
                      <a:endParaRPr lang="en-US"/>
                    </a:p>
                  </a:txBody>
                  <a:tcPr/>
                </a:tc>
                <a:tc>
                  <a:txBody>
                    <a:bodyPr/>
                    <a:lstStyle/>
                    <a:p>
                      <a:pPr algn="l" fontAlgn="b"/>
                      <a:r>
                        <a:rPr lang="en-US" sz="1400" u="none" strike="noStrike" dirty="0">
                          <a:effectLst/>
                        </a:rPr>
                        <a:t>register for ENG 111 with a co-</a:t>
                      </a:r>
                      <a:r>
                        <a:rPr lang="en-US" sz="1400" u="none" strike="noStrike" dirty="0" err="1">
                          <a:effectLst/>
                        </a:rPr>
                        <a:t>req</a:t>
                      </a:r>
                      <a:endParaRPr lang="en-US" sz="1400" b="0" i="0" u="none" strike="noStrike" dirty="0">
                        <a:solidFill>
                          <a:srgbClr val="000000"/>
                        </a:solidFill>
                        <a:effectLst/>
                        <a:latin typeface="Calibri"/>
                      </a:endParaRPr>
                    </a:p>
                  </a:txBody>
                  <a:tcPr marL="8114" marR="8114" marT="8114" marB="0" anchor="b">
                    <a:noFill/>
                  </a:tcPr>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8114" marR="8114" marT="8114" marB="0" anchor="b">
                    <a:noFill/>
                  </a:tcPr>
                </a:tc>
                <a:tc>
                  <a:txBody>
                    <a:bodyPr/>
                    <a:lstStyle/>
                    <a:p>
                      <a:pPr algn="l" fontAlgn="b"/>
                      <a:endParaRPr lang="en-US" sz="1400" b="0" i="0" u="none" strike="noStrike" dirty="0">
                        <a:solidFill>
                          <a:srgbClr val="000000"/>
                        </a:solidFill>
                        <a:effectLst/>
                        <a:latin typeface="Calibri"/>
                      </a:endParaRPr>
                    </a:p>
                  </a:txBody>
                  <a:tcPr marL="8114" marR="8114" marT="8114" marB="0" anchor="b">
                    <a:noFill/>
                  </a:tcPr>
                </a:tc>
                <a:extLst>
                  <a:ext uri="{0D108BD9-81ED-4DB2-BD59-A6C34878D82A}">
                    <a16:rowId xmlns:a16="http://schemas.microsoft.com/office/drawing/2014/main" xmlns="" val="10008"/>
                  </a:ext>
                </a:extLst>
              </a:tr>
              <a:tr h="282754">
                <a:tc>
                  <a:txBody>
                    <a:bodyPr/>
                    <a:lstStyle/>
                    <a:p>
                      <a:pPr algn="l" fontAlgn="b"/>
                      <a:r>
                        <a:rPr lang="en-US" sz="1400" u="none" strike="noStrike">
                          <a:effectLst/>
                        </a:rPr>
                        <a:t>Complete Unit 1-12 (Grade P2)  DRE 098</a:t>
                      </a:r>
                      <a:endParaRPr lang="en-US" sz="1400" b="0" i="0" u="none" strike="noStrike">
                        <a:solidFill>
                          <a:srgbClr val="000000"/>
                        </a:solidFill>
                        <a:effectLst/>
                        <a:latin typeface="Calibri"/>
                      </a:endParaRPr>
                    </a:p>
                  </a:txBody>
                  <a:tcPr marL="8114" marR="8114" marT="8114" marB="0" anchor="b">
                    <a:noFill/>
                  </a:tcPr>
                </a:tc>
                <a:tc gridSpan="2">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8114" marR="8114" marT="8114" marB="0" anchor="b">
                    <a:noFill/>
                  </a:tcPr>
                </a:tc>
                <a:tc hMerge="1">
                  <a:txBody>
                    <a:bodyPr/>
                    <a:lstStyle/>
                    <a:p>
                      <a:endParaRPr lang="en-US"/>
                    </a:p>
                  </a:txBody>
                  <a:tcPr/>
                </a:tc>
                <a:tc>
                  <a:txBody>
                    <a:bodyPr/>
                    <a:lstStyle/>
                    <a:p>
                      <a:pPr algn="l" fontAlgn="b"/>
                      <a:r>
                        <a:rPr lang="en-US" sz="1400" u="none" strike="noStrike" dirty="0">
                          <a:effectLst/>
                        </a:rPr>
                        <a:t>register for ENG 111 without a co-</a:t>
                      </a:r>
                      <a:r>
                        <a:rPr lang="en-US" sz="1400" u="none" strike="noStrike" dirty="0" err="1">
                          <a:effectLst/>
                        </a:rPr>
                        <a:t>req</a:t>
                      </a:r>
                      <a:endParaRPr lang="en-US" sz="1400" b="0" i="0" u="none" strike="noStrike" dirty="0">
                        <a:solidFill>
                          <a:srgbClr val="000000"/>
                        </a:solidFill>
                        <a:effectLst/>
                        <a:latin typeface="Calibri"/>
                      </a:endParaRPr>
                    </a:p>
                  </a:txBody>
                  <a:tcPr marL="8114" marR="8114" marT="8114" marB="0" anchor="b">
                    <a:noFill/>
                  </a:tcPr>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8114" marR="8114" marT="8114" marB="0" anchor="b">
                    <a:noFill/>
                  </a:tcPr>
                </a:tc>
                <a:tc>
                  <a:txBody>
                    <a:bodyPr/>
                    <a:lstStyle/>
                    <a:p>
                      <a:pPr algn="l" fontAlgn="b"/>
                      <a:endParaRPr lang="en-US" sz="1400" b="0" i="0" u="none" strike="noStrike" dirty="0">
                        <a:solidFill>
                          <a:srgbClr val="000000"/>
                        </a:solidFill>
                        <a:effectLst/>
                        <a:latin typeface="Calibri"/>
                      </a:endParaRPr>
                    </a:p>
                  </a:txBody>
                  <a:tcPr marL="8114" marR="8114" marT="8114" marB="0" anchor="b">
                    <a:noFill/>
                  </a:tcPr>
                </a:tc>
                <a:extLst>
                  <a:ext uri="{0D108BD9-81ED-4DB2-BD59-A6C34878D82A}">
                    <a16:rowId xmlns:a16="http://schemas.microsoft.com/office/drawing/2014/main" xmlns="" val="10009"/>
                  </a:ext>
                </a:extLst>
              </a:tr>
              <a:tr h="213976">
                <a:tc>
                  <a:txBody>
                    <a:bodyPr/>
                    <a:lstStyle/>
                    <a:p>
                      <a:pPr algn="l" fontAlgn="b"/>
                      <a:r>
                        <a:rPr lang="en-US" sz="1400" u="none" strike="noStrike" dirty="0">
                          <a:effectLst/>
                        </a:rPr>
                        <a:t> </a:t>
                      </a:r>
                      <a:endParaRPr lang="en-US" sz="1400" b="0" i="0" u="none" strike="noStrike" dirty="0">
                        <a:solidFill>
                          <a:srgbClr val="000000"/>
                        </a:solidFill>
                        <a:effectLst/>
                        <a:latin typeface="Calibri"/>
                      </a:endParaRPr>
                    </a:p>
                  </a:txBody>
                  <a:tcPr marL="8114" marR="8114" marT="8114" marB="0" anchor="b"/>
                </a:tc>
                <a:tc gridSpan="2">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8114" marR="8114" marT="8114" marB="0" anchor="b"/>
                </a:tc>
                <a:tc hMerge="1">
                  <a:txBody>
                    <a:bodyPr/>
                    <a:lstStyle/>
                    <a:p>
                      <a:endParaRPr lang="en-US"/>
                    </a:p>
                  </a:txBody>
                  <a:tcPr/>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8114" marR="8114" marT="8114" marB="0" anchor="b"/>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8114" marR="8114" marT="8114"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a:endParaRPr>
                    </a:p>
                  </a:txBody>
                  <a:tcPr marL="8114" marR="8114" marT="8114" marB="0" anchor="b"/>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41986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221" y="290481"/>
            <a:ext cx="8128518" cy="690943"/>
          </a:xfrm>
        </p:spPr>
        <p:txBody>
          <a:bodyPr>
            <a:noAutofit/>
          </a:bodyPr>
          <a:lstStyle/>
          <a:p>
            <a:r>
              <a:rPr lang="en-US" dirty="0"/>
              <a:t>Parent Class and Co-requisite Class</a:t>
            </a:r>
          </a:p>
        </p:txBody>
      </p:sp>
      <p:graphicFrame>
        <p:nvGraphicFramePr>
          <p:cNvPr id="3" name="Table 2"/>
          <p:cNvGraphicFramePr>
            <a:graphicFrameLocks noGrp="1"/>
          </p:cNvGraphicFramePr>
          <p:nvPr>
            <p:extLst>
              <p:ext uri="{D42A27DB-BD31-4B8C-83A1-F6EECF244321}">
                <p14:modId xmlns:p14="http://schemas.microsoft.com/office/powerpoint/2010/main" val="4272006102"/>
              </p:ext>
            </p:extLst>
          </p:nvPr>
        </p:nvGraphicFramePr>
        <p:xfrm>
          <a:off x="2771193" y="970789"/>
          <a:ext cx="5701003" cy="5758012"/>
        </p:xfrm>
        <a:graphic>
          <a:graphicData uri="http://schemas.openxmlformats.org/drawingml/2006/table">
            <a:tbl>
              <a:tblPr firstRow="1" firstCol="1" bandRow="1">
                <a:tableStyleId>{5C22544A-7EE6-4342-B048-85BDC9FD1C3A}</a:tableStyleId>
              </a:tblPr>
              <a:tblGrid>
                <a:gridCol w="1987419">
                  <a:extLst>
                    <a:ext uri="{9D8B030D-6E8A-4147-A177-3AD203B41FA5}">
                      <a16:colId xmlns:a16="http://schemas.microsoft.com/office/drawing/2014/main" xmlns="" val="20000"/>
                    </a:ext>
                  </a:extLst>
                </a:gridCol>
                <a:gridCol w="862108">
                  <a:extLst>
                    <a:ext uri="{9D8B030D-6E8A-4147-A177-3AD203B41FA5}">
                      <a16:colId xmlns:a16="http://schemas.microsoft.com/office/drawing/2014/main" xmlns="" val="20001"/>
                    </a:ext>
                  </a:extLst>
                </a:gridCol>
                <a:gridCol w="1277562">
                  <a:extLst>
                    <a:ext uri="{9D8B030D-6E8A-4147-A177-3AD203B41FA5}">
                      <a16:colId xmlns:a16="http://schemas.microsoft.com/office/drawing/2014/main" xmlns="" val="20002"/>
                    </a:ext>
                  </a:extLst>
                </a:gridCol>
                <a:gridCol w="1573914">
                  <a:extLst>
                    <a:ext uri="{9D8B030D-6E8A-4147-A177-3AD203B41FA5}">
                      <a16:colId xmlns:a16="http://schemas.microsoft.com/office/drawing/2014/main" xmlns="" val="20003"/>
                    </a:ext>
                  </a:extLst>
                </a:gridCol>
              </a:tblGrid>
              <a:tr h="189412">
                <a:tc>
                  <a:txBody>
                    <a:bodyPr/>
                    <a:lstStyle/>
                    <a:p>
                      <a:pPr marL="0" marR="0" algn="ctr">
                        <a:lnSpc>
                          <a:spcPct val="107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solidFill>
                      <a:srgbClr val="E54BA7"/>
                    </a:solidFill>
                  </a:tcPr>
                </a:tc>
                <a:tc>
                  <a:txBody>
                    <a:bodyPr/>
                    <a:lstStyle/>
                    <a:p>
                      <a:pPr marL="0" marR="0" algn="ctr">
                        <a:lnSpc>
                          <a:spcPct val="107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solidFill>
                      <a:srgbClr val="E54BA7"/>
                    </a:solidFill>
                  </a:tcPr>
                </a:tc>
                <a:tc>
                  <a:txBody>
                    <a:bodyPr/>
                    <a:lstStyle/>
                    <a:p>
                      <a:pPr marL="0" marR="0" algn="ctr">
                        <a:lnSpc>
                          <a:spcPct val="107000"/>
                        </a:lnSpc>
                        <a:spcBef>
                          <a:spcPts val="0"/>
                        </a:spcBef>
                        <a:spcAft>
                          <a:spcPts val="0"/>
                        </a:spcAft>
                      </a:pPr>
                      <a:r>
                        <a:rPr lang="en-US" sz="1500" dirty="0">
                          <a:effectLst/>
                        </a:rPr>
                        <a:t>Contact Hours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solidFill>
                      <a:srgbClr val="E54BA7"/>
                    </a:solidFill>
                  </a:tcPr>
                </a:tc>
                <a:tc>
                  <a:txBody>
                    <a:bodyPr/>
                    <a:lstStyle/>
                    <a:p>
                      <a:pPr marL="0" marR="0" algn="ctr">
                        <a:lnSpc>
                          <a:spcPct val="107000"/>
                        </a:lnSpc>
                        <a:spcBef>
                          <a:spcPts val="0"/>
                        </a:spcBef>
                        <a:spcAft>
                          <a:spcPts val="0"/>
                        </a:spcAft>
                      </a:pPr>
                      <a:r>
                        <a:rPr lang="en-US" sz="1500" dirty="0">
                          <a:effectLst/>
                        </a:rPr>
                        <a:t>Credit Hours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solidFill>
                      <a:srgbClr val="E54BA7"/>
                    </a:solidFill>
                  </a:tcPr>
                </a:tc>
                <a:extLst>
                  <a:ext uri="{0D108BD9-81ED-4DB2-BD59-A6C34878D82A}">
                    <a16:rowId xmlns:a16="http://schemas.microsoft.com/office/drawing/2014/main" xmlns="" val="10000"/>
                  </a:ext>
                </a:extLst>
              </a:tr>
              <a:tr h="216493">
                <a:tc>
                  <a:txBody>
                    <a:bodyPr/>
                    <a:lstStyle/>
                    <a:p>
                      <a:pPr marL="0" marR="0">
                        <a:lnSpc>
                          <a:spcPct val="107000"/>
                        </a:lnSpc>
                        <a:spcBef>
                          <a:spcPts val="0"/>
                        </a:spcBef>
                        <a:spcAft>
                          <a:spcPts val="0"/>
                        </a:spcAft>
                      </a:pPr>
                      <a:r>
                        <a:rPr lang="en-US" sz="1500" dirty="0">
                          <a:effectLst/>
                        </a:rPr>
                        <a:t>Parent Class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solidFill>
                      <a:srgbClr val="D35DB4"/>
                    </a:solidFill>
                  </a:tcPr>
                </a:tc>
                <a:tc>
                  <a:txBody>
                    <a:bodyPr/>
                    <a:lstStyle/>
                    <a:p>
                      <a:pPr marL="0" marR="0">
                        <a:lnSpc>
                          <a:spcPct val="107000"/>
                        </a:lnSpc>
                        <a:spcBef>
                          <a:spcPts val="0"/>
                        </a:spcBef>
                        <a:spcAft>
                          <a:spcPts val="0"/>
                        </a:spcAft>
                      </a:pPr>
                      <a:r>
                        <a:rPr lang="en-US" sz="1500">
                          <a:effectLst/>
                        </a:rPr>
                        <a:t>Mat-110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dirty="0">
                          <a:effectLst/>
                        </a:rPr>
                        <a:t>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a:effectLst/>
                        </a:rPr>
                        <a:t>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extLst>
                  <a:ext uri="{0D108BD9-81ED-4DB2-BD59-A6C34878D82A}">
                    <a16:rowId xmlns:a16="http://schemas.microsoft.com/office/drawing/2014/main" xmlns="" val="10001"/>
                  </a:ext>
                </a:extLst>
              </a:tr>
              <a:tr h="216493">
                <a:tc>
                  <a:txBody>
                    <a:bodyPr/>
                    <a:lstStyle/>
                    <a:p>
                      <a:pPr marL="0" marR="0">
                        <a:lnSpc>
                          <a:spcPct val="107000"/>
                        </a:lnSpc>
                        <a:spcBef>
                          <a:spcPts val="0"/>
                        </a:spcBef>
                        <a:spcAft>
                          <a:spcPts val="0"/>
                        </a:spcAft>
                      </a:pPr>
                      <a:r>
                        <a:rPr lang="en-US" sz="1500" dirty="0">
                          <a:effectLst/>
                        </a:rPr>
                        <a:t>Corequisite Class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solidFill>
                      <a:srgbClr val="D35DB4"/>
                    </a:solidFill>
                  </a:tcPr>
                </a:tc>
                <a:tc>
                  <a:txBody>
                    <a:bodyPr/>
                    <a:lstStyle/>
                    <a:p>
                      <a:pPr marL="0" marR="0">
                        <a:lnSpc>
                          <a:spcPct val="107000"/>
                        </a:lnSpc>
                        <a:spcBef>
                          <a:spcPts val="0"/>
                        </a:spcBef>
                        <a:spcAft>
                          <a:spcPts val="0"/>
                        </a:spcAft>
                      </a:pPr>
                      <a:r>
                        <a:rPr lang="en-US" sz="1500">
                          <a:effectLst/>
                        </a:rPr>
                        <a:t>Mat-010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dirty="0">
                          <a:effectLst/>
                        </a:rPr>
                        <a:t>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a:effectLst/>
                        </a:rPr>
                        <a:t>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extLst>
                  <a:ext uri="{0D108BD9-81ED-4DB2-BD59-A6C34878D82A}">
                    <a16:rowId xmlns:a16="http://schemas.microsoft.com/office/drawing/2014/main" xmlns="" val="10002"/>
                  </a:ext>
                </a:extLst>
              </a:tr>
              <a:tr h="216493">
                <a:tc>
                  <a:txBody>
                    <a:bodyPr/>
                    <a:lstStyle/>
                    <a:p>
                      <a:pPr marL="0" marR="0">
                        <a:lnSpc>
                          <a:spcPct val="107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solidFill>
                      <a:srgbClr val="D35DB4"/>
                    </a:solidFill>
                  </a:tcPr>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extLst>
                  <a:ext uri="{0D108BD9-81ED-4DB2-BD59-A6C34878D82A}">
                    <a16:rowId xmlns:a16="http://schemas.microsoft.com/office/drawing/2014/main" xmlns="" val="10003"/>
                  </a:ext>
                </a:extLst>
              </a:tr>
              <a:tr h="216493">
                <a:tc>
                  <a:txBody>
                    <a:bodyPr/>
                    <a:lstStyle/>
                    <a:p>
                      <a:pPr marL="0" marR="0">
                        <a:lnSpc>
                          <a:spcPct val="107000"/>
                        </a:lnSpc>
                        <a:spcBef>
                          <a:spcPts val="0"/>
                        </a:spcBef>
                        <a:spcAft>
                          <a:spcPts val="0"/>
                        </a:spcAft>
                      </a:pPr>
                      <a:r>
                        <a:rPr lang="en-US" sz="1500" dirty="0">
                          <a:effectLst/>
                        </a:rPr>
                        <a:t>Parent Class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solidFill>
                      <a:srgbClr val="D35DB4"/>
                    </a:solidFill>
                  </a:tcPr>
                </a:tc>
                <a:tc>
                  <a:txBody>
                    <a:bodyPr/>
                    <a:lstStyle/>
                    <a:p>
                      <a:pPr marL="0" marR="0">
                        <a:lnSpc>
                          <a:spcPct val="107000"/>
                        </a:lnSpc>
                        <a:spcBef>
                          <a:spcPts val="0"/>
                        </a:spcBef>
                        <a:spcAft>
                          <a:spcPts val="0"/>
                        </a:spcAft>
                      </a:pPr>
                      <a:r>
                        <a:rPr lang="en-US" sz="1500" dirty="0">
                          <a:effectLst/>
                        </a:rPr>
                        <a:t>Mat-121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dirty="0">
                          <a:effectLst/>
                        </a:rPr>
                        <a:t>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a:effectLst/>
                        </a:rPr>
                        <a:t>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extLst>
                  <a:ext uri="{0D108BD9-81ED-4DB2-BD59-A6C34878D82A}">
                    <a16:rowId xmlns:a16="http://schemas.microsoft.com/office/drawing/2014/main" xmlns="" val="10004"/>
                  </a:ext>
                </a:extLst>
              </a:tr>
              <a:tr h="216493">
                <a:tc>
                  <a:txBody>
                    <a:bodyPr/>
                    <a:lstStyle/>
                    <a:p>
                      <a:pPr marL="0" marR="0">
                        <a:lnSpc>
                          <a:spcPct val="107000"/>
                        </a:lnSpc>
                        <a:spcBef>
                          <a:spcPts val="0"/>
                        </a:spcBef>
                        <a:spcAft>
                          <a:spcPts val="0"/>
                        </a:spcAft>
                      </a:pPr>
                      <a:r>
                        <a:rPr lang="en-US" sz="1500" dirty="0">
                          <a:effectLst/>
                        </a:rPr>
                        <a:t>Corequisite Class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solidFill>
                      <a:srgbClr val="D35DB4"/>
                    </a:solidFill>
                  </a:tcPr>
                </a:tc>
                <a:tc>
                  <a:txBody>
                    <a:bodyPr/>
                    <a:lstStyle/>
                    <a:p>
                      <a:pPr marL="0" marR="0">
                        <a:lnSpc>
                          <a:spcPct val="107000"/>
                        </a:lnSpc>
                        <a:spcBef>
                          <a:spcPts val="0"/>
                        </a:spcBef>
                        <a:spcAft>
                          <a:spcPts val="0"/>
                        </a:spcAft>
                      </a:pPr>
                      <a:r>
                        <a:rPr lang="en-US" sz="1500" dirty="0">
                          <a:effectLst/>
                        </a:rPr>
                        <a:t>Mat-021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dirty="0">
                          <a:effectLst/>
                        </a:rPr>
                        <a:t>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a:effectLst/>
                        </a:rPr>
                        <a:t>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extLst>
                  <a:ext uri="{0D108BD9-81ED-4DB2-BD59-A6C34878D82A}">
                    <a16:rowId xmlns:a16="http://schemas.microsoft.com/office/drawing/2014/main" xmlns="" val="10005"/>
                  </a:ext>
                </a:extLst>
              </a:tr>
              <a:tr h="216493">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solidFill>
                      <a:srgbClr val="D35DB4"/>
                    </a:solidFill>
                  </a:tcPr>
                </a:tc>
                <a:tc>
                  <a:txBody>
                    <a:bodyPr/>
                    <a:lstStyle/>
                    <a:p>
                      <a:pPr marL="0" marR="0">
                        <a:lnSpc>
                          <a:spcPct val="107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extLst>
                  <a:ext uri="{0D108BD9-81ED-4DB2-BD59-A6C34878D82A}">
                    <a16:rowId xmlns:a16="http://schemas.microsoft.com/office/drawing/2014/main" xmlns="" val="10006"/>
                  </a:ext>
                </a:extLst>
              </a:tr>
              <a:tr h="216493">
                <a:tc>
                  <a:txBody>
                    <a:bodyPr/>
                    <a:lstStyle/>
                    <a:p>
                      <a:pPr marL="0" marR="0">
                        <a:lnSpc>
                          <a:spcPct val="107000"/>
                        </a:lnSpc>
                        <a:spcBef>
                          <a:spcPts val="0"/>
                        </a:spcBef>
                        <a:spcAft>
                          <a:spcPts val="0"/>
                        </a:spcAft>
                      </a:pPr>
                      <a:r>
                        <a:rPr lang="en-US" sz="1500">
                          <a:effectLst/>
                        </a:rPr>
                        <a:t>Parent Class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solidFill>
                      <a:srgbClr val="D35DB4"/>
                    </a:solidFill>
                  </a:tcPr>
                </a:tc>
                <a:tc>
                  <a:txBody>
                    <a:bodyPr/>
                    <a:lstStyle/>
                    <a:p>
                      <a:pPr marL="0" marR="0">
                        <a:lnSpc>
                          <a:spcPct val="107000"/>
                        </a:lnSpc>
                        <a:spcBef>
                          <a:spcPts val="0"/>
                        </a:spcBef>
                        <a:spcAft>
                          <a:spcPts val="0"/>
                        </a:spcAft>
                      </a:pPr>
                      <a:r>
                        <a:rPr lang="en-US" sz="1500" dirty="0">
                          <a:effectLst/>
                        </a:rPr>
                        <a:t>Mat-143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a:effectLst/>
                        </a:rPr>
                        <a:t>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dirty="0">
                          <a:effectLst/>
                        </a:rPr>
                        <a:t>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extLst>
                  <a:ext uri="{0D108BD9-81ED-4DB2-BD59-A6C34878D82A}">
                    <a16:rowId xmlns:a16="http://schemas.microsoft.com/office/drawing/2014/main" xmlns="" val="10007"/>
                  </a:ext>
                </a:extLst>
              </a:tr>
              <a:tr h="216493">
                <a:tc>
                  <a:txBody>
                    <a:bodyPr/>
                    <a:lstStyle/>
                    <a:p>
                      <a:pPr marL="0" marR="0">
                        <a:lnSpc>
                          <a:spcPct val="107000"/>
                        </a:lnSpc>
                        <a:spcBef>
                          <a:spcPts val="0"/>
                        </a:spcBef>
                        <a:spcAft>
                          <a:spcPts val="0"/>
                        </a:spcAft>
                      </a:pPr>
                      <a:r>
                        <a:rPr lang="en-US" sz="1500" dirty="0">
                          <a:effectLst/>
                        </a:rPr>
                        <a:t>Corequisite Class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solidFill>
                      <a:srgbClr val="D35DB4"/>
                    </a:solidFill>
                  </a:tcPr>
                </a:tc>
                <a:tc>
                  <a:txBody>
                    <a:bodyPr/>
                    <a:lstStyle/>
                    <a:p>
                      <a:pPr marL="0" marR="0">
                        <a:lnSpc>
                          <a:spcPct val="107000"/>
                        </a:lnSpc>
                        <a:spcBef>
                          <a:spcPts val="0"/>
                        </a:spcBef>
                        <a:spcAft>
                          <a:spcPts val="0"/>
                        </a:spcAft>
                      </a:pPr>
                      <a:r>
                        <a:rPr lang="en-US" sz="1500" dirty="0">
                          <a:effectLst/>
                        </a:rPr>
                        <a:t>Mat-043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a:effectLst/>
                        </a:rPr>
                        <a:t>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dirty="0">
                          <a:effectLst/>
                        </a:rPr>
                        <a:t>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extLst>
                  <a:ext uri="{0D108BD9-81ED-4DB2-BD59-A6C34878D82A}">
                    <a16:rowId xmlns:a16="http://schemas.microsoft.com/office/drawing/2014/main" xmlns="" val="10008"/>
                  </a:ext>
                </a:extLst>
              </a:tr>
              <a:tr h="216493">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solidFill>
                      <a:srgbClr val="D35DB4"/>
                    </a:solidFill>
                  </a:tcPr>
                </a:tc>
                <a:tc>
                  <a:txBody>
                    <a:bodyPr/>
                    <a:lstStyle/>
                    <a:p>
                      <a:pPr marL="0" marR="0">
                        <a:lnSpc>
                          <a:spcPct val="107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extLst>
                  <a:ext uri="{0D108BD9-81ED-4DB2-BD59-A6C34878D82A}">
                    <a16:rowId xmlns:a16="http://schemas.microsoft.com/office/drawing/2014/main" xmlns="" val="10009"/>
                  </a:ext>
                </a:extLst>
              </a:tr>
              <a:tr h="216493">
                <a:tc>
                  <a:txBody>
                    <a:bodyPr/>
                    <a:lstStyle/>
                    <a:p>
                      <a:pPr marL="0" marR="0">
                        <a:lnSpc>
                          <a:spcPct val="107000"/>
                        </a:lnSpc>
                        <a:spcBef>
                          <a:spcPts val="0"/>
                        </a:spcBef>
                        <a:spcAft>
                          <a:spcPts val="0"/>
                        </a:spcAft>
                      </a:pPr>
                      <a:r>
                        <a:rPr lang="en-US" sz="1500">
                          <a:effectLst/>
                        </a:rPr>
                        <a:t>Parent Class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solidFill>
                      <a:srgbClr val="D35DB4"/>
                    </a:solidFill>
                  </a:tcPr>
                </a:tc>
                <a:tc>
                  <a:txBody>
                    <a:bodyPr/>
                    <a:lstStyle/>
                    <a:p>
                      <a:pPr marL="0" marR="0">
                        <a:lnSpc>
                          <a:spcPct val="107000"/>
                        </a:lnSpc>
                        <a:spcBef>
                          <a:spcPts val="0"/>
                        </a:spcBef>
                        <a:spcAft>
                          <a:spcPts val="0"/>
                        </a:spcAft>
                      </a:pPr>
                      <a:r>
                        <a:rPr lang="en-US" sz="1500">
                          <a:effectLst/>
                        </a:rPr>
                        <a:t>Mat-152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a:effectLst/>
                        </a:rPr>
                        <a:t>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dirty="0">
                          <a:effectLst/>
                        </a:rPr>
                        <a:t>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extLst>
                  <a:ext uri="{0D108BD9-81ED-4DB2-BD59-A6C34878D82A}">
                    <a16:rowId xmlns:a16="http://schemas.microsoft.com/office/drawing/2014/main" xmlns="" val="10010"/>
                  </a:ext>
                </a:extLst>
              </a:tr>
              <a:tr h="216493">
                <a:tc>
                  <a:txBody>
                    <a:bodyPr/>
                    <a:lstStyle/>
                    <a:p>
                      <a:pPr marL="0" marR="0">
                        <a:lnSpc>
                          <a:spcPct val="107000"/>
                        </a:lnSpc>
                        <a:spcBef>
                          <a:spcPts val="0"/>
                        </a:spcBef>
                        <a:spcAft>
                          <a:spcPts val="0"/>
                        </a:spcAft>
                      </a:pPr>
                      <a:r>
                        <a:rPr lang="en-US" sz="1500" dirty="0">
                          <a:effectLst/>
                        </a:rPr>
                        <a:t>Corequisite Class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solidFill>
                      <a:srgbClr val="D35DB4"/>
                    </a:solidFill>
                  </a:tcPr>
                </a:tc>
                <a:tc>
                  <a:txBody>
                    <a:bodyPr/>
                    <a:lstStyle/>
                    <a:p>
                      <a:pPr marL="0" marR="0">
                        <a:lnSpc>
                          <a:spcPct val="107000"/>
                        </a:lnSpc>
                        <a:spcBef>
                          <a:spcPts val="0"/>
                        </a:spcBef>
                        <a:spcAft>
                          <a:spcPts val="0"/>
                        </a:spcAft>
                      </a:pPr>
                      <a:r>
                        <a:rPr lang="en-US" sz="1500">
                          <a:effectLst/>
                        </a:rPr>
                        <a:t>Mat-052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a:effectLst/>
                        </a:rPr>
                        <a:t>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dirty="0">
                          <a:effectLst/>
                        </a:rPr>
                        <a:t>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extLst>
                  <a:ext uri="{0D108BD9-81ED-4DB2-BD59-A6C34878D82A}">
                    <a16:rowId xmlns:a16="http://schemas.microsoft.com/office/drawing/2014/main" xmlns="" val="10011"/>
                  </a:ext>
                </a:extLst>
              </a:tr>
              <a:tr h="216493">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solidFill>
                      <a:srgbClr val="D35DB4"/>
                    </a:solidFill>
                  </a:tcPr>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extLst>
                  <a:ext uri="{0D108BD9-81ED-4DB2-BD59-A6C34878D82A}">
                    <a16:rowId xmlns:a16="http://schemas.microsoft.com/office/drawing/2014/main" xmlns="" val="10012"/>
                  </a:ext>
                </a:extLst>
              </a:tr>
              <a:tr h="216493">
                <a:tc>
                  <a:txBody>
                    <a:bodyPr/>
                    <a:lstStyle/>
                    <a:p>
                      <a:pPr marL="0" marR="0">
                        <a:lnSpc>
                          <a:spcPct val="107000"/>
                        </a:lnSpc>
                        <a:spcBef>
                          <a:spcPts val="0"/>
                        </a:spcBef>
                        <a:spcAft>
                          <a:spcPts val="0"/>
                        </a:spcAft>
                      </a:pPr>
                      <a:r>
                        <a:rPr lang="en-US" sz="1500">
                          <a:effectLst/>
                        </a:rPr>
                        <a:t>Parent Class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solidFill>
                      <a:srgbClr val="D35DB4"/>
                    </a:solidFill>
                  </a:tcPr>
                </a:tc>
                <a:tc>
                  <a:txBody>
                    <a:bodyPr/>
                    <a:lstStyle/>
                    <a:p>
                      <a:pPr marL="0" marR="0">
                        <a:lnSpc>
                          <a:spcPct val="107000"/>
                        </a:lnSpc>
                        <a:spcBef>
                          <a:spcPts val="0"/>
                        </a:spcBef>
                        <a:spcAft>
                          <a:spcPts val="0"/>
                        </a:spcAft>
                      </a:pPr>
                      <a:r>
                        <a:rPr lang="en-US" sz="1500">
                          <a:effectLst/>
                        </a:rPr>
                        <a:t>Mat-171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a:effectLst/>
                        </a:rPr>
                        <a:t>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dirty="0">
                          <a:effectLst/>
                        </a:rPr>
                        <a:t>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extLst>
                  <a:ext uri="{0D108BD9-81ED-4DB2-BD59-A6C34878D82A}">
                    <a16:rowId xmlns:a16="http://schemas.microsoft.com/office/drawing/2014/main" xmlns="" val="10013"/>
                  </a:ext>
                </a:extLst>
              </a:tr>
              <a:tr h="216493">
                <a:tc>
                  <a:txBody>
                    <a:bodyPr/>
                    <a:lstStyle/>
                    <a:p>
                      <a:pPr marL="0" marR="0">
                        <a:lnSpc>
                          <a:spcPct val="107000"/>
                        </a:lnSpc>
                        <a:spcBef>
                          <a:spcPts val="0"/>
                        </a:spcBef>
                        <a:spcAft>
                          <a:spcPts val="0"/>
                        </a:spcAft>
                      </a:pPr>
                      <a:r>
                        <a:rPr lang="en-US" sz="1500" dirty="0">
                          <a:effectLst/>
                        </a:rPr>
                        <a:t>Corequisite Class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solidFill>
                      <a:srgbClr val="D35DB4"/>
                    </a:solidFill>
                  </a:tcPr>
                </a:tc>
                <a:tc>
                  <a:txBody>
                    <a:bodyPr/>
                    <a:lstStyle/>
                    <a:p>
                      <a:pPr marL="0" marR="0">
                        <a:lnSpc>
                          <a:spcPct val="107000"/>
                        </a:lnSpc>
                        <a:spcBef>
                          <a:spcPts val="0"/>
                        </a:spcBef>
                        <a:spcAft>
                          <a:spcPts val="0"/>
                        </a:spcAft>
                      </a:pPr>
                      <a:r>
                        <a:rPr lang="en-US" sz="1500">
                          <a:effectLst/>
                        </a:rPr>
                        <a:t>Mat-071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a:effectLst/>
                        </a:rPr>
                        <a:t>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dirty="0">
                          <a:effectLst/>
                        </a:rPr>
                        <a:t>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extLst>
                  <a:ext uri="{0D108BD9-81ED-4DB2-BD59-A6C34878D82A}">
                    <a16:rowId xmlns:a16="http://schemas.microsoft.com/office/drawing/2014/main" xmlns="" val="10014"/>
                  </a:ext>
                </a:extLst>
              </a:tr>
              <a:tr h="216493">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solidFill>
                      <a:srgbClr val="D35DB4"/>
                    </a:solidFill>
                  </a:tcPr>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extLst>
                  <a:ext uri="{0D108BD9-81ED-4DB2-BD59-A6C34878D82A}">
                    <a16:rowId xmlns:a16="http://schemas.microsoft.com/office/drawing/2014/main" xmlns="" val="10015"/>
                  </a:ext>
                </a:extLst>
              </a:tr>
              <a:tr h="216493">
                <a:tc>
                  <a:txBody>
                    <a:bodyPr/>
                    <a:lstStyle/>
                    <a:p>
                      <a:pPr marL="0" marR="0">
                        <a:lnSpc>
                          <a:spcPct val="107000"/>
                        </a:lnSpc>
                        <a:spcBef>
                          <a:spcPts val="0"/>
                        </a:spcBef>
                        <a:spcAft>
                          <a:spcPts val="0"/>
                        </a:spcAft>
                      </a:pPr>
                      <a:r>
                        <a:rPr lang="en-US" sz="1500">
                          <a:effectLst/>
                        </a:rPr>
                        <a:t>Parent Class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solidFill>
                      <a:srgbClr val="D35DB4"/>
                    </a:solidFill>
                  </a:tcPr>
                </a:tc>
                <a:tc>
                  <a:txBody>
                    <a:bodyPr/>
                    <a:lstStyle/>
                    <a:p>
                      <a:pPr marL="0" marR="0">
                        <a:lnSpc>
                          <a:spcPct val="107000"/>
                        </a:lnSpc>
                        <a:spcBef>
                          <a:spcPts val="0"/>
                        </a:spcBef>
                        <a:spcAft>
                          <a:spcPts val="0"/>
                        </a:spcAft>
                      </a:pPr>
                      <a:r>
                        <a:rPr lang="en-US" sz="1500">
                          <a:effectLst/>
                        </a:rPr>
                        <a:t>Eng-111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a:effectLst/>
                        </a:rPr>
                        <a:t>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dirty="0">
                          <a:effectLst/>
                        </a:rPr>
                        <a:t>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extLst>
                  <a:ext uri="{0D108BD9-81ED-4DB2-BD59-A6C34878D82A}">
                    <a16:rowId xmlns:a16="http://schemas.microsoft.com/office/drawing/2014/main" xmlns="" val="10016"/>
                  </a:ext>
                </a:extLst>
              </a:tr>
              <a:tr h="216493">
                <a:tc>
                  <a:txBody>
                    <a:bodyPr/>
                    <a:lstStyle/>
                    <a:p>
                      <a:pPr marL="0" marR="0">
                        <a:lnSpc>
                          <a:spcPct val="107000"/>
                        </a:lnSpc>
                        <a:spcBef>
                          <a:spcPts val="0"/>
                        </a:spcBef>
                        <a:spcAft>
                          <a:spcPts val="0"/>
                        </a:spcAft>
                      </a:pPr>
                      <a:r>
                        <a:rPr lang="en-US" sz="1500" dirty="0">
                          <a:effectLst/>
                        </a:rPr>
                        <a:t>Corequisite Class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solidFill>
                      <a:srgbClr val="D35DB4"/>
                    </a:solidFill>
                  </a:tcPr>
                </a:tc>
                <a:tc>
                  <a:txBody>
                    <a:bodyPr/>
                    <a:lstStyle/>
                    <a:p>
                      <a:pPr marL="0" marR="0">
                        <a:lnSpc>
                          <a:spcPct val="107000"/>
                        </a:lnSpc>
                        <a:spcBef>
                          <a:spcPts val="0"/>
                        </a:spcBef>
                        <a:spcAft>
                          <a:spcPts val="0"/>
                        </a:spcAft>
                      </a:pPr>
                      <a:r>
                        <a:rPr lang="en-US" sz="1500" dirty="0">
                          <a:effectLst/>
                        </a:rPr>
                        <a:t>Eng-011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a:effectLst/>
                        </a:rPr>
                        <a:t>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dirty="0">
                          <a:effectLst/>
                        </a:rPr>
                        <a:t>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extLst>
                  <a:ext uri="{0D108BD9-81ED-4DB2-BD59-A6C34878D82A}">
                    <a16:rowId xmlns:a16="http://schemas.microsoft.com/office/drawing/2014/main" xmlns="" val="10017"/>
                  </a:ext>
                </a:extLst>
              </a:tr>
              <a:tr h="216493">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solidFill>
                      <a:srgbClr val="D35DB4"/>
                    </a:solidFill>
                  </a:tcPr>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extLst>
                  <a:ext uri="{0D108BD9-81ED-4DB2-BD59-A6C34878D82A}">
                    <a16:rowId xmlns:a16="http://schemas.microsoft.com/office/drawing/2014/main" xmlns="" val="10018"/>
                  </a:ext>
                </a:extLst>
              </a:tr>
              <a:tr h="432986">
                <a:tc>
                  <a:txBody>
                    <a:bodyPr/>
                    <a:lstStyle/>
                    <a:p>
                      <a:pPr marL="0" marR="0">
                        <a:lnSpc>
                          <a:spcPct val="107000"/>
                        </a:lnSpc>
                        <a:spcBef>
                          <a:spcPts val="0"/>
                        </a:spcBef>
                        <a:spcAft>
                          <a:spcPts val="0"/>
                        </a:spcAft>
                      </a:pPr>
                      <a:r>
                        <a:rPr lang="en-US" sz="1500" dirty="0">
                          <a:effectLst/>
                        </a:rPr>
                        <a:t>Transition English – CU</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solidFill>
                      <a:srgbClr val="D35DB4"/>
                    </a:solidFill>
                  </a:tcPr>
                </a:tc>
                <a:tc>
                  <a:txBody>
                    <a:bodyPr/>
                    <a:lstStyle/>
                    <a:p>
                      <a:pPr marL="0" marR="0">
                        <a:lnSpc>
                          <a:spcPct val="107000"/>
                        </a:lnSpc>
                        <a:spcBef>
                          <a:spcPts val="0"/>
                        </a:spcBef>
                        <a:spcAft>
                          <a:spcPts val="0"/>
                        </a:spcAft>
                      </a:pPr>
                      <a:r>
                        <a:rPr lang="en-US" sz="1500">
                          <a:effectLst/>
                        </a:rPr>
                        <a:t>Eng-002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a:effectLst/>
                        </a:rPr>
                        <a:t>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dirty="0">
                          <a:effectLst/>
                        </a:rPr>
                        <a:t>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extLst>
                  <a:ext uri="{0D108BD9-81ED-4DB2-BD59-A6C34878D82A}">
                    <a16:rowId xmlns:a16="http://schemas.microsoft.com/office/drawing/2014/main" xmlns="" val="10019"/>
                  </a:ext>
                </a:extLst>
              </a:tr>
              <a:tr h="216493">
                <a:tc>
                  <a:txBody>
                    <a:bodyPr/>
                    <a:lstStyle/>
                    <a:p>
                      <a:pPr marL="0" marR="0">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solidFill>
                      <a:srgbClr val="D35DB4"/>
                    </a:solidFill>
                  </a:tcPr>
                </a:tc>
                <a:tc>
                  <a:txBody>
                    <a:bodyPr/>
                    <a:lstStyle/>
                    <a:p>
                      <a:pPr marL="0" marR="0">
                        <a:lnSpc>
                          <a:spcPct val="107000"/>
                        </a:lnSpc>
                        <a:spcBef>
                          <a:spcPts val="0"/>
                        </a:spcBef>
                        <a:spcAft>
                          <a:spcPts val="0"/>
                        </a:spcAft>
                      </a:pP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extLst>
                  <a:ext uri="{0D108BD9-81ED-4DB2-BD59-A6C34878D82A}">
                    <a16:rowId xmlns:a16="http://schemas.microsoft.com/office/drawing/2014/main" xmlns="" val="10020"/>
                  </a:ext>
                </a:extLst>
              </a:tr>
              <a:tr h="432986">
                <a:tc>
                  <a:txBody>
                    <a:bodyPr/>
                    <a:lstStyle/>
                    <a:p>
                      <a:pPr marL="0" marR="0">
                        <a:lnSpc>
                          <a:spcPct val="107000"/>
                        </a:lnSpc>
                        <a:spcBef>
                          <a:spcPts val="0"/>
                        </a:spcBef>
                        <a:spcAft>
                          <a:spcPts val="0"/>
                        </a:spcAft>
                      </a:pPr>
                      <a:r>
                        <a:rPr lang="en-US" sz="1500" dirty="0">
                          <a:effectLst/>
                        </a:rPr>
                        <a:t>Transition Math – CU</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solidFill>
                      <a:srgbClr val="D35DB4"/>
                    </a:solidFill>
                  </a:tcPr>
                </a:tc>
                <a:tc>
                  <a:txBody>
                    <a:bodyPr/>
                    <a:lstStyle/>
                    <a:p>
                      <a:pPr marL="0" marR="0">
                        <a:lnSpc>
                          <a:spcPct val="107000"/>
                        </a:lnSpc>
                        <a:spcBef>
                          <a:spcPts val="0"/>
                        </a:spcBef>
                        <a:spcAft>
                          <a:spcPts val="0"/>
                        </a:spcAft>
                      </a:pPr>
                      <a:r>
                        <a:rPr lang="en-US" sz="1500" dirty="0">
                          <a:effectLst/>
                        </a:rPr>
                        <a:t>Mat-003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a:effectLst/>
                        </a:rPr>
                        <a:t>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tc>
                  <a:txBody>
                    <a:bodyPr/>
                    <a:lstStyle/>
                    <a:p>
                      <a:pPr marL="0" marR="0" algn="ctr">
                        <a:lnSpc>
                          <a:spcPct val="107000"/>
                        </a:lnSpc>
                        <a:spcBef>
                          <a:spcPts val="0"/>
                        </a:spcBef>
                        <a:spcAft>
                          <a:spcPts val="0"/>
                        </a:spcAft>
                      </a:pPr>
                      <a:r>
                        <a:rPr lang="en-US" sz="1500" dirty="0">
                          <a:effectLst/>
                        </a:rPr>
                        <a:t>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633" marR="45633" marT="0" marB="0"/>
                </a:tc>
                <a:extLst>
                  <a:ext uri="{0D108BD9-81ED-4DB2-BD59-A6C34878D82A}">
                    <a16:rowId xmlns:a16="http://schemas.microsoft.com/office/drawing/2014/main" xmlns="" val="10021"/>
                  </a:ext>
                </a:extLst>
              </a:tr>
            </a:tbl>
          </a:graphicData>
        </a:graphic>
      </p:graphicFrame>
    </p:spTree>
    <p:extLst>
      <p:ext uri="{BB962C8B-B14F-4D97-AF65-F5344CB8AC3E}">
        <p14:creationId xmlns:p14="http://schemas.microsoft.com/office/powerpoint/2010/main" val="2856801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950" y="355600"/>
            <a:ext cx="9629775" cy="1325563"/>
          </a:xfrm>
        </p:spPr>
        <p:txBody>
          <a:bodyPr/>
          <a:lstStyle/>
          <a:p>
            <a:r>
              <a:rPr lang="en-US" altLang="en-US" b="1" dirty="0">
                <a:latin typeface="Arial" panose="020B0604020202020204" pitchFamily="34" charset="0"/>
              </a:rPr>
              <a:t>Reinforced Instruction for Student Excellence (RISE) Placement Guide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668484136"/>
              </p:ext>
            </p:extLst>
          </p:nvPr>
        </p:nvGraphicFramePr>
        <p:xfrm>
          <a:off x="364205" y="1945773"/>
          <a:ext cx="10941807" cy="3967021"/>
        </p:xfrm>
        <a:graphic>
          <a:graphicData uri="http://schemas.openxmlformats.org/drawingml/2006/table">
            <a:tbl>
              <a:tblPr firstRow="1" firstCol="1" bandRow="1">
                <a:tableStyleId>{5C22544A-7EE6-4342-B048-85BDC9FD1C3A}</a:tableStyleId>
              </a:tblPr>
              <a:tblGrid>
                <a:gridCol w="1261681">
                  <a:extLst>
                    <a:ext uri="{9D8B030D-6E8A-4147-A177-3AD203B41FA5}">
                      <a16:colId xmlns:a16="http://schemas.microsoft.com/office/drawing/2014/main" xmlns="" val="20000"/>
                    </a:ext>
                  </a:extLst>
                </a:gridCol>
                <a:gridCol w="1210304">
                  <a:extLst>
                    <a:ext uri="{9D8B030D-6E8A-4147-A177-3AD203B41FA5}">
                      <a16:colId xmlns:a16="http://schemas.microsoft.com/office/drawing/2014/main" xmlns="" val="20001"/>
                    </a:ext>
                  </a:extLst>
                </a:gridCol>
                <a:gridCol w="1356102">
                  <a:extLst>
                    <a:ext uri="{9D8B030D-6E8A-4147-A177-3AD203B41FA5}">
                      <a16:colId xmlns:a16="http://schemas.microsoft.com/office/drawing/2014/main" xmlns="" val="20002"/>
                    </a:ext>
                  </a:extLst>
                </a:gridCol>
                <a:gridCol w="1022888">
                  <a:extLst>
                    <a:ext uri="{9D8B030D-6E8A-4147-A177-3AD203B41FA5}">
                      <a16:colId xmlns:a16="http://schemas.microsoft.com/office/drawing/2014/main" xmlns="" val="20003"/>
                    </a:ext>
                  </a:extLst>
                </a:gridCol>
                <a:gridCol w="836908">
                  <a:extLst>
                    <a:ext uri="{9D8B030D-6E8A-4147-A177-3AD203B41FA5}">
                      <a16:colId xmlns:a16="http://schemas.microsoft.com/office/drawing/2014/main" xmlns="" val="20004"/>
                    </a:ext>
                  </a:extLst>
                </a:gridCol>
                <a:gridCol w="697424">
                  <a:extLst>
                    <a:ext uri="{9D8B030D-6E8A-4147-A177-3AD203B41FA5}">
                      <a16:colId xmlns:a16="http://schemas.microsoft.com/office/drawing/2014/main" xmlns="" val="20005"/>
                    </a:ext>
                  </a:extLst>
                </a:gridCol>
                <a:gridCol w="1201119">
                  <a:extLst>
                    <a:ext uri="{9D8B030D-6E8A-4147-A177-3AD203B41FA5}">
                      <a16:colId xmlns:a16="http://schemas.microsoft.com/office/drawing/2014/main" xmlns="" val="20006"/>
                    </a:ext>
                  </a:extLst>
                </a:gridCol>
                <a:gridCol w="999640">
                  <a:extLst>
                    <a:ext uri="{9D8B030D-6E8A-4147-A177-3AD203B41FA5}">
                      <a16:colId xmlns:a16="http://schemas.microsoft.com/office/drawing/2014/main" xmlns="" val="20007"/>
                    </a:ext>
                  </a:extLst>
                </a:gridCol>
                <a:gridCol w="1108129">
                  <a:extLst>
                    <a:ext uri="{9D8B030D-6E8A-4147-A177-3AD203B41FA5}">
                      <a16:colId xmlns:a16="http://schemas.microsoft.com/office/drawing/2014/main" xmlns="" val="20008"/>
                    </a:ext>
                  </a:extLst>
                </a:gridCol>
                <a:gridCol w="1247612">
                  <a:extLst>
                    <a:ext uri="{9D8B030D-6E8A-4147-A177-3AD203B41FA5}">
                      <a16:colId xmlns:a16="http://schemas.microsoft.com/office/drawing/2014/main" xmlns="" val="20009"/>
                    </a:ext>
                  </a:extLst>
                </a:gridCol>
              </a:tblGrid>
              <a:tr h="457969">
                <a:tc gridSpan="7">
                  <a:txBody>
                    <a:bodyPr/>
                    <a:lstStyle/>
                    <a:p>
                      <a:pPr algn="ctr">
                        <a:spcAft>
                          <a:spcPts val="0"/>
                        </a:spcAft>
                      </a:pPr>
                      <a:r>
                        <a:rPr lang="en-US" sz="1600" dirty="0">
                          <a:effectLst/>
                        </a:rPr>
                        <a:t>                                                      ENGLISH PLACEMENT GUIDE</a:t>
                      </a:r>
                      <a:endParaRPr lang="en-US" sz="1600" dirty="0">
                        <a:effectLst/>
                        <a:latin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spcAft>
                          <a:spcPts val="0"/>
                        </a:spcAft>
                      </a:pPr>
                      <a:endParaRPr lang="en-US" sz="1600" dirty="0">
                        <a:effectLst/>
                        <a:latin typeface="Calibri" panose="020F0502020204030204" pitchFamily="34" charset="0"/>
                      </a:endParaRPr>
                    </a:p>
                  </a:txBody>
                  <a:tcPr marL="68580" marR="68580" marT="0" marB="0"/>
                </a:tc>
                <a:tc>
                  <a:txBody>
                    <a:bodyPr/>
                    <a:lstStyle/>
                    <a:p>
                      <a:pPr algn="ctr">
                        <a:spcAft>
                          <a:spcPts val="0"/>
                        </a:spcAft>
                      </a:pPr>
                      <a:endParaRPr lang="en-US" sz="1600" dirty="0">
                        <a:effectLst/>
                        <a:latin typeface="Calibri" panose="020F0502020204030204" pitchFamily="34" charset="0"/>
                      </a:endParaRPr>
                    </a:p>
                  </a:txBody>
                  <a:tcPr marL="68580" marR="68580" marT="0" marB="0"/>
                </a:tc>
                <a:tc>
                  <a:txBody>
                    <a:bodyPr/>
                    <a:lstStyle/>
                    <a:p>
                      <a:pPr algn="ctr">
                        <a:spcAft>
                          <a:spcPts val="0"/>
                        </a:spcAft>
                      </a:pPr>
                      <a:endParaRPr lang="en-US" sz="1600" dirty="0">
                        <a:effectLst/>
                        <a:latin typeface="Calibri" panose="020F0502020204030204" pitchFamily="34" charset="0"/>
                      </a:endParaRPr>
                    </a:p>
                  </a:txBody>
                  <a:tcPr marL="68580" marR="68580" marT="0" marB="0"/>
                </a:tc>
                <a:extLst>
                  <a:ext uri="{0D108BD9-81ED-4DB2-BD59-A6C34878D82A}">
                    <a16:rowId xmlns:a16="http://schemas.microsoft.com/office/drawing/2014/main" xmlns="" val="10000"/>
                  </a:ext>
                </a:extLst>
              </a:tr>
              <a:tr h="1373912">
                <a:tc>
                  <a:txBody>
                    <a:bodyPr/>
                    <a:lstStyle/>
                    <a:p>
                      <a:pPr algn="ctr">
                        <a:spcAft>
                          <a:spcPts val="0"/>
                        </a:spcAft>
                      </a:pPr>
                      <a:r>
                        <a:rPr lang="en-US" sz="1600">
                          <a:effectLst/>
                        </a:rPr>
                        <a:t> </a:t>
                      </a:r>
                      <a:endParaRPr lang="en-US" sz="1600" dirty="0">
                        <a:effectLst/>
                        <a:latin typeface="Calibri" panose="020F0502020204030204" pitchFamily="34" charset="0"/>
                      </a:endParaRPr>
                    </a:p>
                  </a:txBody>
                  <a:tcPr marL="68580" marR="68580" marT="0" marB="0" anchor="ctr"/>
                </a:tc>
                <a:tc>
                  <a:txBody>
                    <a:bodyPr/>
                    <a:lstStyle/>
                    <a:p>
                      <a:pPr algn="ctr">
                        <a:spcAft>
                          <a:spcPts val="0"/>
                        </a:spcAft>
                      </a:pPr>
                      <a:r>
                        <a:rPr lang="en-US" sz="1600" b="1" dirty="0">
                          <a:effectLst/>
                        </a:rPr>
                        <a:t>Unweighted HS GPA</a:t>
                      </a:r>
                      <a:endParaRPr lang="en-US" sz="1600" b="1" dirty="0">
                        <a:effectLst/>
                        <a:latin typeface="Calibri" panose="020F0502020204030204" pitchFamily="34" charset="0"/>
                      </a:endParaRPr>
                    </a:p>
                  </a:txBody>
                  <a:tcPr marL="45720" marR="45720" anchor="ctr"/>
                </a:tc>
                <a:tc>
                  <a:txBody>
                    <a:bodyPr/>
                    <a:lstStyle/>
                    <a:p>
                      <a:pPr algn="ctr">
                        <a:spcAft>
                          <a:spcPts val="0"/>
                        </a:spcAft>
                      </a:pPr>
                      <a:r>
                        <a:rPr lang="en-US" sz="1600" b="1" dirty="0">
                          <a:effectLst/>
                        </a:rPr>
                        <a:t>ACT</a:t>
                      </a:r>
                      <a:endParaRPr lang="en-US" sz="1600" b="1" dirty="0">
                        <a:effectLst/>
                        <a:latin typeface="Calibri" panose="020F0502020204030204" pitchFamily="34" charset="0"/>
                      </a:endParaRPr>
                    </a:p>
                  </a:txBody>
                  <a:tcPr marL="45720" marR="45720" anchor="ctr"/>
                </a:tc>
                <a:tc>
                  <a:txBody>
                    <a:bodyPr/>
                    <a:lstStyle/>
                    <a:p>
                      <a:pPr algn="ctr">
                        <a:spcAft>
                          <a:spcPts val="0"/>
                        </a:spcAft>
                      </a:pPr>
                      <a:r>
                        <a:rPr lang="en-US" sz="1600" b="1" dirty="0">
                          <a:effectLst/>
                        </a:rPr>
                        <a:t>SAT</a:t>
                      </a:r>
                      <a:endParaRPr lang="en-US" sz="1600" b="1" dirty="0">
                        <a:effectLst/>
                        <a:latin typeface="Calibri" panose="020F0502020204030204" pitchFamily="34" charset="0"/>
                      </a:endParaRPr>
                    </a:p>
                  </a:txBody>
                  <a:tcPr marL="45720" marR="45720" anchor="ctr"/>
                </a:tc>
                <a:tc>
                  <a:txBody>
                    <a:bodyPr/>
                    <a:lstStyle/>
                    <a:p>
                      <a:pPr algn="ctr">
                        <a:spcAft>
                          <a:spcPts val="0"/>
                        </a:spcAft>
                      </a:pPr>
                      <a:r>
                        <a:rPr lang="en-US" sz="1600" b="1" dirty="0">
                          <a:effectLst/>
                        </a:rPr>
                        <a:t>GED Mastery</a:t>
                      </a:r>
                      <a:endParaRPr lang="en-US" sz="1600" b="1" dirty="0">
                        <a:effectLst/>
                        <a:latin typeface="Calibri" panose="020F0502020204030204" pitchFamily="34" charset="0"/>
                      </a:endParaRPr>
                    </a:p>
                  </a:txBody>
                  <a:tcPr marL="45720" marR="45720" anchor="ctr"/>
                </a:tc>
                <a:tc>
                  <a:txBody>
                    <a:bodyPr/>
                    <a:lstStyle/>
                    <a:p>
                      <a:pPr algn="ctr">
                        <a:spcAft>
                          <a:spcPts val="0"/>
                        </a:spcAft>
                      </a:pPr>
                      <a:r>
                        <a:rPr lang="en-US" sz="1600" b="1" dirty="0">
                          <a:effectLst/>
                        </a:rPr>
                        <a:t>CCRG Eng. Grade</a:t>
                      </a:r>
                      <a:endParaRPr lang="en-US" sz="1600" b="1" dirty="0">
                        <a:effectLst/>
                        <a:latin typeface="Calibri" panose="020F0502020204030204" pitchFamily="34" charset="0"/>
                      </a:endParaRPr>
                    </a:p>
                  </a:txBody>
                  <a:tcPr marL="45720" marR="45720" anchor="ctr"/>
                </a:tc>
                <a:tc>
                  <a:txBody>
                    <a:bodyPr/>
                    <a:lstStyle/>
                    <a:p>
                      <a:pPr algn="ctr">
                        <a:spcAft>
                          <a:spcPts val="0"/>
                        </a:spcAft>
                      </a:pPr>
                      <a:r>
                        <a:rPr lang="en-US" sz="1600" b="1" dirty="0">
                          <a:effectLst/>
                          <a:latin typeface="+mn-lt"/>
                        </a:rPr>
                        <a:t>Transition English Completion</a:t>
                      </a:r>
                    </a:p>
                  </a:txBody>
                  <a:tcPr marL="45720" marR="45720" anchor="ctr"/>
                </a:tc>
                <a:tc>
                  <a:txBody>
                    <a:bodyPr/>
                    <a:lstStyle/>
                    <a:p>
                      <a:pPr algn="ctr">
                        <a:spcAft>
                          <a:spcPts val="0"/>
                        </a:spcAft>
                      </a:pPr>
                      <a:r>
                        <a:rPr lang="en-US" sz="1600" b="1" dirty="0">
                          <a:effectLst/>
                          <a:latin typeface="+mn-lt"/>
                        </a:rPr>
                        <a:t>Transition Grade</a:t>
                      </a:r>
                    </a:p>
                  </a:txBody>
                  <a:tcPr marL="45720" marR="45720" anchor="ctr"/>
                </a:tc>
                <a:tc>
                  <a:txBody>
                    <a:bodyPr/>
                    <a:lstStyle/>
                    <a:p>
                      <a:pPr algn="ctr">
                        <a:spcAft>
                          <a:spcPts val="0"/>
                        </a:spcAft>
                      </a:pPr>
                      <a:r>
                        <a:rPr lang="en-US" sz="1600" b="1" dirty="0">
                          <a:effectLst/>
                          <a:latin typeface="+mn-lt"/>
                        </a:rPr>
                        <a:t>Dev Ed Course Completion</a:t>
                      </a:r>
                    </a:p>
                  </a:txBody>
                  <a:tcPr marL="45720" marR="45720" anchor="ctr"/>
                </a:tc>
                <a:tc>
                  <a:txBody>
                    <a:bodyPr/>
                    <a:lstStyle/>
                    <a:p>
                      <a:pPr algn="ctr">
                        <a:spcAft>
                          <a:spcPts val="0"/>
                        </a:spcAft>
                      </a:pPr>
                      <a:r>
                        <a:rPr lang="en-US" sz="1600" b="1" dirty="0">
                          <a:effectLst/>
                          <a:latin typeface="+mn-lt"/>
                        </a:rPr>
                        <a:t>RISE Placement Test</a:t>
                      </a:r>
                    </a:p>
                  </a:txBody>
                  <a:tcPr marL="45720" marR="45720" anchor="ctr"/>
                </a:tc>
                <a:extLst>
                  <a:ext uri="{0D108BD9-81ED-4DB2-BD59-A6C34878D82A}">
                    <a16:rowId xmlns:a16="http://schemas.microsoft.com/office/drawing/2014/main" xmlns="" val="10001"/>
                  </a:ext>
                </a:extLst>
              </a:tr>
              <a:tr h="457969">
                <a:tc>
                  <a:txBody>
                    <a:bodyPr/>
                    <a:lstStyle/>
                    <a:p>
                      <a:pPr algn="l">
                        <a:spcAft>
                          <a:spcPts val="0"/>
                        </a:spcAft>
                      </a:pPr>
                      <a:r>
                        <a:rPr lang="en-US" sz="1600">
                          <a:effectLst/>
                        </a:rPr>
                        <a:t>Transition English</a:t>
                      </a:r>
                      <a:endParaRPr lang="en-US" sz="1600" dirty="0">
                        <a:effectLst/>
                        <a:latin typeface="Calibri" panose="020F0502020204030204" pitchFamily="34" charset="0"/>
                      </a:endParaRPr>
                    </a:p>
                  </a:txBody>
                  <a:tcPr marL="68580" marR="68580" marT="0" marB="0" anchor="b"/>
                </a:tc>
                <a:tc>
                  <a:txBody>
                    <a:bodyPr/>
                    <a:lstStyle/>
                    <a:p>
                      <a:pPr algn="ctr">
                        <a:spcAft>
                          <a:spcPts val="0"/>
                        </a:spcAft>
                      </a:pPr>
                      <a:r>
                        <a:rPr lang="en-US" sz="1600" dirty="0">
                          <a:effectLst/>
                        </a:rPr>
                        <a:t>≤ 2.199</a:t>
                      </a:r>
                      <a:endParaRPr lang="en-US" sz="1600" dirty="0">
                        <a:effectLst/>
                        <a:latin typeface="Calibri" panose="020F0502020204030204" pitchFamily="34" charset="0"/>
                      </a:endParaRPr>
                    </a:p>
                  </a:txBody>
                  <a:tcPr marL="68580" marR="68580" marT="0" marB="0"/>
                </a:tc>
                <a:tc>
                  <a:txBody>
                    <a:bodyPr/>
                    <a:lstStyle/>
                    <a:p>
                      <a:pPr algn="ctr">
                        <a:spcAft>
                          <a:spcPts val="0"/>
                        </a:spcAft>
                      </a:pPr>
                      <a:r>
                        <a:rPr lang="en-US" sz="1600">
                          <a:effectLst/>
                        </a:rPr>
                        <a:t>ENG ≤ 15 </a:t>
                      </a:r>
                      <a:r>
                        <a:rPr lang="en-US" sz="1600" u="sng">
                          <a:effectLst/>
                        </a:rPr>
                        <a:t>or</a:t>
                      </a:r>
                      <a:r>
                        <a:rPr lang="en-US" sz="1600">
                          <a:effectLst/>
                        </a:rPr>
                        <a:t> READ ≤ 19</a:t>
                      </a:r>
                      <a:endParaRPr lang="en-US" sz="1600" dirty="0">
                        <a:effectLst/>
                        <a:latin typeface="Calibri" panose="020F0502020204030204" pitchFamily="34" charset="0"/>
                      </a:endParaRPr>
                    </a:p>
                  </a:txBody>
                  <a:tcPr marL="68580" marR="68580" marT="0" marB="0"/>
                </a:tc>
                <a:tc>
                  <a:txBody>
                    <a:bodyPr/>
                    <a:lstStyle/>
                    <a:p>
                      <a:pPr algn="ctr">
                        <a:spcAft>
                          <a:spcPts val="0"/>
                        </a:spcAft>
                      </a:pPr>
                      <a:r>
                        <a:rPr lang="en-US" sz="1600">
                          <a:effectLst/>
                        </a:rPr>
                        <a:t>ENG ≤ 479</a:t>
                      </a:r>
                      <a:endParaRPr lang="en-US" sz="1600" dirty="0">
                        <a:effectLst/>
                        <a:latin typeface="Calibri" panose="020F0502020204030204" pitchFamily="34" charset="0"/>
                      </a:endParaRPr>
                    </a:p>
                  </a:txBody>
                  <a:tcPr marL="68580" marR="68580" marT="0" marB="0"/>
                </a:tc>
                <a:tc>
                  <a:txBody>
                    <a:bodyPr/>
                    <a:lstStyle/>
                    <a:p>
                      <a:pPr algn="ctr">
                        <a:spcAft>
                          <a:spcPts val="0"/>
                        </a:spcAft>
                      </a:pPr>
                      <a:r>
                        <a:rPr lang="en-US" sz="1600">
                          <a:effectLst/>
                        </a:rPr>
                        <a:t>≤ 170</a:t>
                      </a:r>
                      <a:endParaRPr lang="en-US" sz="1600" dirty="0">
                        <a:effectLst/>
                        <a:latin typeface="Calibri" panose="020F0502020204030204" pitchFamily="34" charset="0"/>
                      </a:endParaRPr>
                    </a:p>
                  </a:txBody>
                  <a:tcPr marL="68580" marR="68580" marT="0" marB="0"/>
                </a:tc>
                <a:tc>
                  <a:txBody>
                    <a:bodyPr/>
                    <a:lstStyle/>
                    <a:p>
                      <a:pPr algn="ctr">
                        <a:spcAft>
                          <a:spcPts val="0"/>
                        </a:spcAft>
                      </a:pPr>
                      <a:r>
                        <a:rPr lang="en-US" sz="1600" dirty="0">
                          <a:effectLst/>
                        </a:rPr>
                        <a:t>C,</a:t>
                      </a:r>
                      <a:r>
                        <a:rPr lang="en-US" sz="1600" baseline="0" dirty="0">
                          <a:effectLst/>
                        </a:rPr>
                        <a:t> D, or F</a:t>
                      </a:r>
                      <a:endParaRPr lang="en-US" sz="1600" dirty="0">
                        <a:effectLst/>
                        <a:latin typeface="Calibri" panose="020F0502020204030204" pitchFamily="34" charset="0"/>
                      </a:endParaRPr>
                    </a:p>
                  </a:txBody>
                  <a:tcPr marL="68580" marR="68580" marT="0" marB="0"/>
                </a:tc>
                <a:tc>
                  <a:txBody>
                    <a:bodyPr/>
                    <a:lstStyle/>
                    <a:p>
                      <a:pPr algn="ctr">
                        <a:spcAft>
                          <a:spcPts val="0"/>
                        </a:spcAft>
                      </a:pPr>
                      <a:r>
                        <a:rPr lang="en-US" sz="1600">
                          <a:effectLst/>
                        </a:rPr>
                        <a:t>--</a:t>
                      </a:r>
                      <a:endParaRPr lang="en-US" sz="1600" dirty="0">
                        <a:effectLst/>
                        <a:latin typeface="Calibri" panose="020F0502020204030204" pitchFamily="34" charset="0"/>
                      </a:endParaRPr>
                    </a:p>
                  </a:txBody>
                  <a:tcPr marL="68580" marR="68580" marT="0" marB="0"/>
                </a:tc>
                <a:tc>
                  <a:txBody>
                    <a:bodyPr/>
                    <a:lstStyle/>
                    <a:p>
                      <a:pPr algn="ctr">
                        <a:spcAft>
                          <a:spcPts val="0"/>
                        </a:spcAft>
                      </a:pPr>
                      <a:endParaRPr lang="en-US" sz="1600" dirty="0">
                        <a:effectLst/>
                        <a:latin typeface="Calibri" panose="020F0502020204030204" pitchFamily="34" charset="0"/>
                      </a:endParaRPr>
                    </a:p>
                  </a:txBody>
                  <a:tcPr marL="68580" marR="68580" marT="0" marB="0"/>
                </a:tc>
                <a:tc>
                  <a:txBody>
                    <a:bodyPr/>
                    <a:lstStyle/>
                    <a:p>
                      <a:pPr algn="ctr">
                        <a:spcAft>
                          <a:spcPts val="0"/>
                        </a:spcAft>
                      </a:pPr>
                      <a:endParaRPr lang="en-US" sz="1600" dirty="0">
                        <a:effectLst/>
                        <a:latin typeface="Calibri" panose="020F0502020204030204" pitchFamily="34" charset="0"/>
                      </a:endParaRPr>
                    </a:p>
                  </a:txBody>
                  <a:tcPr marL="68580" marR="68580" marT="0" marB="0"/>
                </a:tc>
                <a:tc>
                  <a:txBody>
                    <a:bodyPr/>
                    <a:lstStyle/>
                    <a:p>
                      <a:pPr algn="ctr">
                        <a:spcAft>
                          <a:spcPts val="0"/>
                        </a:spcAft>
                      </a:pPr>
                      <a:endParaRPr lang="en-US" sz="1600" dirty="0">
                        <a:effectLst/>
                        <a:latin typeface="Calibri" panose="020F0502020204030204" pitchFamily="34" charset="0"/>
                      </a:endParaRPr>
                    </a:p>
                  </a:txBody>
                  <a:tcPr marL="68580" marR="68580" marT="0" marB="0"/>
                </a:tc>
                <a:extLst>
                  <a:ext uri="{0D108BD9-81ED-4DB2-BD59-A6C34878D82A}">
                    <a16:rowId xmlns:a16="http://schemas.microsoft.com/office/drawing/2014/main" xmlns="" val="10002"/>
                  </a:ext>
                </a:extLst>
              </a:tr>
              <a:tr h="915940">
                <a:tc>
                  <a:txBody>
                    <a:bodyPr/>
                    <a:lstStyle/>
                    <a:p>
                      <a:pPr algn="l">
                        <a:spcAft>
                          <a:spcPts val="0"/>
                        </a:spcAft>
                      </a:pPr>
                      <a:r>
                        <a:rPr lang="en-US" sz="1600">
                          <a:effectLst/>
                        </a:rPr>
                        <a:t>ENG-111 with a Co-Req</a:t>
                      </a:r>
                      <a:endParaRPr lang="en-US" sz="1600" dirty="0">
                        <a:effectLst/>
                        <a:latin typeface="Calibri" panose="020F0502020204030204" pitchFamily="34" charset="0"/>
                      </a:endParaRPr>
                    </a:p>
                  </a:txBody>
                  <a:tcPr marL="68580" marR="68580" marT="0" marB="0" anchor="b"/>
                </a:tc>
                <a:tc>
                  <a:txBody>
                    <a:bodyPr/>
                    <a:lstStyle/>
                    <a:p>
                      <a:pPr algn="ctr">
                        <a:spcAft>
                          <a:spcPts val="0"/>
                        </a:spcAft>
                      </a:pPr>
                      <a:r>
                        <a:rPr lang="en-US" sz="1600">
                          <a:effectLst/>
                        </a:rPr>
                        <a:t>2.2 - 2.799</a:t>
                      </a:r>
                      <a:endParaRPr lang="en-US" sz="1600">
                        <a:effectLst/>
                        <a:latin typeface="Calibri" panose="020F0502020204030204" pitchFamily="34" charset="0"/>
                      </a:endParaRPr>
                    </a:p>
                  </a:txBody>
                  <a:tcPr marL="68580" marR="68580" marT="0" marB="0"/>
                </a:tc>
                <a:tc>
                  <a:txBody>
                    <a:bodyPr/>
                    <a:lstStyle/>
                    <a:p>
                      <a:pPr algn="ctr">
                        <a:spcAft>
                          <a:spcPts val="0"/>
                        </a:spcAft>
                      </a:pPr>
                      <a:r>
                        <a:rPr lang="en-US" sz="1600">
                          <a:effectLst/>
                        </a:rPr>
                        <a:t>ENG 16-17 </a:t>
                      </a:r>
                      <a:r>
                        <a:rPr lang="en-US" sz="1600" u="sng">
                          <a:effectLst/>
                        </a:rPr>
                        <a:t>or</a:t>
                      </a:r>
                      <a:r>
                        <a:rPr lang="en-US" sz="1600">
                          <a:effectLst/>
                        </a:rPr>
                        <a:t> READ 20-21</a:t>
                      </a:r>
                      <a:endParaRPr lang="en-US" sz="1600">
                        <a:effectLst/>
                        <a:latin typeface="Calibri" panose="020F0502020204030204" pitchFamily="34" charset="0"/>
                      </a:endParaRPr>
                    </a:p>
                  </a:txBody>
                  <a:tcPr marL="68580" marR="68580" marT="0" marB="0"/>
                </a:tc>
                <a:tc>
                  <a:txBody>
                    <a:bodyPr/>
                    <a:lstStyle/>
                    <a:p>
                      <a:pPr algn="ctr">
                        <a:spcAft>
                          <a:spcPts val="0"/>
                        </a:spcAft>
                      </a:pPr>
                      <a:r>
                        <a:rPr lang="en-US" sz="1600">
                          <a:effectLst/>
                        </a:rPr>
                        <a:t>--</a:t>
                      </a:r>
                      <a:endParaRPr lang="en-US" sz="1600" dirty="0">
                        <a:effectLst/>
                        <a:latin typeface="Calibri" panose="020F0502020204030204" pitchFamily="34" charset="0"/>
                      </a:endParaRPr>
                    </a:p>
                  </a:txBody>
                  <a:tcPr marL="68580" marR="68580" marT="0" marB="0"/>
                </a:tc>
                <a:tc>
                  <a:txBody>
                    <a:bodyPr/>
                    <a:lstStyle/>
                    <a:p>
                      <a:pPr algn="ctr">
                        <a:spcAft>
                          <a:spcPts val="0"/>
                        </a:spcAft>
                      </a:pPr>
                      <a:r>
                        <a:rPr lang="en-US" sz="1600">
                          <a:effectLst/>
                        </a:rPr>
                        <a:t>--</a:t>
                      </a:r>
                      <a:endParaRPr lang="en-US" sz="1600" dirty="0">
                        <a:effectLst/>
                        <a:latin typeface="Calibri" panose="020F0502020204030204" pitchFamily="34" charset="0"/>
                      </a:endParaRPr>
                    </a:p>
                  </a:txBody>
                  <a:tcPr marL="68580" marR="68580" marT="0" marB="0"/>
                </a:tc>
                <a:tc>
                  <a:txBody>
                    <a:bodyPr/>
                    <a:lstStyle/>
                    <a:p>
                      <a:pPr algn="ctr">
                        <a:spcAft>
                          <a:spcPts val="0"/>
                        </a:spcAft>
                      </a:pPr>
                      <a:r>
                        <a:rPr lang="en-US" sz="1600">
                          <a:effectLst/>
                        </a:rPr>
                        <a:t>B</a:t>
                      </a:r>
                      <a:endParaRPr lang="en-US" sz="1600" dirty="0">
                        <a:effectLst/>
                        <a:latin typeface="Calibri" panose="020F0502020204030204" pitchFamily="34" charset="0"/>
                      </a:endParaRPr>
                    </a:p>
                  </a:txBody>
                  <a:tcPr marL="68580" marR="68580" marT="0" marB="0"/>
                </a:tc>
                <a:tc>
                  <a:txBody>
                    <a:bodyPr/>
                    <a:lstStyle/>
                    <a:p>
                      <a:pPr algn="ctr">
                        <a:spcAft>
                          <a:spcPts val="0"/>
                        </a:spcAft>
                      </a:pPr>
                      <a:r>
                        <a:rPr lang="en-US" sz="1600">
                          <a:effectLst/>
                        </a:rPr>
                        <a:t>Unit 6</a:t>
                      </a:r>
                      <a:endParaRPr lang="en-US" sz="1600" dirty="0">
                        <a:effectLst/>
                        <a:latin typeface="Calibri" panose="020F0502020204030204" pitchFamily="34" charset="0"/>
                      </a:endParaRPr>
                    </a:p>
                  </a:txBody>
                  <a:tcPr marL="68580" marR="68580" marT="0" marB="0"/>
                </a:tc>
                <a:tc>
                  <a:txBody>
                    <a:bodyPr/>
                    <a:lstStyle/>
                    <a:p>
                      <a:pPr algn="ctr">
                        <a:spcAft>
                          <a:spcPts val="0"/>
                        </a:spcAft>
                      </a:pPr>
                      <a:r>
                        <a:rPr lang="en-US" sz="1600">
                          <a:effectLst/>
                          <a:latin typeface="Calibri" panose="020F0502020204030204" pitchFamily="34" charset="0"/>
                        </a:rPr>
                        <a:t>P1</a:t>
                      </a:r>
                      <a:endParaRPr lang="en-US" sz="1600" dirty="0">
                        <a:effectLst/>
                        <a:latin typeface="Calibri" panose="020F0502020204030204" pitchFamily="34" charset="0"/>
                      </a:endParaRPr>
                    </a:p>
                  </a:txBody>
                  <a:tcPr marL="68580" marR="68580" marT="0" marB="0"/>
                </a:tc>
                <a:tc>
                  <a:txBody>
                    <a:bodyPr/>
                    <a:lstStyle/>
                    <a:p>
                      <a:pPr algn="ctr">
                        <a:spcAft>
                          <a:spcPts val="0"/>
                        </a:spcAft>
                      </a:pPr>
                      <a:r>
                        <a:rPr lang="en-US" sz="1600" dirty="0">
                          <a:effectLst/>
                          <a:latin typeface="Calibri" panose="020F0502020204030204" pitchFamily="34" charset="0"/>
                        </a:rPr>
                        <a:t>DRE-097</a:t>
                      </a:r>
                    </a:p>
                  </a:txBody>
                  <a:tcPr marL="68580" marR="68580" marT="0" marB="0"/>
                </a:tc>
                <a:tc>
                  <a:txBody>
                    <a:bodyPr/>
                    <a:lstStyle/>
                    <a:p>
                      <a:pPr algn="ctr">
                        <a:spcAft>
                          <a:spcPts val="0"/>
                        </a:spcAft>
                      </a:pPr>
                      <a:r>
                        <a:rPr lang="en-US" sz="1600" dirty="0">
                          <a:effectLst/>
                          <a:latin typeface="Calibri" panose="020F0502020204030204" pitchFamily="34" charset="0"/>
                        </a:rPr>
                        <a:t>RISEE1</a:t>
                      </a:r>
                      <a:r>
                        <a:rPr lang="en-US" sz="1600" dirty="0" smtClean="0">
                          <a:effectLst/>
                          <a:latin typeface="Calibri" panose="020F0502020204030204" pitchFamily="34" charset="0"/>
                        </a:rPr>
                        <a:t>≥75</a:t>
                      </a:r>
                      <a:endParaRPr lang="en-US" sz="1600" dirty="0">
                        <a:effectLst/>
                        <a:latin typeface="Calibri" panose="020F0502020204030204" pitchFamily="34" charset="0"/>
                      </a:endParaRPr>
                    </a:p>
                  </a:txBody>
                  <a:tcPr marL="68580" marR="68580" marT="0" marB="0"/>
                </a:tc>
                <a:extLst>
                  <a:ext uri="{0D108BD9-81ED-4DB2-BD59-A6C34878D82A}">
                    <a16:rowId xmlns:a16="http://schemas.microsoft.com/office/drawing/2014/main" xmlns="" val="10003"/>
                  </a:ext>
                </a:extLst>
              </a:tr>
              <a:tr h="457969">
                <a:tc>
                  <a:txBody>
                    <a:bodyPr/>
                    <a:lstStyle/>
                    <a:p>
                      <a:pPr algn="l">
                        <a:spcAft>
                          <a:spcPts val="0"/>
                        </a:spcAft>
                      </a:pPr>
                      <a:r>
                        <a:rPr lang="en-US" sz="1600">
                          <a:effectLst/>
                        </a:rPr>
                        <a:t>ENG-111 without a Co-Req</a:t>
                      </a:r>
                      <a:endParaRPr lang="en-US" sz="1600" dirty="0">
                        <a:effectLst/>
                        <a:latin typeface="Calibri" panose="020F0502020204030204" pitchFamily="34" charset="0"/>
                      </a:endParaRPr>
                    </a:p>
                  </a:txBody>
                  <a:tcPr marL="68580" marR="68580" marT="0" marB="0" anchor="b"/>
                </a:tc>
                <a:tc>
                  <a:txBody>
                    <a:bodyPr/>
                    <a:lstStyle/>
                    <a:p>
                      <a:pPr algn="ctr">
                        <a:spcAft>
                          <a:spcPts val="0"/>
                        </a:spcAft>
                      </a:pPr>
                      <a:r>
                        <a:rPr lang="en-US" sz="1600">
                          <a:effectLst/>
                        </a:rPr>
                        <a:t>≥ 2.8</a:t>
                      </a:r>
                      <a:endParaRPr lang="en-US" sz="1600">
                        <a:effectLst/>
                        <a:latin typeface="Calibri" panose="020F0502020204030204" pitchFamily="34" charset="0"/>
                      </a:endParaRPr>
                    </a:p>
                  </a:txBody>
                  <a:tcPr marL="68580" marR="68580" marT="0" marB="0"/>
                </a:tc>
                <a:tc>
                  <a:txBody>
                    <a:bodyPr/>
                    <a:lstStyle/>
                    <a:p>
                      <a:pPr algn="ctr">
                        <a:spcAft>
                          <a:spcPts val="0"/>
                        </a:spcAft>
                      </a:pPr>
                      <a:r>
                        <a:rPr lang="en-US" sz="1600">
                          <a:effectLst/>
                        </a:rPr>
                        <a:t>ENG ≥ 18 </a:t>
                      </a:r>
                      <a:r>
                        <a:rPr lang="en-US" sz="1600" u="sng">
                          <a:effectLst/>
                        </a:rPr>
                        <a:t>or</a:t>
                      </a:r>
                      <a:r>
                        <a:rPr lang="en-US" sz="1600">
                          <a:effectLst/>
                        </a:rPr>
                        <a:t> READ ≥ 22</a:t>
                      </a:r>
                      <a:endParaRPr lang="en-US" sz="1600">
                        <a:effectLst/>
                        <a:latin typeface="Calibri" panose="020F0502020204030204" pitchFamily="34" charset="0"/>
                      </a:endParaRPr>
                    </a:p>
                  </a:txBody>
                  <a:tcPr marL="68580" marR="68580" marT="0" marB="0"/>
                </a:tc>
                <a:tc>
                  <a:txBody>
                    <a:bodyPr/>
                    <a:lstStyle/>
                    <a:p>
                      <a:pPr algn="ctr">
                        <a:spcAft>
                          <a:spcPts val="0"/>
                        </a:spcAft>
                      </a:pPr>
                      <a:r>
                        <a:rPr lang="en-US" sz="1600">
                          <a:effectLst/>
                        </a:rPr>
                        <a:t>ENG ≥ 480</a:t>
                      </a:r>
                      <a:endParaRPr lang="en-US" sz="1600">
                        <a:effectLst/>
                        <a:latin typeface="Calibri" panose="020F0502020204030204" pitchFamily="34" charset="0"/>
                      </a:endParaRPr>
                    </a:p>
                  </a:txBody>
                  <a:tcPr marL="68580" marR="68580" marT="0" marB="0"/>
                </a:tc>
                <a:tc>
                  <a:txBody>
                    <a:bodyPr/>
                    <a:lstStyle/>
                    <a:p>
                      <a:pPr algn="ctr">
                        <a:spcAft>
                          <a:spcPts val="0"/>
                        </a:spcAft>
                      </a:pPr>
                      <a:r>
                        <a:rPr lang="en-US" sz="1600">
                          <a:effectLst/>
                        </a:rPr>
                        <a:t>≥ 170</a:t>
                      </a:r>
                      <a:endParaRPr lang="en-US" sz="1600">
                        <a:effectLst/>
                        <a:latin typeface="Calibri" panose="020F0502020204030204" pitchFamily="34" charset="0"/>
                      </a:endParaRPr>
                    </a:p>
                  </a:txBody>
                  <a:tcPr marL="68580" marR="68580" marT="0" marB="0"/>
                </a:tc>
                <a:tc>
                  <a:txBody>
                    <a:bodyPr/>
                    <a:lstStyle/>
                    <a:p>
                      <a:pPr algn="ctr">
                        <a:spcAft>
                          <a:spcPts val="0"/>
                        </a:spcAft>
                      </a:pPr>
                      <a:r>
                        <a:rPr lang="en-US" sz="1600">
                          <a:effectLst/>
                        </a:rPr>
                        <a:t>A</a:t>
                      </a:r>
                      <a:endParaRPr lang="en-US" sz="1600" dirty="0">
                        <a:effectLst/>
                        <a:latin typeface="Calibri" panose="020F0502020204030204" pitchFamily="34" charset="0"/>
                      </a:endParaRPr>
                    </a:p>
                  </a:txBody>
                  <a:tcPr marL="68580" marR="68580" marT="0" marB="0"/>
                </a:tc>
                <a:tc>
                  <a:txBody>
                    <a:bodyPr/>
                    <a:lstStyle/>
                    <a:p>
                      <a:pPr algn="ctr">
                        <a:spcAft>
                          <a:spcPts val="0"/>
                        </a:spcAft>
                      </a:pPr>
                      <a:r>
                        <a:rPr lang="en-US" sz="1600">
                          <a:effectLst/>
                        </a:rPr>
                        <a:t>Unit 10</a:t>
                      </a:r>
                      <a:endParaRPr lang="en-US" sz="1600" dirty="0">
                        <a:effectLst/>
                        <a:latin typeface="Calibri" panose="020F0502020204030204" pitchFamily="34" charset="0"/>
                      </a:endParaRPr>
                    </a:p>
                  </a:txBody>
                  <a:tcPr marL="68580" marR="68580" marT="0" marB="0"/>
                </a:tc>
                <a:tc>
                  <a:txBody>
                    <a:bodyPr/>
                    <a:lstStyle/>
                    <a:p>
                      <a:pPr algn="ctr">
                        <a:spcAft>
                          <a:spcPts val="0"/>
                        </a:spcAft>
                      </a:pPr>
                      <a:r>
                        <a:rPr lang="en-US" sz="1600" dirty="0">
                          <a:effectLst/>
                          <a:latin typeface="Calibri" panose="020F0502020204030204" pitchFamily="34" charset="0"/>
                        </a:rPr>
                        <a:t>P2</a:t>
                      </a:r>
                    </a:p>
                  </a:txBody>
                  <a:tcPr marL="68580" marR="68580" marT="0" marB="0"/>
                </a:tc>
                <a:tc>
                  <a:txBody>
                    <a:bodyPr/>
                    <a:lstStyle/>
                    <a:p>
                      <a:pPr algn="ctr">
                        <a:spcAft>
                          <a:spcPts val="0"/>
                        </a:spcAft>
                      </a:pPr>
                      <a:r>
                        <a:rPr lang="en-US" sz="1600" dirty="0">
                          <a:effectLst/>
                          <a:latin typeface="Calibri" panose="020F0502020204030204" pitchFamily="34" charset="0"/>
                        </a:rPr>
                        <a:t>DRE 098</a:t>
                      </a: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rPr>
                        <a:t>RISEE2</a:t>
                      </a:r>
                      <a:r>
                        <a:rPr lang="en-US" sz="1600" dirty="0" smtClean="0">
                          <a:effectLst/>
                          <a:latin typeface="Calibri" panose="020F0502020204030204" pitchFamily="34" charset="0"/>
                        </a:rPr>
                        <a:t>≥75</a:t>
                      </a:r>
                      <a:endParaRPr lang="en-US" sz="1600" dirty="0">
                        <a:effectLst/>
                        <a:latin typeface="Calibri" panose="020F0502020204030204" pitchFamily="34" charset="0"/>
                      </a:endParaRPr>
                    </a:p>
                    <a:p>
                      <a:pPr algn="ctr">
                        <a:spcAft>
                          <a:spcPts val="0"/>
                        </a:spcAft>
                      </a:pPr>
                      <a:endParaRPr lang="en-US" sz="1600" dirty="0">
                        <a:effectLst/>
                        <a:latin typeface="Calibri" panose="020F0502020204030204" pitchFamily="34" charset="0"/>
                      </a:endParaRPr>
                    </a:p>
                  </a:txBody>
                  <a:tcPr marL="68580" marR="68580"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450557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927" y="352048"/>
            <a:ext cx="9734550" cy="934311"/>
          </a:xfrm>
        </p:spPr>
        <p:txBody>
          <a:bodyPr>
            <a:normAutofit/>
          </a:bodyPr>
          <a:lstStyle/>
          <a:p>
            <a:r>
              <a:rPr lang="en-US" altLang="en-US" sz="2000" b="1" dirty="0">
                <a:latin typeface="Arial" panose="020B0604020202020204" pitchFamily="34" charset="0"/>
              </a:rPr>
              <a:t>Reinforced Instruction for Student Excellence (RISE) Placement Guide</a:t>
            </a:r>
            <a:endParaRPr lang="en-US" sz="2000" dirty="0"/>
          </a:p>
        </p:txBody>
      </p:sp>
      <p:graphicFrame>
        <p:nvGraphicFramePr>
          <p:cNvPr id="3" name="Table 2"/>
          <p:cNvGraphicFramePr>
            <a:graphicFrameLocks noGrp="1"/>
          </p:cNvGraphicFramePr>
          <p:nvPr/>
        </p:nvGraphicFramePr>
        <p:xfrm>
          <a:off x="2673350" y="3330734"/>
          <a:ext cx="6845300" cy="1341120"/>
        </p:xfrm>
        <a:graphic>
          <a:graphicData uri="http://schemas.openxmlformats.org/drawingml/2006/table">
            <a:tbl>
              <a:tblPr firstRow="1" firstCol="1" bandRow="1">
                <a:tableStyleId>{5C22544A-7EE6-4342-B048-85BDC9FD1C3A}</a:tableStyleId>
              </a:tblPr>
              <a:tblGrid>
                <a:gridCol w="1708150">
                  <a:extLst>
                    <a:ext uri="{9D8B030D-6E8A-4147-A177-3AD203B41FA5}">
                      <a16:colId xmlns:a16="http://schemas.microsoft.com/office/drawing/2014/main" xmlns="" val="20000"/>
                    </a:ext>
                  </a:extLst>
                </a:gridCol>
                <a:gridCol w="857250">
                  <a:extLst>
                    <a:ext uri="{9D8B030D-6E8A-4147-A177-3AD203B41FA5}">
                      <a16:colId xmlns:a16="http://schemas.microsoft.com/office/drawing/2014/main" xmlns="" val="20001"/>
                    </a:ext>
                  </a:extLst>
                </a:gridCol>
                <a:gridCol w="1600200">
                  <a:extLst>
                    <a:ext uri="{9D8B030D-6E8A-4147-A177-3AD203B41FA5}">
                      <a16:colId xmlns:a16="http://schemas.microsoft.com/office/drawing/2014/main" xmlns="" val="20002"/>
                    </a:ext>
                  </a:extLst>
                </a:gridCol>
                <a:gridCol w="739775">
                  <a:extLst>
                    <a:ext uri="{9D8B030D-6E8A-4147-A177-3AD203B41FA5}">
                      <a16:colId xmlns:a16="http://schemas.microsoft.com/office/drawing/2014/main" xmlns="" val="20003"/>
                    </a:ext>
                  </a:extLst>
                </a:gridCol>
                <a:gridCol w="628015">
                  <a:extLst>
                    <a:ext uri="{9D8B030D-6E8A-4147-A177-3AD203B41FA5}">
                      <a16:colId xmlns:a16="http://schemas.microsoft.com/office/drawing/2014/main" xmlns="" val="20004"/>
                    </a:ext>
                  </a:extLst>
                </a:gridCol>
                <a:gridCol w="513715">
                  <a:extLst>
                    <a:ext uri="{9D8B030D-6E8A-4147-A177-3AD203B41FA5}">
                      <a16:colId xmlns:a16="http://schemas.microsoft.com/office/drawing/2014/main" xmlns="" val="20005"/>
                    </a:ext>
                  </a:extLst>
                </a:gridCol>
                <a:gridCol w="798195">
                  <a:extLst>
                    <a:ext uri="{9D8B030D-6E8A-4147-A177-3AD203B41FA5}">
                      <a16:colId xmlns:a16="http://schemas.microsoft.com/office/drawing/2014/main" xmlns="" val="20006"/>
                    </a:ext>
                  </a:extLst>
                </a:gridCol>
              </a:tblGrid>
              <a:tr h="0">
                <a:tc gridSpan="7">
                  <a:txBody>
                    <a:bodyPr/>
                    <a:lstStyle/>
                    <a:p>
                      <a:pPr algn="ctr">
                        <a:spcAft>
                          <a:spcPts val="0"/>
                        </a:spcAft>
                      </a:pPr>
                      <a:r>
                        <a:rPr lang="en-US" sz="1100">
                          <a:effectLst/>
                        </a:rPr>
                        <a:t>ENGLISH PLACEMENT GUIDE</a:t>
                      </a:r>
                      <a:endParaRPr lang="en-US" sz="1100">
                        <a:effectLst/>
                        <a:latin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0">
                <a:tc>
                  <a:txBody>
                    <a:bodyPr/>
                    <a:lstStyle/>
                    <a:p>
                      <a:pPr algn="ctr">
                        <a:spcAft>
                          <a:spcPts val="0"/>
                        </a:spcAft>
                      </a:pPr>
                      <a:r>
                        <a:rPr lang="en-US" sz="1100">
                          <a:effectLst/>
                        </a:rPr>
                        <a:t> </a:t>
                      </a:r>
                      <a:endParaRPr lang="en-US" sz="1100">
                        <a:effectLst/>
                        <a:latin typeface="Calibri" panose="020F0502020204030204" pitchFamily="34" charset="0"/>
                      </a:endParaRPr>
                    </a:p>
                  </a:txBody>
                  <a:tcPr marL="68580" marR="68580" marT="0" marB="0" anchor="ctr"/>
                </a:tc>
                <a:tc>
                  <a:txBody>
                    <a:bodyPr/>
                    <a:lstStyle/>
                    <a:p>
                      <a:pPr algn="ctr">
                        <a:spcAft>
                          <a:spcPts val="0"/>
                        </a:spcAft>
                      </a:pPr>
                      <a:r>
                        <a:rPr lang="en-US" sz="1100" dirty="0">
                          <a:effectLst/>
                        </a:rPr>
                        <a:t>Unweighted HS GPA</a:t>
                      </a:r>
                      <a:endParaRPr lang="en-US" sz="1100" dirty="0">
                        <a:effectLst/>
                        <a:latin typeface="Calibri" panose="020F0502020204030204" pitchFamily="34" charset="0"/>
                      </a:endParaRPr>
                    </a:p>
                  </a:txBody>
                  <a:tcPr marL="68580" marR="68580" marT="0" marB="0" anchor="ctr"/>
                </a:tc>
                <a:tc>
                  <a:txBody>
                    <a:bodyPr/>
                    <a:lstStyle/>
                    <a:p>
                      <a:pPr algn="ctr">
                        <a:spcAft>
                          <a:spcPts val="0"/>
                        </a:spcAft>
                      </a:pPr>
                      <a:r>
                        <a:rPr lang="en-US" sz="1100">
                          <a:effectLst/>
                        </a:rPr>
                        <a:t>ACT</a:t>
                      </a:r>
                      <a:endParaRPr lang="en-US" sz="1100">
                        <a:effectLst/>
                        <a:latin typeface="Calibri" panose="020F0502020204030204" pitchFamily="34" charset="0"/>
                      </a:endParaRPr>
                    </a:p>
                  </a:txBody>
                  <a:tcPr marL="68580" marR="68580" marT="0" marB="0" anchor="ctr"/>
                </a:tc>
                <a:tc>
                  <a:txBody>
                    <a:bodyPr/>
                    <a:lstStyle/>
                    <a:p>
                      <a:pPr algn="ctr">
                        <a:spcAft>
                          <a:spcPts val="0"/>
                        </a:spcAft>
                      </a:pPr>
                      <a:r>
                        <a:rPr lang="en-US" sz="1100">
                          <a:effectLst/>
                        </a:rPr>
                        <a:t>SAT</a:t>
                      </a:r>
                      <a:endParaRPr lang="en-US" sz="1100">
                        <a:effectLst/>
                        <a:latin typeface="Calibri" panose="020F0502020204030204" pitchFamily="34" charset="0"/>
                      </a:endParaRPr>
                    </a:p>
                  </a:txBody>
                  <a:tcPr marL="68580" marR="68580" marT="0" marB="0" anchor="ctr"/>
                </a:tc>
                <a:tc>
                  <a:txBody>
                    <a:bodyPr/>
                    <a:lstStyle/>
                    <a:p>
                      <a:pPr algn="ctr">
                        <a:spcAft>
                          <a:spcPts val="0"/>
                        </a:spcAft>
                      </a:pPr>
                      <a:r>
                        <a:rPr lang="en-US" sz="1100">
                          <a:effectLst/>
                        </a:rPr>
                        <a:t>GED Mastery</a:t>
                      </a:r>
                      <a:endParaRPr lang="en-US" sz="1100">
                        <a:effectLst/>
                        <a:latin typeface="Calibri" panose="020F0502020204030204" pitchFamily="34" charset="0"/>
                      </a:endParaRPr>
                    </a:p>
                  </a:txBody>
                  <a:tcPr marL="68580" marR="68580" marT="0" marB="0" anchor="ctr"/>
                </a:tc>
                <a:tc>
                  <a:txBody>
                    <a:bodyPr/>
                    <a:lstStyle/>
                    <a:p>
                      <a:pPr algn="ctr">
                        <a:spcAft>
                          <a:spcPts val="0"/>
                        </a:spcAft>
                      </a:pPr>
                      <a:r>
                        <a:rPr lang="en-US" sz="1100">
                          <a:effectLst/>
                        </a:rPr>
                        <a:t>CCRG Eng. Grade</a:t>
                      </a:r>
                      <a:endParaRPr lang="en-US" sz="1100">
                        <a:effectLst/>
                        <a:latin typeface="Calibri" panose="020F0502020204030204" pitchFamily="34" charset="0"/>
                      </a:endParaRPr>
                    </a:p>
                  </a:txBody>
                  <a:tcPr marL="68580" marR="68580" marT="0" marB="0" anchor="ctr"/>
                </a:tc>
                <a:tc>
                  <a:txBody>
                    <a:bodyPr/>
                    <a:lstStyle/>
                    <a:p>
                      <a:pPr algn="ctr">
                        <a:spcAft>
                          <a:spcPts val="0"/>
                        </a:spcAft>
                      </a:pPr>
                      <a:r>
                        <a:rPr lang="en-US" sz="1100">
                          <a:effectLst/>
                        </a:rPr>
                        <a:t>Transition English Completion</a:t>
                      </a:r>
                      <a:endParaRPr lang="en-US" sz="1100">
                        <a:effectLst/>
                        <a:latin typeface="Calibri" panose="020F0502020204030204" pitchFamily="34" charset="0"/>
                      </a:endParaRPr>
                    </a:p>
                  </a:txBody>
                  <a:tcPr marL="68580" marR="68580" marT="0" marB="0" anchor="ctr"/>
                </a:tc>
                <a:extLst>
                  <a:ext uri="{0D108BD9-81ED-4DB2-BD59-A6C34878D82A}">
                    <a16:rowId xmlns:a16="http://schemas.microsoft.com/office/drawing/2014/main" xmlns="" val="10001"/>
                  </a:ext>
                </a:extLst>
              </a:tr>
              <a:tr h="0">
                <a:tc>
                  <a:txBody>
                    <a:bodyPr/>
                    <a:lstStyle/>
                    <a:p>
                      <a:pPr algn="r">
                        <a:spcAft>
                          <a:spcPts val="0"/>
                        </a:spcAft>
                      </a:pPr>
                      <a:r>
                        <a:rPr lang="en-US" sz="1100">
                          <a:effectLst/>
                        </a:rPr>
                        <a:t>Transition English</a:t>
                      </a:r>
                      <a:endParaRPr lang="en-US" sz="1100">
                        <a:effectLst/>
                        <a:latin typeface="Calibri" panose="020F0502020204030204" pitchFamily="34" charset="0"/>
                      </a:endParaRPr>
                    </a:p>
                  </a:txBody>
                  <a:tcPr marL="68580" marR="68580" marT="0" marB="0" anchor="b"/>
                </a:tc>
                <a:tc>
                  <a:txBody>
                    <a:bodyPr/>
                    <a:lstStyle/>
                    <a:p>
                      <a:pPr algn="ctr">
                        <a:spcAft>
                          <a:spcPts val="0"/>
                        </a:spcAft>
                      </a:pPr>
                      <a:r>
                        <a:rPr lang="en-US" sz="1100">
                          <a:effectLst/>
                        </a:rPr>
                        <a:t>≤ 2.199</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ENG ≤ 15 </a:t>
                      </a:r>
                      <a:r>
                        <a:rPr lang="en-US" sz="1100" u="sng">
                          <a:effectLst/>
                        </a:rPr>
                        <a:t>or</a:t>
                      </a:r>
                      <a:r>
                        <a:rPr lang="en-US" sz="1100">
                          <a:effectLst/>
                        </a:rPr>
                        <a:t> READ ≤ 19</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ENG ≤ 479</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170</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a:t>
                      </a:r>
                      <a:endParaRPr lang="en-US" sz="1100">
                        <a:effectLst/>
                        <a:latin typeface="Calibri" panose="020F0502020204030204" pitchFamily="34" charset="0"/>
                      </a:endParaRPr>
                    </a:p>
                  </a:txBody>
                  <a:tcPr marL="68580" marR="68580" marT="0" marB="0"/>
                </a:tc>
                <a:extLst>
                  <a:ext uri="{0D108BD9-81ED-4DB2-BD59-A6C34878D82A}">
                    <a16:rowId xmlns:a16="http://schemas.microsoft.com/office/drawing/2014/main" xmlns="" val="10002"/>
                  </a:ext>
                </a:extLst>
              </a:tr>
              <a:tr h="0">
                <a:tc>
                  <a:txBody>
                    <a:bodyPr/>
                    <a:lstStyle/>
                    <a:p>
                      <a:pPr algn="r">
                        <a:spcAft>
                          <a:spcPts val="0"/>
                        </a:spcAft>
                      </a:pPr>
                      <a:r>
                        <a:rPr lang="en-US" sz="1100">
                          <a:effectLst/>
                        </a:rPr>
                        <a:t>ENG-111 with a Co-Req</a:t>
                      </a:r>
                      <a:endParaRPr lang="en-US" sz="1100">
                        <a:effectLst/>
                        <a:latin typeface="Calibri" panose="020F0502020204030204" pitchFamily="34" charset="0"/>
                      </a:endParaRPr>
                    </a:p>
                  </a:txBody>
                  <a:tcPr marL="68580" marR="68580" marT="0" marB="0" anchor="b"/>
                </a:tc>
                <a:tc>
                  <a:txBody>
                    <a:bodyPr/>
                    <a:lstStyle/>
                    <a:p>
                      <a:pPr algn="ctr">
                        <a:spcAft>
                          <a:spcPts val="0"/>
                        </a:spcAft>
                      </a:pPr>
                      <a:r>
                        <a:rPr lang="en-US" sz="1100">
                          <a:effectLst/>
                        </a:rPr>
                        <a:t>2.2 - 2.799</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ENG 16-17 </a:t>
                      </a:r>
                      <a:r>
                        <a:rPr lang="en-US" sz="1100" u="sng">
                          <a:effectLst/>
                        </a:rPr>
                        <a:t>or</a:t>
                      </a:r>
                      <a:r>
                        <a:rPr lang="en-US" sz="1100">
                          <a:effectLst/>
                        </a:rPr>
                        <a:t> READ 20-21</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B</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Unit 6</a:t>
                      </a:r>
                      <a:endParaRPr lang="en-US" sz="1100">
                        <a:effectLst/>
                        <a:latin typeface="Calibri" panose="020F0502020204030204" pitchFamily="34" charset="0"/>
                      </a:endParaRPr>
                    </a:p>
                  </a:txBody>
                  <a:tcPr marL="68580" marR="68580" marT="0" marB="0"/>
                </a:tc>
                <a:extLst>
                  <a:ext uri="{0D108BD9-81ED-4DB2-BD59-A6C34878D82A}">
                    <a16:rowId xmlns:a16="http://schemas.microsoft.com/office/drawing/2014/main" xmlns="" val="10003"/>
                  </a:ext>
                </a:extLst>
              </a:tr>
              <a:tr h="0">
                <a:tc>
                  <a:txBody>
                    <a:bodyPr/>
                    <a:lstStyle/>
                    <a:p>
                      <a:pPr algn="r">
                        <a:spcAft>
                          <a:spcPts val="0"/>
                        </a:spcAft>
                      </a:pPr>
                      <a:r>
                        <a:rPr lang="en-US" sz="1100">
                          <a:effectLst/>
                        </a:rPr>
                        <a:t>ENG-111 without a Co-Req</a:t>
                      </a:r>
                      <a:endParaRPr lang="en-US" sz="1100">
                        <a:effectLst/>
                        <a:latin typeface="Calibri" panose="020F0502020204030204" pitchFamily="34" charset="0"/>
                      </a:endParaRPr>
                    </a:p>
                  </a:txBody>
                  <a:tcPr marL="68580" marR="68580" marT="0" marB="0" anchor="b"/>
                </a:tc>
                <a:tc>
                  <a:txBody>
                    <a:bodyPr/>
                    <a:lstStyle/>
                    <a:p>
                      <a:pPr algn="ctr">
                        <a:spcAft>
                          <a:spcPts val="0"/>
                        </a:spcAft>
                      </a:pPr>
                      <a:r>
                        <a:rPr lang="en-US" sz="1100">
                          <a:effectLst/>
                        </a:rPr>
                        <a:t>≥ 2.8</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ENG ≥ 18 </a:t>
                      </a:r>
                      <a:r>
                        <a:rPr lang="en-US" sz="1100" u="sng">
                          <a:effectLst/>
                        </a:rPr>
                        <a:t>or</a:t>
                      </a:r>
                      <a:r>
                        <a:rPr lang="en-US" sz="1100">
                          <a:effectLst/>
                        </a:rPr>
                        <a:t> READ ≥ 22</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ENG ≥ 480</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170</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A</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Unit 10</a:t>
                      </a:r>
                      <a:endParaRPr lang="en-US" sz="1100">
                        <a:effectLst/>
                        <a:latin typeface="Calibri" panose="020F0502020204030204" pitchFamily="34" charset="0"/>
                      </a:endParaRPr>
                    </a:p>
                  </a:txBody>
                  <a:tcPr marL="68580" marR="68580" marT="0" marB="0"/>
                </a:tc>
                <a:extLst>
                  <a:ext uri="{0D108BD9-81ED-4DB2-BD59-A6C34878D82A}">
                    <a16:rowId xmlns:a16="http://schemas.microsoft.com/office/drawing/2014/main" xmlns=""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3537226"/>
              </p:ext>
            </p:extLst>
          </p:nvPr>
        </p:nvGraphicFramePr>
        <p:xfrm>
          <a:off x="418455" y="1340605"/>
          <a:ext cx="9980909" cy="5307145"/>
        </p:xfrm>
        <a:graphic>
          <a:graphicData uri="http://schemas.openxmlformats.org/drawingml/2006/table">
            <a:tbl>
              <a:tblPr firstRow="1" firstCol="1" bandRow="1">
                <a:tableStyleId>{5C22544A-7EE6-4342-B048-85BDC9FD1C3A}</a:tableStyleId>
              </a:tblPr>
              <a:tblGrid>
                <a:gridCol w="1760025">
                  <a:extLst>
                    <a:ext uri="{9D8B030D-6E8A-4147-A177-3AD203B41FA5}">
                      <a16:colId xmlns:a16="http://schemas.microsoft.com/office/drawing/2014/main" xmlns="" val="20000"/>
                    </a:ext>
                  </a:extLst>
                </a:gridCol>
                <a:gridCol w="900512">
                  <a:extLst>
                    <a:ext uri="{9D8B030D-6E8A-4147-A177-3AD203B41FA5}">
                      <a16:colId xmlns:a16="http://schemas.microsoft.com/office/drawing/2014/main" xmlns="" val="20001"/>
                    </a:ext>
                  </a:extLst>
                </a:gridCol>
                <a:gridCol w="902405">
                  <a:extLst>
                    <a:ext uri="{9D8B030D-6E8A-4147-A177-3AD203B41FA5}">
                      <a16:colId xmlns:a16="http://schemas.microsoft.com/office/drawing/2014/main" xmlns="" val="20002"/>
                    </a:ext>
                  </a:extLst>
                </a:gridCol>
                <a:gridCol w="871287">
                  <a:extLst>
                    <a:ext uri="{9D8B030D-6E8A-4147-A177-3AD203B41FA5}">
                      <a16:colId xmlns:a16="http://schemas.microsoft.com/office/drawing/2014/main" xmlns="" val="20003"/>
                    </a:ext>
                  </a:extLst>
                </a:gridCol>
                <a:gridCol w="824611">
                  <a:extLst>
                    <a:ext uri="{9D8B030D-6E8A-4147-A177-3AD203B41FA5}">
                      <a16:colId xmlns:a16="http://schemas.microsoft.com/office/drawing/2014/main" xmlns="" val="20004"/>
                    </a:ext>
                  </a:extLst>
                </a:gridCol>
                <a:gridCol w="886846">
                  <a:extLst>
                    <a:ext uri="{9D8B030D-6E8A-4147-A177-3AD203B41FA5}">
                      <a16:colId xmlns:a16="http://schemas.microsoft.com/office/drawing/2014/main" xmlns="" val="20005"/>
                    </a:ext>
                  </a:extLst>
                </a:gridCol>
                <a:gridCol w="847950">
                  <a:extLst>
                    <a:ext uri="{9D8B030D-6E8A-4147-A177-3AD203B41FA5}">
                      <a16:colId xmlns:a16="http://schemas.microsoft.com/office/drawing/2014/main" xmlns="" val="20006"/>
                    </a:ext>
                  </a:extLst>
                </a:gridCol>
                <a:gridCol w="847950">
                  <a:extLst>
                    <a:ext uri="{9D8B030D-6E8A-4147-A177-3AD203B41FA5}">
                      <a16:colId xmlns:a16="http://schemas.microsoft.com/office/drawing/2014/main" xmlns="" val="20007"/>
                    </a:ext>
                  </a:extLst>
                </a:gridCol>
                <a:gridCol w="980198">
                  <a:extLst>
                    <a:ext uri="{9D8B030D-6E8A-4147-A177-3AD203B41FA5}">
                      <a16:colId xmlns:a16="http://schemas.microsoft.com/office/drawing/2014/main" xmlns="" val="20008"/>
                    </a:ext>
                  </a:extLst>
                </a:gridCol>
                <a:gridCol w="1159125">
                  <a:extLst>
                    <a:ext uri="{9D8B030D-6E8A-4147-A177-3AD203B41FA5}">
                      <a16:colId xmlns:a16="http://schemas.microsoft.com/office/drawing/2014/main" xmlns="" val="20009"/>
                    </a:ext>
                  </a:extLst>
                </a:gridCol>
              </a:tblGrid>
              <a:tr h="271418">
                <a:tc gridSpan="9">
                  <a:txBody>
                    <a:bodyPr/>
                    <a:lstStyle/>
                    <a:p>
                      <a:pPr algn="ctr">
                        <a:spcAft>
                          <a:spcPts val="0"/>
                        </a:spcAft>
                      </a:pPr>
                      <a:r>
                        <a:rPr lang="en-US" sz="1800" dirty="0">
                          <a:effectLst/>
                        </a:rPr>
                        <a:t>           MATH PLACEMENT GUIDE</a:t>
                      </a:r>
                      <a:endParaRPr lang="en-US" sz="1800" dirty="0">
                        <a:effectLst/>
                        <a:latin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spcAft>
                          <a:spcPts val="0"/>
                        </a:spcAft>
                      </a:pPr>
                      <a:endParaRPr lang="en-US" sz="1100" dirty="0">
                        <a:effectLst/>
                        <a:latin typeface="Calibri" panose="020F0502020204030204" pitchFamily="34" charset="0"/>
                      </a:endParaRPr>
                    </a:p>
                  </a:txBody>
                  <a:tcPr marL="68580" marR="68580" marT="0" marB="0"/>
                </a:tc>
                <a:tc hMerge="1">
                  <a:txBody>
                    <a:bodyPr/>
                    <a:lstStyle/>
                    <a:p>
                      <a:pPr algn="ctr">
                        <a:spcAft>
                          <a:spcPts val="0"/>
                        </a:spcAft>
                      </a:pPr>
                      <a:endParaRPr lang="en-US" sz="1100" dirty="0">
                        <a:effectLst/>
                        <a:latin typeface="Calibri" panose="020F0502020204030204" pitchFamily="34" charset="0"/>
                      </a:endParaRPr>
                    </a:p>
                  </a:txBody>
                  <a:tcPr marL="68580" marR="68580" marT="0" marB="0"/>
                </a:tc>
                <a:tc>
                  <a:txBody>
                    <a:bodyPr/>
                    <a:lstStyle/>
                    <a:p>
                      <a:pPr algn="ctr">
                        <a:spcAft>
                          <a:spcPts val="0"/>
                        </a:spcAft>
                      </a:pPr>
                      <a:endParaRPr lang="en-US" sz="1800" dirty="0">
                        <a:effectLst/>
                        <a:latin typeface="Calibri" panose="020F0502020204030204" pitchFamily="34" charset="0"/>
                      </a:endParaRPr>
                    </a:p>
                  </a:txBody>
                  <a:tcPr marL="68580" marR="68580" marT="0" marB="0"/>
                </a:tc>
                <a:extLst>
                  <a:ext uri="{0D108BD9-81ED-4DB2-BD59-A6C34878D82A}">
                    <a16:rowId xmlns:a16="http://schemas.microsoft.com/office/drawing/2014/main" xmlns="" val="10000"/>
                  </a:ext>
                </a:extLst>
              </a:tr>
              <a:tr h="497599">
                <a:tc>
                  <a:txBody>
                    <a:bodyPr/>
                    <a:lstStyle/>
                    <a:p>
                      <a:pPr algn="ctr">
                        <a:spcAft>
                          <a:spcPts val="0"/>
                        </a:spcAft>
                      </a:pPr>
                      <a:r>
                        <a:rPr lang="en-US" sz="1100">
                          <a:effectLst/>
                        </a:rPr>
                        <a:t> </a:t>
                      </a:r>
                      <a:endParaRPr lang="en-US" sz="1100">
                        <a:effectLst/>
                        <a:latin typeface="Calibri" panose="020F0502020204030204" pitchFamily="34" charset="0"/>
                      </a:endParaRPr>
                    </a:p>
                  </a:txBody>
                  <a:tcPr marL="68580" marR="68580" marT="0" marB="0" anchor="ctr"/>
                </a:tc>
                <a:tc>
                  <a:txBody>
                    <a:bodyPr/>
                    <a:lstStyle/>
                    <a:p>
                      <a:pPr algn="ctr">
                        <a:spcAft>
                          <a:spcPts val="0"/>
                        </a:spcAft>
                      </a:pPr>
                      <a:r>
                        <a:rPr lang="en-US" sz="1100" b="1" dirty="0">
                          <a:effectLst/>
                        </a:rPr>
                        <a:t>Unweighted HS GPA</a:t>
                      </a:r>
                      <a:endParaRPr lang="en-US" sz="1100" b="1" dirty="0">
                        <a:effectLst/>
                        <a:latin typeface="Calibri" panose="020F0502020204030204" pitchFamily="34" charset="0"/>
                      </a:endParaRPr>
                    </a:p>
                  </a:txBody>
                  <a:tcPr marL="68580" marR="68580" marT="0" marB="0" anchor="ctr"/>
                </a:tc>
                <a:tc>
                  <a:txBody>
                    <a:bodyPr/>
                    <a:lstStyle/>
                    <a:p>
                      <a:pPr algn="ctr">
                        <a:spcAft>
                          <a:spcPts val="0"/>
                        </a:spcAft>
                      </a:pPr>
                      <a:r>
                        <a:rPr lang="en-US" sz="1100" b="1" dirty="0">
                          <a:effectLst/>
                        </a:rPr>
                        <a:t>ACT</a:t>
                      </a:r>
                      <a:endParaRPr lang="en-US" sz="1100" b="1" dirty="0">
                        <a:effectLst/>
                        <a:latin typeface="Calibri" panose="020F0502020204030204" pitchFamily="34" charset="0"/>
                      </a:endParaRPr>
                    </a:p>
                  </a:txBody>
                  <a:tcPr marL="68580" marR="68580" marT="0" marB="0" anchor="ctr"/>
                </a:tc>
                <a:tc>
                  <a:txBody>
                    <a:bodyPr/>
                    <a:lstStyle/>
                    <a:p>
                      <a:pPr algn="ctr">
                        <a:spcAft>
                          <a:spcPts val="0"/>
                        </a:spcAft>
                      </a:pPr>
                      <a:r>
                        <a:rPr lang="en-US" sz="1100" b="1" dirty="0">
                          <a:effectLst/>
                        </a:rPr>
                        <a:t>SAT</a:t>
                      </a:r>
                      <a:endParaRPr lang="en-US" sz="1100" b="1" dirty="0">
                        <a:effectLst/>
                        <a:latin typeface="Calibri" panose="020F0502020204030204" pitchFamily="34" charset="0"/>
                      </a:endParaRPr>
                    </a:p>
                  </a:txBody>
                  <a:tcPr marL="68580" marR="68580" marT="0" marB="0" anchor="ctr"/>
                </a:tc>
                <a:tc>
                  <a:txBody>
                    <a:bodyPr/>
                    <a:lstStyle/>
                    <a:p>
                      <a:pPr algn="ctr">
                        <a:spcAft>
                          <a:spcPts val="0"/>
                        </a:spcAft>
                      </a:pPr>
                      <a:r>
                        <a:rPr lang="en-US" sz="1100" b="1" dirty="0">
                          <a:effectLst/>
                        </a:rPr>
                        <a:t>GED Mastery</a:t>
                      </a:r>
                      <a:endParaRPr lang="en-US" sz="1100" b="1" dirty="0">
                        <a:effectLst/>
                        <a:latin typeface="Calibri" panose="020F0502020204030204" pitchFamily="34" charset="0"/>
                      </a:endParaRPr>
                    </a:p>
                  </a:txBody>
                  <a:tcPr marL="68580" marR="68580" marT="0" marB="0" anchor="ctr"/>
                </a:tc>
                <a:tc>
                  <a:txBody>
                    <a:bodyPr/>
                    <a:lstStyle/>
                    <a:p>
                      <a:pPr algn="ctr">
                        <a:spcAft>
                          <a:spcPts val="0"/>
                        </a:spcAft>
                      </a:pPr>
                      <a:r>
                        <a:rPr lang="en-US" sz="1100" b="1" dirty="0">
                          <a:effectLst/>
                        </a:rPr>
                        <a:t>CCRG Math Grade</a:t>
                      </a:r>
                      <a:endParaRPr lang="en-US" sz="1100" b="1" dirty="0">
                        <a:effectLst/>
                        <a:latin typeface="Calibri" panose="020F0502020204030204" pitchFamily="34" charset="0"/>
                      </a:endParaRPr>
                    </a:p>
                  </a:txBody>
                  <a:tcPr marL="68580" marR="68580" marT="0" marB="0" anchor="ctr"/>
                </a:tc>
                <a:tc>
                  <a:txBody>
                    <a:bodyPr/>
                    <a:lstStyle/>
                    <a:p>
                      <a:pPr algn="ctr">
                        <a:spcAft>
                          <a:spcPts val="0"/>
                        </a:spcAft>
                      </a:pPr>
                      <a:r>
                        <a:rPr lang="en-US" sz="1100" b="1" dirty="0">
                          <a:effectLst/>
                        </a:rPr>
                        <a:t>Transition Math Completion</a:t>
                      </a:r>
                      <a:endParaRPr lang="en-US" sz="1100" b="1" dirty="0">
                        <a:effectLst/>
                        <a:latin typeface="Calibri" panose="020F0502020204030204" pitchFamily="34" charset="0"/>
                      </a:endParaRPr>
                    </a:p>
                  </a:txBody>
                  <a:tcPr marL="68580" marR="68580" marT="0" marB="0" anchor="ctr"/>
                </a:tc>
                <a:tc>
                  <a:txBody>
                    <a:bodyPr/>
                    <a:lstStyle/>
                    <a:p>
                      <a:pPr algn="ctr">
                        <a:spcAft>
                          <a:spcPts val="0"/>
                        </a:spcAft>
                      </a:pPr>
                      <a:r>
                        <a:rPr lang="en-US" sz="1100" b="1" dirty="0">
                          <a:effectLst/>
                          <a:latin typeface="Calibri" panose="020F0502020204030204" pitchFamily="34" charset="0"/>
                        </a:rPr>
                        <a:t>Transition Course Grade</a:t>
                      </a:r>
                    </a:p>
                  </a:txBody>
                  <a:tcPr marL="68580" marR="68580" marT="0" marB="0" anchor="ctr"/>
                </a:tc>
                <a:tc>
                  <a:txBody>
                    <a:bodyPr/>
                    <a:lstStyle/>
                    <a:p>
                      <a:pPr algn="ctr">
                        <a:spcAft>
                          <a:spcPts val="0"/>
                        </a:spcAft>
                      </a:pPr>
                      <a:r>
                        <a:rPr lang="en-US" sz="1100" b="1" dirty="0">
                          <a:effectLst/>
                          <a:latin typeface="Calibri" panose="020F0502020204030204" pitchFamily="34" charset="0"/>
                        </a:rPr>
                        <a:t>Dev Ed Course Completion</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effectLst/>
                          <a:latin typeface="Calibri" panose="020F0502020204030204" pitchFamily="34" charset="0"/>
                        </a:rPr>
                        <a:t>RISE Placement Test</a:t>
                      </a:r>
                    </a:p>
                    <a:p>
                      <a:pPr algn="ctr">
                        <a:spcAft>
                          <a:spcPts val="0"/>
                        </a:spcAft>
                      </a:pPr>
                      <a:endParaRPr lang="en-US" sz="1100" b="1" dirty="0">
                        <a:effectLst/>
                        <a:latin typeface="Calibri" panose="020F0502020204030204" pitchFamily="34" charset="0"/>
                      </a:endParaRPr>
                    </a:p>
                  </a:txBody>
                  <a:tcPr marL="68580" marR="68580" marT="0" marB="0" anchor="ctr"/>
                </a:tc>
                <a:extLst>
                  <a:ext uri="{0D108BD9-81ED-4DB2-BD59-A6C34878D82A}">
                    <a16:rowId xmlns:a16="http://schemas.microsoft.com/office/drawing/2014/main" xmlns="" val="10001"/>
                  </a:ext>
                </a:extLst>
              </a:tr>
              <a:tr h="165866">
                <a:tc>
                  <a:txBody>
                    <a:bodyPr/>
                    <a:lstStyle/>
                    <a:p>
                      <a:pPr algn="r">
                        <a:spcAft>
                          <a:spcPts val="0"/>
                        </a:spcAft>
                      </a:pPr>
                      <a:r>
                        <a:rPr lang="en-US" sz="1100">
                          <a:effectLst/>
                        </a:rPr>
                        <a:t>Transition Math</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2.199</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Math ≤ 19</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Math ≤ 529</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170</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a:t>
                      </a:r>
                      <a:endParaRPr lang="en-US" sz="1100">
                        <a:effectLst/>
                        <a:latin typeface="Calibri" panose="020F0502020204030204" pitchFamily="34" charset="0"/>
                      </a:endParaRPr>
                    </a:p>
                  </a:txBody>
                  <a:tcPr marL="68580" marR="68580" marT="0" marB="0"/>
                </a:tc>
                <a:tc>
                  <a:txBody>
                    <a:bodyPr/>
                    <a:lstStyle/>
                    <a:p>
                      <a:pPr algn="ctr">
                        <a:spcAft>
                          <a:spcPts val="0"/>
                        </a:spcAft>
                      </a:pPr>
                      <a:endParaRPr lang="en-US" sz="1100">
                        <a:effectLst/>
                        <a:latin typeface="Calibri" panose="020F0502020204030204" pitchFamily="34" charset="0"/>
                      </a:endParaRPr>
                    </a:p>
                  </a:txBody>
                  <a:tcPr marL="68580" marR="68580" marT="0" marB="0"/>
                </a:tc>
                <a:tc>
                  <a:txBody>
                    <a:bodyPr/>
                    <a:lstStyle/>
                    <a:p>
                      <a:pPr algn="ctr">
                        <a:spcAft>
                          <a:spcPts val="0"/>
                        </a:spcAft>
                      </a:pPr>
                      <a:endParaRPr lang="en-US" sz="1100">
                        <a:effectLst/>
                        <a:latin typeface="Calibri" panose="020F0502020204030204" pitchFamily="34" charset="0"/>
                      </a:endParaRPr>
                    </a:p>
                  </a:txBody>
                  <a:tcPr marL="68580" marR="68580" marT="0" marB="0"/>
                </a:tc>
                <a:tc>
                  <a:txBody>
                    <a:bodyPr/>
                    <a:lstStyle/>
                    <a:p>
                      <a:pPr algn="ctr">
                        <a:spcAft>
                          <a:spcPts val="0"/>
                        </a:spcAft>
                      </a:pPr>
                      <a:endParaRPr lang="en-US" sz="1100">
                        <a:effectLst/>
                        <a:latin typeface="Calibri" panose="020F0502020204030204" pitchFamily="34" charset="0"/>
                      </a:endParaRPr>
                    </a:p>
                  </a:txBody>
                  <a:tcPr marL="68580" marR="68580" marT="0" marB="0"/>
                </a:tc>
                <a:extLst>
                  <a:ext uri="{0D108BD9-81ED-4DB2-BD59-A6C34878D82A}">
                    <a16:rowId xmlns:a16="http://schemas.microsoft.com/office/drawing/2014/main" xmlns="" val="10002"/>
                  </a:ext>
                </a:extLst>
              </a:tr>
              <a:tr h="165866">
                <a:tc>
                  <a:txBody>
                    <a:bodyPr/>
                    <a:lstStyle/>
                    <a:p>
                      <a:pPr algn="ctr">
                        <a:spcAft>
                          <a:spcPts val="0"/>
                        </a:spcAft>
                      </a:pPr>
                      <a:r>
                        <a:rPr lang="en-US" sz="1100">
                          <a:effectLst/>
                        </a:rPr>
                        <a:t> </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dirty="0">
                          <a:effectLst/>
                        </a:rPr>
                        <a:t> </a:t>
                      </a:r>
                      <a:endParaRPr lang="en-US" sz="1100" dirty="0">
                        <a:effectLst/>
                        <a:latin typeface="Calibri" panose="020F0502020204030204" pitchFamily="34" charset="0"/>
                      </a:endParaRPr>
                    </a:p>
                  </a:txBody>
                  <a:tcPr marL="68580" marR="68580" marT="0" marB="0"/>
                </a:tc>
                <a:tc>
                  <a:txBody>
                    <a:bodyPr/>
                    <a:lstStyle/>
                    <a:p>
                      <a:pPr algn="ctr">
                        <a:spcAft>
                          <a:spcPts val="0"/>
                        </a:spcAft>
                      </a:pPr>
                      <a:endParaRPr lang="en-US" sz="1100" dirty="0">
                        <a:effectLst/>
                        <a:latin typeface="Calibri" panose="020F0502020204030204" pitchFamily="34" charset="0"/>
                      </a:endParaRPr>
                    </a:p>
                  </a:txBody>
                  <a:tcPr marL="68580" marR="68580" marT="0" marB="0"/>
                </a:tc>
                <a:tc>
                  <a:txBody>
                    <a:bodyPr/>
                    <a:lstStyle/>
                    <a:p>
                      <a:pPr algn="ctr">
                        <a:spcAft>
                          <a:spcPts val="0"/>
                        </a:spcAft>
                      </a:pPr>
                      <a:endParaRPr lang="en-US" sz="1100" dirty="0">
                        <a:effectLst/>
                        <a:latin typeface="Calibri" panose="020F0502020204030204" pitchFamily="34" charset="0"/>
                      </a:endParaRPr>
                    </a:p>
                  </a:txBody>
                  <a:tcPr marL="68580" marR="68580" marT="0" marB="0"/>
                </a:tc>
                <a:tc>
                  <a:txBody>
                    <a:bodyPr/>
                    <a:lstStyle/>
                    <a:p>
                      <a:pPr algn="ctr">
                        <a:spcAft>
                          <a:spcPts val="0"/>
                        </a:spcAft>
                      </a:pPr>
                      <a:endParaRPr lang="en-US" sz="1100" dirty="0">
                        <a:effectLst/>
                        <a:latin typeface="Calibri" panose="020F0502020204030204" pitchFamily="34" charset="0"/>
                      </a:endParaRPr>
                    </a:p>
                  </a:txBody>
                  <a:tcPr marL="68580" marR="68580" marT="0" marB="0"/>
                </a:tc>
                <a:extLst>
                  <a:ext uri="{0D108BD9-81ED-4DB2-BD59-A6C34878D82A}">
                    <a16:rowId xmlns:a16="http://schemas.microsoft.com/office/drawing/2014/main" xmlns="" val="10003"/>
                  </a:ext>
                </a:extLst>
              </a:tr>
              <a:tr h="663465">
                <a:tc>
                  <a:txBody>
                    <a:bodyPr/>
                    <a:lstStyle/>
                    <a:p>
                      <a:pPr algn="r">
                        <a:spcAft>
                          <a:spcPts val="0"/>
                        </a:spcAft>
                      </a:pPr>
                      <a:r>
                        <a:rPr lang="en-US" sz="1100">
                          <a:effectLst/>
                        </a:rPr>
                        <a:t>MAT-110 with a Co-Req</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2.2 - 2.799</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Math 20-21</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dirty="0">
                          <a:effectLst/>
                        </a:rPr>
                        <a:t>No Applicable Measure</a:t>
                      </a:r>
                      <a:endParaRPr lang="en-US" sz="1100" dirty="0">
                        <a:effectLst/>
                        <a:latin typeface="Calibri" panose="020F050202020403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effectLst/>
                        </a:rPr>
                        <a:t>No Applicable Measure</a:t>
                      </a:r>
                      <a:endParaRPr lang="en-US" sz="1100" dirty="0">
                        <a:effectLst/>
                        <a:latin typeface="Calibri" panose="020F0502020204030204" pitchFamily="34" charset="0"/>
                      </a:endParaRPr>
                    </a:p>
                    <a:p>
                      <a:pPr algn="ctr">
                        <a:spcAft>
                          <a:spcPts val="0"/>
                        </a:spcAft>
                      </a:pPr>
                      <a:r>
                        <a:rPr lang="en-US" sz="1100" dirty="0">
                          <a:effectLst/>
                        </a:rPr>
                        <a:t>--</a:t>
                      </a:r>
                      <a:endParaRPr lang="en-US" sz="1100" dirty="0">
                        <a:effectLst/>
                        <a:latin typeface="Calibri" panose="020F050202020403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effectLst/>
                        </a:rPr>
                        <a:t>No Applicable Measure</a:t>
                      </a:r>
                      <a:endParaRPr lang="en-US" sz="1100" dirty="0">
                        <a:effectLst/>
                        <a:latin typeface="Calibri" panose="020F0502020204030204" pitchFamily="34" charset="0"/>
                      </a:endParaRPr>
                    </a:p>
                    <a:p>
                      <a:pPr algn="ctr">
                        <a:spcAft>
                          <a:spcPts val="0"/>
                        </a:spcAft>
                      </a:pPr>
                      <a:r>
                        <a:rPr lang="en-US" sz="1100" dirty="0">
                          <a:effectLst/>
                        </a:rPr>
                        <a:t>--</a:t>
                      </a:r>
                      <a:endParaRPr lang="en-US" sz="1100" dirty="0">
                        <a:effectLst/>
                        <a:latin typeface="Calibri" panose="020F050202020403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effectLst/>
                        </a:rPr>
                        <a:t>No Applicable Measure</a:t>
                      </a:r>
                      <a:endParaRPr lang="en-US" sz="1100" dirty="0">
                        <a:effectLst/>
                        <a:latin typeface="Calibri" panose="020F0502020204030204" pitchFamily="34" charset="0"/>
                      </a:endParaRPr>
                    </a:p>
                    <a:p>
                      <a:pPr algn="ctr">
                        <a:spcAft>
                          <a:spcPts val="0"/>
                        </a:spcAft>
                      </a:pPr>
                      <a:r>
                        <a:rPr lang="en-US" sz="1100" dirty="0">
                          <a:effectLst/>
                        </a:rPr>
                        <a:t>--</a:t>
                      </a:r>
                      <a:endParaRPr lang="en-US" sz="1100" dirty="0">
                        <a:effectLst/>
                        <a:latin typeface="Calibri" panose="020F0502020204030204" pitchFamily="34" charset="0"/>
                      </a:endParaRPr>
                    </a:p>
                  </a:txBody>
                  <a:tcPr marL="68580" marR="68580" marT="0" marB="0"/>
                </a:tc>
                <a:tc>
                  <a:txBody>
                    <a:bodyPr/>
                    <a:lstStyle/>
                    <a:p>
                      <a:pPr algn="ctr">
                        <a:spcAft>
                          <a:spcPts val="0"/>
                        </a:spcAft>
                      </a:pPr>
                      <a:r>
                        <a:rPr lang="en-US" sz="1100" dirty="0">
                          <a:effectLst/>
                        </a:rPr>
                        <a:t>No Applicable Measure</a:t>
                      </a:r>
                      <a:endParaRPr lang="en-US" sz="1100" dirty="0">
                        <a:effectLst/>
                        <a:latin typeface="Calibri" panose="020F050202020403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effectLst/>
                        </a:rPr>
                        <a:t>No Applicable Measure</a:t>
                      </a:r>
                      <a:endParaRPr lang="en-US" sz="1100" dirty="0">
                        <a:effectLst/>
                        <a:latin typeface="Calibri" panose="020F0502020204030204" pitchFamily="34" charset="0"/>
                      </a:endParaRPr>
                    </a:p>
                    <a:p>
                      <a:pPr algn="ctr">
                        <a:spcAft>
                          <a:spcPts val="0"/>
                        </a:spcAft>
                      </a:pPr>
                      <a:endParaRPr lang="en-US" sz="1100" dirty="0">
                        <a:effectLst/>
                        <a:latin typeface="Calibri" panose="020F050202020403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effectLst/>
                        </a:rPr>
                        <a:t>No Applicable Measure</a:t>
                      </a:r>
                      <a:endParaRPr lang="en-US" sz="1100" dirty="0">
                        <a:effectLst/>
                        <a:latin typeface="Calibri" panose="020F0502020204030204" pitchFamily="34" charset="0"/>
                      </a:endParaRPr>
                    </a:p>
                    <a:p>
                      <a:pPr algn="ctr">
                        <a:spcAft>
                          <a:spcPts val="0"/>
                        </a:spcAft>
                      </a:pPr>
                      <a:endParaRPr lang="en-US" sz="1100" dirty="0">
                        <a:effectLst/>
                        <a:latin typeface="Calibri" panose="020F0502020204030204" pitchFamily="34" charset="0"/>
                      </a:endParaRPr>
                    </a:p>
                  </a:txBody>
                  <a:tcPr marL="68580" marR="68580" marT="0" marB="0"/>
                </a:tc>
                <a:extLst>
                  <a:ext uri="{0D108BD9-81ED-4DB2-BD59-A6C34878D82A}">
                    <a16:rowId xmlns:a16="http://schemas.microsoft.com/office/drawing/2014/main" xmlns="" val="10004"/>
                  </a:ext>
                </a:extLst>
              </a:tr>
              <a:tr h="327765">
                <a:tc>
                  <a:txBody>
                    <a:bodyPr/>
                    <a:lstStyle/>
                    <a:p>
                      <a:pPr algn="r">
                        <a:spcAft>
                          <a:spcPts val="0"/>
                        </a:spcAft>
                      </a:pPr>
                      <a:r>
                        <a:rPr lang="en-US" sz="1100">
                          <a:effectLst/>
                        </a:rPr>
                        <a:t>MAT-110 without a Co-Req</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2.8</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Math ≥ 22</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dirty="0">
                          <a:effectLst/>
                        </a:rPr>
                        <a:t>Math ≥ 530</a:t>
                      </a:r>
                      <a:endParaRPr lang="en-US" sz="1100" dirty="0">
                        <a:effectLst/>
                        <a:latin typeface="Calibri" panose="020F0502020204030204" pitchFamily="34" charset="0"/>
                      </a:endParaRPr>
                    </a:p>
                  </a:txBody>
                  <a:tcPr marL="68580" marR="68580" marT="0" marB="0"/>
                </a:tc>
                <a:tc>
                  <a:txBody>
                    <a:bodyPr/>
                    <a:lstStyle/>
                    <a:p>
                      <a:pPr algn="ctr">
                        <a:spcAft>
                          <a:spcPts val="0"/>
                        </a:spcAft>
                      </a:pPr>
                      <a:r>
                        <a:rPr lang="en-US" sz="1100">
                          <a:effectLst/>
                        </a:rPr>
                        <a:t>≥ 170</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C</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dirty="0">
                          <a:effectLst/>
                        </a:rPr>
                        <a:t>Unit 8</a:t>
                      </a:r>
                      <a:endParaRPr lang="en-US" sz="1100" dirty="0">
                        <a:effectLst/>
                        <a:latin typeface="Calibri" panose="020F0502020204030204" pitchFamily="34" charset="0"/>
                      </a:endParaRPr>
                    </a:p>
                  </a:txBody>
                  <a:tcPr marL="68580" marR="68580" marT="0" marB="0"/>
                </a:tc>
                <a:tc>
                  <a:txBody>
                    <a:bodyPr/>
                    <a:lstStyle/>
                    <a:p>
                      <a:pPr algn="ctr">
                        <a:spcAft>
                          <a:spcPts val="0"/>
                        </a:spcAft>
                      </a:pPr>
                      <a:r>
                        <a:rPr lang="en-US" sz="1100" dirty="0">
                          <a:effectLst/>
                          <a:latin typeface="Calibri" panose="020F0502020204030204" pitchFamily="34" charset="0"/>
                        </a:rPr>
                        <a:t>P1</a:t>
                      </a:r>
                    </a:p>
                  </a:txBody>
                  <a:tcPr marL="68580" marR="68580" marT="0" marB="0"/>
                </a:tc>
                <a:tc>
                  <a:txBody>
                    <a:bodyPr/>
                    <a:lstStyle/>
                    <a:p>
                      <a:pPr algn="ctr">
                        <a:spcAft>
                          <a:spcPts val="0"/>
                        </a:spcAft>
                      </a:pPr>
                      <a:r>
                        <a:rPr lang="en-US" sz="1100" dirty="0">
                          <a:effectLst/>
                          <a:latin typeface="Calibri" panose="020F0502020204030204" pitchFamily="34" charset="0"/>
                        </a:rPr>
                        <a:t>DMA 010-030</a:t>
                      </a:r>
                    </a:p>
                  </a:txBody>
                  <a:tcPr marL="68580" marR="68580" marT="0" marB="0"/>
                </a:tc>
                <a:tc>
                  <a:txBody>
                    <a:bodyPr/>
                    <a:lstStyle/>
                    <a:p>
                      <a:pPr algn="ctr">
                        <a:spcAft>
                          <a:spcPts val="0"/>
                        </a:spcAft>
                      </a:pPr>
                      <a:r>
                        <a:rPr lang="en-US" sz="1100" dirty="0">
                          <a:effectLst/>
                          <a:latin typeface="Calibri" panose="020F0502020204030204" pitchFamily="34" charset="0"/>
                        </a:rPr>
                        <a:t>RISEM1 ≥ </a:t>
                      </a:r>
                      <a:r>
                        <a:rPr lang="en-US" sz="1100" dirty="0" smtClean="0">
                          <a:effectLst/>
                          <a:latin typeface="Calibri" panose="020F0502020204030204" pitchFamily="34" charset="0"/>
                        </a:rPr>
                        <a:t>75</a:t>
                      </a:r>
                      <a:endParaRPr lang="en-US" sz="1100" dirty="0">
                        <a:effectLst/>
                        <a:latin typeface="Calibri" panose="020F0502020204030204" pitchFamily="34" charset="0"/>
                      </a:endParaRPr>
                    </a:p>
                  </a:txBody>
                  <a:tcPr marL="68580" marR="68580" marT="0" marB="0"/>
                </a:tc>
                <a:extLst>
                  <a:ext uri="{0D108BD9-81ED-4DB2-BD59-A6C34878D82A}">
                    <a16:rowId xmlns:a16="http://schemas.microsoft.com/office/drawing/2014/main" xmlns="" val="10005"/>
                  </a:ext>
                </a:extLst>
              </a:tr>
              <a:tr h="165866">
                <a:tc>
                  <a:txBody>
                    <a:bodyPr/>
                    <a:lstStyle/>
                    <a:p>
                      <a:pPr algn="ctr">
                        <a:spcAft>
                          <a:spcPts val="0"/>
                        </a:spcAft>
                      </a:pPr>
                      <a:r>
                        <a:rPr lang="en-US" sz="1100">
                          <a:effectLst/>
                        </a:rPr>
                        <a:t> </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dirty="0">
                          <a:effectLst/>
                        </a:rPr>
                        <a:t> </a:t>
                      </a:r>
                      <a:endParaRPr lang="en-US" sz="1100" dirty="0">
                        <a:effectLst/>
                        <a:latin typeface="Calibri" panose="020F0502020204030204" pitchFamily="34" charset="0"/>
                      </a:endParaRPr>
                    </a:p>
                  </a:txBody>
                  <a:tcPr marL="68580" marR="68580" marT="0" marB="0"/>
                </a:tc>
                <a:tc>
                  <a:txBody>
                    <a:bodyPr/>
                    <a:lstStyle/>
                    <a:p>
                      <a:pPr algn="ctr">
                        <a:spcAft>
                          <a:spcPts val="0"/>
                        </a:spcAft>
                      </a:pPr>
                      <a:endParaRPr lang="en-US" sz="1100" dirty="0">
                        <a:effectLst/>
                        <a:latin typeface="Calibri" panose="020F0502020204030204" pitchFamily="34" charset="0"/>
                      </a:endParaRPr>
                    </a:p>
                  </a:txBody>
                  <a:tcPr marL="68580" marR="68580" marT="0" marB="0"/>
                </a:tc>
                <a:tc>
                  <a:txBody>
                    <a:bodyPr/>
                    <a:lstStyle/>
                    <a:p>
                      <a:pPr algn="ctr">
                        <a:spcAft>
                          <a:spcPts val="0"/>
                        </a:spcAft>
                      </a:pPr>
                      <a:endParaRPr lang="en-US" sz="1100" dirty="0">
                        <a:effectLst/>
                        <a:latin typeface="Calibri" panose="020F0502020204030204" pitchFamily="34" charset="0"/>
                      </a:endParaRPr>
                    </a:p>
                  </a:txBody>
                  <a:tcPr marL="68580" marR="68580" marT="0" marB="0"/>
                </a:tc>
                <a:tc>
                  <a:txBody>
                    <a:bodyPr/>
                    <a:lstStyle/>
                    <a:p>
                      <a:pPr algn="ctr">
                        <a:spcAft>
                          <a:spcPts val="0"/>
                        </a:spcAft>
                      </a:pPr>
                      <a:endParaRPr lang="en-US" sz="1100" dirty="0">
                        <a:effectLst/>
                        <a:latin typeface="Calibri" panose="020F0502020204030204" pitchFamily="34" charset="0"/>
                      </a:endParaRPr>
                    </a:p>
                  </a:txBody>
                  <a:tcPr marL="68580" marR="68580" marT="0" marB="0"/>
                </a:tc>
                <a:extLst>
                  <a:ext uri="{0D108BD9-81ED-4DB2-BD59-A6C34878D82A}">
                    <a16:rowId xmlns:a16="http://schemas.microsoft.com/office/drawing/2014/main" xmlns="" val="10006"/>
                  </a:ext>
                </a:extLst>
              </a:tr>
              <a:tr h="165866">
                <a:tc>
                  <a:txBody>
                    <a:bodyPr/>
                    <a:lstStyle/>
                    <a:p>
                      <a:pPr algn="r">
                        <a:spcAft>
                          <a:spcPts val="0"/>
                        </a:spcAft>
                      </a:pPr>
                      <a:r>
                        <a:rPr lang="en-US" sz="1100">
                          <a:effectLst/>
                        </a:rPr>
                        <a:t>MAT-121 with a Co-Req</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2.2 - 2.799</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Math 20-21</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B</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dirty="0">
                          <a:effectLst/>
                        </a:rPr>
                        <a:t>Unit 12</a:t>
                      </a:r>
                      <a:endParaRPr lang="en-US" sz="1100" dirty="0">
                        <a:effectLst/>
                        <a:latin typeface="Calibri" panose="020F0502020204030204" pitchFamily="34" charset="0"/>
                      </a:endParaRPr>
                    </a:p>
                  </a:txBody>
                  <a:tcPr marL="68580" marR="68580" marT="0" marB="0"/>
                </a:tc>
                <a:tc>
                  <a:txBody>
                    <a:bodyPr/>
                    <a:lstStyle/>
                    <a:p>
                      <a:pPr algn="ctr">
                        <a:spcAft>
                          <a:spcPts val="0"/>
                        </a:spcAft>
                      </a:pPr>
                      <a:r>
                        <a:rPr lang="en-US" sz="1100" dirty="0">
                          <a:effectLst/>
                          <a:latin typeface="Calibri" panose="020F0502020204030204" pitchFamily="34" charset="0"/>
                        </a:rPr>
                        <a:t>P2</a:t>
                      </a:r>
                    </a:p>
                  </a:txBody>
                  <a:tcPr marL="68580" marR="68580" marT="0" marB="0"/>
                </a:tc>
                <a:tc>
                  <a:txBody>
                    <a:bodyPr/>
                    <a:lstStyle/>
                    <a:p>
                      <a:pPr algn="ctr">
                        <a:spcAft>
                          <a:spcPts val="0"/>
                        </a:spcAft>
                      </a:pPr>
                      <a:r>
                        <a:rPr lang="en-US" sz="1100" dirty="0">
                          <a:effectLst/>
                          <a:latin typeface="Calibri" panose="020F0502020204030204" pitchFamily="34" charset="0"/>
                        </a:rPr>
                        <a:t>DMA 010-050</a:t>
                      </a:r>
                    </a:p>
                  </a:txBody>
                  <a:tcPr marL="68580" marR="68580" marT="0" marB="0"/>
                </a:tc>
                <a:tc>
                  <a:txBody>
                    <a:bodyPr/>
                    <a:lstStyle/>
                    <a:p>
                      <a:pPr algn="ctr">
                        <a:spcAft>
                          <a:spcPts val="0"/>
                        </a:spcAft>
                      </a:pPr>
                      <a:r>
                        <a:rPr lang="en-US" sz="1100" dirty="0">
                          <a:effectLst/>
                          <a:latin typeface="Calibri" panose="020F0502020204030204" pitchFamily="34" charset="0"/>
                        </a:rPr>
                        <a:t>RISEM2 ≥ </a:t>
                      </a:r>
                      <a:r>
                        <a:rPr lang="en-US" sz="1100" dirty="0" smtClean="0">
                          <a:effectLst/>
                          <a:latin typeface="Calibri" panose="020F0502020204030204" pitchFamily="34" charset="0"/>
                        </a:rPr>
                        <a:t>75</a:t>
                      </a:r>
                      <a:endParaRPr lang="en-US" sz="1100" dirty="0">
                        <a:effectLst/>
                        <a:latin typeface="Calibri" panose="020F0502020204030204" pitchFamily="34" charset="0"/>
                      </a:endParaRPr>
                    </a:p>
                  </a:txBody>
                  <a:tcPr marL="68580" marR="68580" marT="0" marB="0"/>
                </a:tc>
                <a:extLst>
                  <a:ext uri="{0D108BD9-81ED-4DB2-BD59-A6C34878D82A}">
                    <a16:rowId xmlns:a16="http://schemas.microsoft.com/office/drawing/2014/main" xmlns="" val="10007"/>
                  </a:ext>
                </a:extLst>
              </a:tr>
              <a:tr h="353935">
                <a:tc>
                  <a:txBody>
                    <a:bodyPr/>
                    <a:lstStyle/>
                    <a:p>
                      <a:pPr algn="r">
                        <a:spcAft>
                          <a:spcPts val="0"/>
                        </a:spcAft>
                      </a:pPr>
                      <a:r>
                        <a:rPr lang="en-US" sz="1100">
                          <a:effectLst/>
                        </a:rPr>
                        <a:t>MAT-121 without a Co-Req</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2.8</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dirty="0">
                          <a:effectLst/>
                        </a:rPr>
                        <a:t>Math ≥ 22</a:t>
                      </a:r>
                      <a:endParaRPr lang="en-US" sz="1100" dirty="0">
                        <a:effectLst/>
                        <a:latin typeface="Calibri" panose="020F0502020204030204" pitchFamily="34" charset="0"/>
                      </a:endParaRPr>
                    </a:p>
                  </a:txBody>
                  <a:tcPr marL="68580" marR="68580" marT="0" marB="0"/>
                </a:tc>
                <a:tc>
                  <a:txBody>
                    <a:bodyPr/>
                    <a:lstStyle/>
                    <a:p>
                      <a:pPr algn="ctr">
                        <a:spcAft>
                          <a:spcPts val="0"/>
                        </a:spcAft>
                      </a:pPr>
                      <a:r>
                        <a:rPr lang="en-US" sz="1100">
                          <a:effectLst/>
                        </a:rPr>
                        <a:t>Math ≥ 530</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170</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A</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dirty="0">
                          <a:effectLst/>
                        </a:rPr>
                        <a:t>Unit 17</a:t>
                      </a:r>
                      <a:endParaRPr lang="en-US" sz="1100" dirty="0">
                        <a:effectLst/>
                        <a:latin typeface="Calibri" panose="020F0502020204030204" pitchFamily="34" charset="0"/>
                      </a:endParaRPr>
                    </a:p>
                  </a:txBody>
                  <a:tcPr marL="68580" marR="68580" marT="0" marB="0"/>
                </a:tc>
                <a:tc>
                  <a:txBody>
                    <a:bodyPr/>
                    <a:lstStyle/>
                    <a:p>
                      <a:pPr algn="ctr">
                        <a:spcAft>
                          <a:spcPts val="0"/>
                        </a:spcAft>
                      </a:pPr>
                      <a:r>
                        <a:rPr lang="en-US" sz="1100" dirty="0">
                          <a:effectLst/>
                          <a:latin typeface="Calibri" panose="020F0502020204030204" pitchFamily="34" charset="0"/>
                        </a:rPr>
                        <a:t>P3</a:t>
                      </a:r>
                    </a:p>
                  </a:txBody>
                  <a:tcPr marL="68580" marR="68580" marT="0" marB="0"/>
                </a:tc>
                <a:tc>
                  <a:txBody>
                    <a:bodyPr/>
                    <a:lstStyle/>
                    <a:p>
                      <a:pPr algn="ctr">
                        <a:spcAft>
                          <a:spcPts val="0"/>
                        </a:spcAft>
                      </a:pPr>
                      <a:r>
                        <a:rPr lang="en-US" sz="1100" dirty="0">
                          <a:effectLst/>
                          <a:latin typeface="Calibri" panose="020F0502020204030204" pitchFamily="34" charset="0"/>
                        </a:rPr>
                        <a:t>DMA 010-060</a:t>
                      </a:r>
                    </a:p>
                  </a:txBody>
                  <a:tcPr marL="68580" marR="68580" marT="0" marB="0"/>
                </a:tc>
                <a:tc>
                  <a:txBody>
                    <a:bodyPr/>
                    <a:lstStyle/>
                    <a:p>
                      <a:pPr algn="ctr">
                        <a:spcAft>
                          <a:spcPts val="0"/>
                        </a:spcAft>
                      </a:pPr>
                      <a:r>
                        <a:rPr lang="en-US" sz="1100" dirty="0">
                          <a:effectLst/>
                          <a:latin typeface="Calibri" panose="020F0502020204030204" pitchFamily="34" charset="0"/>
                        </a:rPr>
                        <a:t>RISEM3 ≥ </a:t>
                      </a:r>
                      <a:r>
                        <a:rPr lang="en-US" sz="1100" dirty="0" smtClean="0">
                          <a:effectLst/>
                          <a:latin typeface="Calibri" panose="020F0502020204030204" pitchFamily="34" charset="0"/>
                        </a:rPr>
                        <a:t>75</a:t>
                      </a:r>
                      <a:endParaRPr lang="en-US" sz="1100" dirty="0">
                        <a:effectLst/>
                        <a:latin typeface="Calibri" panose="020F0502020204030204" pitchFamily="34" charset="0"/>
                      </a:endParaRPr>
                    </a:p>
                  </a:txBody>
                  <a:tcPr marL="68580" marR="68580" marT="0" marB="0"/>
                </a:tc>
                <a:extLst>
                  <a:ext uri="{0D108BD9-81ED-4DB2-BD59-A6C34878D82A}">
                    <a16:rowId xmlns:a16="http://schemas.microsoft.com/office/drawing/2014/main" xmlns="" val="10008"/>
                  </a:ext>
                </a:extLst>
              </a:tr>
              <a:tr h="165866">
                <a:tc>
                  <a:txBody>
                    <a:bodyPr/>
                    <a:lstStyle/>
                    <a:p>
                      <a:pPr algn="ctr">
                        <a:spcAft>
                          <a:spcPts val="0"/>
                        </a:spcAft>
                      </a:pPr>
                      <a:r>
                        <a:rPr lang="en-US" sz="1100">
                          <a:effectLst/>
                        </a:rPr>
                        <a:t> </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dirty="0">
                          <a:effectLst/>
                        </a:rPr>
                        <a:t> </a:t>
                      </a:r>
                      <a:endParaRPr lang="en-US" sz="1100" dirty="0">
                        <a:effectLst/>
                        <a:latin typeface="Calibri" panose="020F0502020204030204" pitchFamily="34" charset="0"/>
                      </a:endParaRPr>
                    </a:p>
                  </a:txBody>
                  <a:tcPr marL="68580" marR="68580" marT="0" marB="0"/>
                </a:tc>
                <a:tc>
                  <a:txBody>
                    <a:bodyPr/>
                    <a:lstStyle/>
                    <a:p>
                      <a:pPr algn="ctr">
                        <a:spcAft>
                          <a:spcPts val="0"/>
                        </a:spcAft>
                      </a:pPr>
                      <a:endParaRPr lang="en-US" sz="1100" dirty="0">
                        <a:effectLst/>
                        <a:latin typeface="Calibri" panose="020F0502020204030204" pitchFamily="34" charset="0"/>
                      </a:endParaRPr>
                    </a:p>
                  </a:txBody>
                  <a:tcPr marL="68580" marR="68580" marT="0" marB="0"/>
                </a:tc>
                <a:tc>
                  <a:txBody>
                    <a:bodyPr/>
                    <a:lstStyle/>
                    <a:p>
                      <a:pPr algn="ctr">
                        <a:spcAft>
                          <a:spcPts val="0"/>
                        </a:spcAft>
                      </a:pPr>
                      <a:endParaRPr lang="en-US" sz="1100" dirty="0">
                        <a:effectLst/>
                        <a:latin typeface="Calibri" panose="020F0502020204030204" pitchFamily="34" charset="0"/>
                      </a:endParaRPr>
                    </a:p>
                  </a:txBody>
                  <a:tcPr marL="68580" marR="68580" marT="0" marB="0"/>
                </a:tc>
                <a:tc>
                  <a:txBody>
                    <a:bodyPr/>
                    <a:lstStyle/>
                    <a:p>
                      <a:pPr algn="ctr">
                        <a:spcAft>
                          <a:spcPts val="0"/>
                        </a:spcAft>
                      </a:pPr>
                      <a:endParaRPr lang="en-US" sz="1100" dirty="0">
                        <a:effectLst/>
                        <a:latin typeface="Calibri" panose="020F0502020204030204" pitchFamily="34" charset="0"/>
                      </a:endParaRPr>
                    </a:p>
                  </a:txBody>
                  <a:tcPr marL="68580" marR="68580" marT="0" marB="0"/>
                </a:tc>
                <a:extLst>
                  <a:ext uri="{0D108BD9-81ED-4DB2-BD59-A6C34878D82A}">
                    <a16:rowId xmlns:a16="http://schemas.microsoft.com/office/drawing/2014/main" xmlns="" val="10009"/>
                  </a:ext>
                </a:extLst>
              </a:tr>
              <a:tr h="331733">
                <a:tc>
                  <a:txBody>
                    <a:bodyPr/>
                    <a:lstStyle/>
                    <a:p>
                      <a:pPr algn="r">
                        <a:spcAft>
                          <a:spcPts val="0"/>
                        </a:spcAft>
                      </a:pPr>
                      <a:r>
                        <a:rPr lang="en-US" sz="1100">
                          <a:effectLst/>
                        </a:rPr>
                        <a:t>MAT-143 with a Co-Req</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2.2 - 2.799</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Math 20-21</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C</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dirty="0">
                          <a:effectLst/>
                        </a:rPr>
                        <a:t>Unit 8</a:t>
                      </a:r>
                      <a:endParaRPr lang="en-US" sz="1100" dirty="0">
                        <a:effectLst/>
                        <a:latin typeface="Calibri" panose="020F0502020204030204" pitchFamily="34" charset="0"/>
                      </a:endParaRPr>
                    </a:p>
                  </a:txBody>
                  <a:tcPr marL="68580" marR="68580" marT="0" marB="0"/>
                </a:tc>
                <a:tc>
                  <a:txBody>
                    <a:bodyPr/>
                    <a:lstStyle/>
                    <a:p>
                      <a:pPr algn="ctr">
                        <a:spcAft>
                          <a:spcPts val="0"/>
                        </a:spcAft>
                      </a:pPr>
                      <a:r>
                        <a:rPr lang="en-US" sz="1100" dirty="0">
                          <a:effectLst/>
                          <a:latin typeface="Calibri" panose="020F0502020204030204" pitchFamily="34" charset="0"/>
                        </a:rPr>
                        <a:t>P1</a:t>
                      </a:r>
                    </a:p>
                  </a:txBody>
                  <a:tcPr marL="68580" marR="68580" marT="0" marB="0"/>
                </a:tc>
                <a:tc>
                  <a:txBody>
                    <a:bodyPr/>
                    <a:lstStyle/>
                    <a:p>
                      <a:pPr algn="ctr">
                        <a:spcAft>
                          <a:spcPts val="0"/>
                        </a:spcAft>
                      </a:pPr>
                      <a:r>
                        <a:rPr lang="en-US" sz="1100" dirty="0">
                          <a:effectLst/>
                          <a:latin typeface="Calibri" panose="020F0502020204030204" pitchFamily="34" charset="0"/>
                        </a:rPr>
                        <a:t>DMA</a:t>
                      </a:r>
                      <a:r>
                        <a:rPr lang="en-US" sz="1100" baseline="0" dirty="0">
                          <a:effectLst/>
                          <a:latin typeface="Calibri" panose="020F0502020204030204" pitchFamily="34" charset="0"/>
                        </a:rPr>
                        <a:t> 010-030</a:t>
                      </a:r>
                      <a:endParaRPr lang="en-US" sz="1100" dirty="0">
                        <a:effectLst/>
                        <a:latin typeface="Calibri" panose="020F050202020403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rPr>
                        <a:t>RISEM1 ≥ </a:t>
                      </a:r>
                      <a:r>
                        <a:rPr lang="en-US" sz="1100" dirty="0" smtClean="0">
                          <a:effectLst/>
                          <a:latin typeface="Calibri" panose="020F0502020204030204" pitchFamily="34" charset="0"/>
                        </a:rPr>
                        <a:t>75</a:t>
                      </a:r>
                      <a:endParaRPr lang="en-US" sz="1100" dirty="0">
                        <a:effectLst/>
                        <a:latin typeface="Calibri" panose="020F0502020204030204" pitchFamily="34" charset="0"/>
                      </a:endParaRPr>
                    </a:p>
                    <a:p>
                      <a:pPr algn="ctr">
                        <a:spcAft>
                          <a:spcPts val="0"/>
                        </a:spcAft>
                      </a:pPr>
                      <a:endParaRPr lang="en-US" sz="1100" dirty="0">
                        <a:effectLst/>
                        <a:latin typeface="Calibri" panose="020F0502020204030204" pitchFamily="34" charset="0"/>
                      </a:endParaRPr>
                    </a:p>
                  </a:txBody>
                  <a:tcPr marL="68580" marR="68580" marT="0" marB="0"/>
                </a:tc>
                <a:extLst>
                  <a:ext uri="{0D108BD9-81ED-4DB2-BD59-A6C34878D82A}">
                    <a16:rowId xmlns:a16="http://schemas.microsoft.com/office/drawing/2014/main" xmlns="" val="10010"/>
                  </a:ext>
                </a:extLst>
              </a:tr>
              <a:tr h="327765">
                <a:tc>
                  <a:txBody>
                    <a:bodyPr/>
                    <a:lstStyle/>
                    <a:p>
                      <a:pPr algn="r">
                        <a:spcAft>
                          <a:spcPts val="0"/>
                        </a:spcAft>
                      </a:pPr>
                      <a:r>
                        <a:rPr lang="en-US" sz="1100">
                          <a:effectLst/>
                        </a:rPr>
                        <a:t>MAT-143 without a Co-Req</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2.8</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Math ≥ 22</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Math ≥ 530</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170</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B</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dirty="0">
                          <a:effectLst/>
                        </a:rPr>
                        <a:t>Unit 12</a:t>
                      </a:r>
                      <a:endParaRPr lang="en-US" sz="1100" dirty="0">
                        <a:effectLst/>
                        <a:latin typeface="Calibri" panose="020F0502020204030204" pitchFamily="34" charset="0"/>
                      </a:endParaRPr>
                    </a:p>
                  </a:txBody>
                  <a:tcPr marL="68580" marR="68580" marT="0" marB="0"/>
                </a:tc>
                <a:tc>
                  <a:txBody>
                    <a:bodyPr/>
                    <a:lstStyle/>
                    <a:p>
                      <a:pPr algn="ctr">
                        <a:spcAft>
                          <a:spcPts val="0"/>
                        </a:spcAft>
                      </a:pPr>
                      <a:r>
                        <a:rPr lang="en-US" sz="1100" dirty="0">
                          <a:effectLst/>
                          <a:latin typeface="Calibri" panose="020F0502020204030204" pitchFamily="34" charset="0"/>
                        </a:rPr>
                        <a:t>P2</a:t>
                      </a:r>
                    </a:p>
                  </a:txBody>
                  <a:tcPr marL="68580" marR="68580" marT="0" marB="0"/>
                </a:tc>
                <a:tc>
                  <a:txBody>
                    <a:bodyPr/>
                    <a:lstStyle/>
                    <a:p>
                      <a:pPr algn="ctr">
                        <a:spcAft>
                          <a:spcPts val="0"/>
                        </a:spcAft>
                      </a:pPr>
                      <a:r>
                        <a:rPr lang="en-US" sz="1100" dirty="0">
                          <a:effectLst/>
                          <a:latin typeface="Calibri" panose="020F0502020204030204" pitchFamily="34" charset="0"/>
                        </a:rPr>
                        <a:t>DMA 010-050</a:t>
                      </a:r>
                    </a:p>
                  </a:txBody>
                  <a:tcPr marL="68580" marR="68580" marT="0" marB="0"/>
                </a:tc>
                <a:tc>
                  <a:txBody>
                    <a:bodyPr/>
                    <a:lstStyle/>
                    <a:p>
                      <a:pPr algn="ctr">
                        <a:spcAft>
                          <a:spcPts val="0"/>
                        </a:spcAft>
                      </a:pPr>
                      <a:r>
                        <a:rPr lang="en-US" sz="1100" dirty="0">
                          <a:effectLst/>
                          <a:latin typeface="Calibri" panose="020F0502020204030204" pitchFamily="34" charset="0"/>
                        </a:rPr>
                        <a:t>RISEM2 ≥ </a:t>
                      </a:r>
                      <a:r>
                        <a:rPr lang="en-US" sz="1100" dirty="0" smtClean="0">
                          <a:effectLst/>
                          <a:latin typeface="Calibri" panose="020F0502020204030204" pitchFamily="34" charset="0"/>
                        </a:rPr>
                        <a:t>75</a:t>
                      </a:r>
                      <a:endParaRPr lang="en-US" sz="1100" dirty="0">
                        <a:effectLst/>
                        <a:latin typeface="Calibri" panose="020F0502020204030204" pitchFamily="34" charset="0"/>
                      </a:endParaRPr>
                    </a:p>
                  </a:txBody>
                  <a:tcPr marL="68580" marR="68580" marT="0" marB="0"/>
                </a:tc>
                <a:extLst>
                  <a:ext uri="{0D108BD9-81ED-4DB2-BD59-A6C34878D82A}">
                    <a16:rowId xmlns:a16="http://schemas.microsoft.com/office/drawing/2014/main" xmlns="" val="10011"/>
                  </a:ext>
                </a:extLst>
              </a:tr>
              <a:tr h="165866">
                <a:tc>
                  <a:txBody>
                    <a:bodyPr/>
                    <a:lstStyle/>
                    <a:p>
                      <a:pPr algn="r">
                        <a:spcAft>
                          <a:spcPts val="0"/>
                        </a:spcAft>
                      </a:pPr>
                      <a:r>
                        <a:rPr lang="en-US" sz="1100">
                          <a:effectLst/>
                        </a:rPr>
                        <a:t> </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dirty="0">
                          <a:effectLst/>
                        </a:rPr>
                        <a:t> </a:t>
                      </a:r>
                      <a:endParaRPr lang="en-US" sz="1100" dirty="0">
                        <a:effectLst/>
                        <a:latin typeface="Calibri" panose="020F0502020204030204" pitchFamily="34" charset="0"/>
                      </a:endParaRPr>
                    </a:p>
                  </a:txBody>
                  <a:tcPr marL="68580" marR="68580" marT="0" marB="0"/>
                </a:tc>
                <a:tc>
                  <a:txBody>
                    <a:bodyPr/>
                    <a:lstStyle/>
                    <a:p>
                      <a:pPr algn="ctr">
                        <a:spcAft>
                          <a:spcPts val="0"/>
                        </a:spcAft>
                      </a:pPr>
                      <a:endParaRPr lang="en-US" sz="1100" dirty="0">
                        <a:effectLst/>
                        <a:latin typeface="Calibri" panose="020F0502020204030204" pitchFamily="34" charset="0"/>
                      </a:endParaRPr>
                    </a:p>
                  </a:txBody>
                  <a:tcPr marL="68580" marR="68580" marT="0" marB="0"/>
                </a:tc>
                <a:tc>
                  <a:txBody>
                    <a:bodyPr/>
                    <a:lstStyle/>
                    <a:p>
                      <a:pPr algn="ctr">
                        <a:spcAft>
                          <a:spcPts val="0"/>
                        </a:spcAft>
                      </a:pPr>
                      <a:endParaRPr lang="en-US" sz="1100" dirty="0">
                        <a:effectLst/>
                        <a:latin typeface="Calibri" panose="020F0502020204030204" pitchFamily="34" charset="0"/>
                      </a:endParaRPr>
                    </a:p>
                  </a:txBody>
                  <a:tcPr marL="68580" marR="68580" marT="0" marB="0"/>
                </a:tc>
                <a:tc>
                  <a:txBody>
                    <a:bodyPr/>
                    <a:lstStyle/>
                    <a:p>
                      <a:pPr algn="ctr">
                        <a:spcAft>
                          <a:spcPts val="0"/>
                        </a:spcAft>
                      </a:pPr>
                      <a:endParaRPr lang="en-US" sz="1100" dirty="0">
                        <a:effectLst/>
                        <a:latin typeface="Calibri" panose="020F0502020204030204" pitchFamily="34" charset="0"/>
                      </a:endParaRPr>
                    </a:p>
                  </a:txBody>
                  <a:tcPr marL="68580" marR="68580" marT="0" marB="0"/>
                </a:tc>
                <a:extLst>
                  <a:ext uri="{0D108BD9-81ED-4DB2-BD59-A6C34878D82A}">
                    <a16:rowId xmlns:a16="http://schemas.microsoft.com/office/drawing/2014/main" xmlns="" val="10012"/>
                  </a:ext>
                </a:extLst>
              </a:tr>
              <a:tr h="331733">
                <a:tc>
                  <a:txBody>
                    <a:bodyPr/>
                    <a:lstStyle/>
                    <a:p>
                      <a:pPr algn="r">
                        <a:spcAft>
                          <a:spcPts val="0"/>
                        </a:spcAft>
                      </a:pPr>
                      <a:r>
                        <a:rPr lang="en-US" sz="1100">
                          <a:effectLst/>
                        </a:rPr>
                        <a:t>MAT-152 with a Co-Req</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2.2 - 2.799</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Math 20-21</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C</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dirty="0">
                          <a:effectLst/>
                        </a:rPr>
                        <a:t>Unit 8</a:t>
                      </a:r>
                      <a:endParaRPr lang="en-US" sz="1100" dirty="0">
                        <a:effectLst/>
                        <a:latin typeface="Calibri" panose="020F0502020204030204" pitchFamily="34" charset="0"/>
                      </a:endParaRPr>
                    </a:p>
                  </a:txBody>
                  <a:tcPr marL="68580" marR="68580" marT="0" marB="0"/>
                </a:tc>
                <a:tc>
                  <a:txBody>
                    <a:bodyPr/>
                    <a:lstStyle/>
                    <a:p>
                      <a:pPr algn="ctr">
                        <a:spcAft>
                          <a:spcPts val="0"/>
                        </a:spcAft>
                      </a:pPr>
                      <a:r>
                        <a:rPr lang="en-US" sz="1100" dirty="0">
                          <a:effectLst/>
                          <a:latin typeface="Calibri" panose="020F0502020204030204" pitchFamily="34" charset="0"/>
                        </a:rPr>
                        <a:t>P1</a:t>
                      </a:r>
                    </a:p>
                  </a:txBody>
                  <a:tcPr marL="68580" marR="68580" marT="0" marB="0"/>
                </a:tc>
                <a:tc>
                  <a:txBody>
                    <a:bodyPr/>
                    <a:lstStyle/>
                    <a:p>
                      <a:pPr algn="ctr">
                        <a:spcAft>
                          <a:spcPts val="0"/>
                        </a:spcAft>
                      </a:pPr>
                      <a:r>
                        <a:rPr lang="en-US" sz="1100" dirty="0">
                          <a:effectLst/>
                          <a:latin typeface="Calibri" panose="020F0502020204030204" pitchFamily="34" charset="0"/>
                        </a:rPr>
                        <a:t>DMA</a:t>
                      </a:r>
                      <a:r>
                        <a:rPr lang="en-US" sz="1100" baseline="0" dirty="0">
                          <a:effectLst/>
                          <a:latin typeface="Calibri" panose="020F0502020204030204" pitchFamily="34" charset="0"/>
                        </a:rPr>
                        <a:t> 010-030</a:t>
                      </a:r>
                      <a:endParaRPr lang="en-US" sz="1100" dirty="0">
                        <a:effectLst/>
                        <a:latin typeface="Calibri" panose="020F050202020403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rPr>
                        <a:t>RISEM1 ≥ </a:t>
                      </a:r>
                      <a:r>
                        <a:rPr lang="en-US" sz="1100" dirty="0" smtClean="0">
                          <a:effectLst/>
                          <a:latin typeface="Calibri" panose="020F0502020204030204" pitchFamily="34" charset="0"/>
                        </a:rPr>
                        <a:t>75</a:t>
                      </a:r>
                      <a:endParaRPr lang="en-US" sz="1100" dirty="0">
                        <a:effectLst/>
                        <a:latin typeface="Calibri" panose="020F0502020204030204" pitchFamily="34" charset="0"/>
                      </a:endParaRPr>
                    </a:p>
                    <a:p>
                      <a:pPr algn="ctr">
                        <a:spcAft>
                          <a:spcPts val="0"/>
                        </a:spcAft>
                      </a:pPr>
                      <a:endParaRPr lang="en-US" sz="1100" dirty="0">
                        <a:effectLst/>
                        <a:latin typeface="Calibri" panose="020F0502020204030204" pitchFamily="34" charset="0"/>
                      </a:endParaRPr>
                    </a:p>
                  </a:txBody>
                  <a:tcPr marL="68580" marR="68580" marT="0" marB="0"/>
                </a:tc>
                <a:extLst>
                  <a:ext uri="{0D108BD9-81ED-4DB2-BD59-A6C34878D82A}">
                    <a16:rowId xmlns:a16="http://schemas.microsoft.com/office/drawing/2014/main" xmlns="" val="10013"/>
                  </a:ext>
                </a:extLst>
              </a:tr>
              <a:tr h="331733">
                <a:tc>
                  <a:txBody>
                    <a:bodyPr/>
                    <a:lstStyle/>
                    <a:p>
                      <a:pPr algn="r">
                        <a:spcAft>
                          <a:spcPts val="0"/>
                        </a:spcAft>
                      </a:pPr>
                      <a:r>
                        <a:rPr lang="en-US" sz="1100">
                          <a:effectLst/>
                        </a:rPr>
                        <a:t>MAT-152 without a Co-Req</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2.8</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Math ≥ 22</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Math ≥ 530</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170</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B</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dirty="0">
                          <a:effectLst/>
                        </a:rPr>
                        <a:t>Unit 12</a:t>
                      </a:r>
                      <a:endParaRPr lang="en-US" sz="1100" dirty="0">
                        <a:effectLst/>
                        <a:latin typeface="Calibri" panose="020F0502020204030204" pitchFamily="34" charset="0"/>
                      </a:endParaRPr>
                    </a:p>
                  </a:txBody>
                  <a:tcPr marL="68580" marR="68580" marT="0" marB="0"/>
                </a:tc>
                <a:tc>
                  <a:txBody>
                    <a:bodyPr/>
                    <a:lstStyle/>
                    <a:p>
                      <a:pPr algn="ctr">
                        <a:spcAft>
                          <a:spcPts val="0"/>
                        </a:spcAft>
                      </a:pPr>
                      <a:r>
                        <a:rPr lang="en-US" sz="1100" dirty="0">
                          <a:effectLst/>
                          <a:latin typeface="Calibri" panose="020F0502020204030204" pitchFamily="34" charset="0"/>
                        </a:rPr>
                        <a:t>P2</a:t>
                      </a:r>
                    </a:p>
                  </a:txBody>
                  <a:tcPr marL="68580" marR="68580" marT="0" marB="0"/>
                </a:tc>
                <a:tc>
                  <a:txBody>
                    <a:bodyPr/>
                    <a:lstStyle/>
                    <a:p>
                      <a:pPr algn="ctr">
                        <a:spcAft>
                          <a:spcPts val="0"/>
                        </a:spcAft>
                      </a:pPr>
                      <a:r>
                        <a:rPr lang="en-US" sz="1100" dirty="0">
                          <a:effectLst/>
                          <a:latin typeface="Calibri" panose="020F0502020204030204" pitchFamily="34" charset="0"/>
                        </a:rPr>
                        <a:t>DMA 010-050</a:t>
                      </a: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rPr>
                        <a:t>RISEM2 ≥ </a:t>
                      </a:r>
                      <a:r>
                        <a:rPr lang="en-US" sz="1100" dirty="0" smtClean="0">
                          <a:effectLst/>
                          <a:latin typeface="Calibri" panose="020F0502020204030204" pitchFamily="34" charset="0"/>
                        </a:rPr>
                        <a:t>75</a:t>
                      </a:r>
                      <a:endParaRPr lang="en-US" sz="1100" dirty="0">
                        <a:effectLst/>
                        <a:latin typeface="Calibri" panose="020F0502020204030204" pitchFamily="34" charset="0"/>
                      </a:endParaRPr>
                    </a:p>
                    <a:p>
                      <a:pPr algn="ctr">
                        <a:spcAft>
                          <a:spcPts val="0"/>
                        </a:spcAft>
                      </a:pPr>
                      <a:endParaRPr lang="en-US" sz="1100" dirty="0">
                        <a:effectLst/>
                        <a:latin typeface="Calibri" panose="020F0502020204030204" pitchFamily="34" charset="0"/>
                      </a:endParaRPr>
                    </a:p>
                  </a:txBody>
                  <a:tcPr marL="68580" marR="68580" marT="0" marB="0"/>
                </a:tc>
                <a:extLst>
                  <a:ext uri="{0D108BD9-81ED-4DB2-BD59-A6C34878D82A}">
                    <a16:rowId xmlns:a16="http://schemas.microsoft.com/office/drawing/2014/main" xmlns="" val="10014"/>
                  </a:ext>
                </a:extLst>
              </a:tr>
              <a:tr h="165866">
                <a:tc>
                  <a:txBody>
                    <a:bodyPr/>
                    <a:lstStyle/>
                    <a:p>
                      <a:pPr algn="r">
                        <a:spcAft>
                          <a:spcPts val="0"/>
                        </a:spcAft>
                      </a:pPr>
                      <a:r>
                        <a:rPr lang="en-US" sz="1100">
                          <a:effectLst/>
                        </a:rPr>
                        <a:t> </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dirty="0">
                          <a:effectLst/>
                        </a:rPr>
                        <a:t> </a:t>
                      </a:r>
                      <a:endParaRPr lang="en-US" sz="1100" dirty="0">
                        <a:effectLst/>
                        <a:latin typeface="Calibri" panose="020F0502020204030204" pitchFamily="34" charset="0"/>
                      </a:endParaRPr>
                    </a:p>
                  </a:txBody>
                  <a:tcPr marL="68580" marR="68580" marT="0" marB="0"/>
                </a:tc>
                <a:tc>
                  <a:txBody>
                    <a:bodyPr/>
                    <a:lstStyle/>
                    <a:p>
                      <a:pPr algn="ctr">
                        <a:spcAft>
                          <a:spcPts val="0"/>
                        </a:spcAft>
                      </a:pPr>
                      <a:endParaRPr lang="en-US" sz="1100" dirty="0">
                        <a:effectLst/>
                        <a:latin typeface="Calibri" panose="020F0502020204030204" pitchFamily="34" charset="0"/>
                      </a:endParaRPr>
                    </a:p>
                  </a:txBody>
                  <a:tcPr marL="68580" marR="68580" marT="0" marB="0"/>
                </a:tc>
                <a:tc>
                  <a:txBody>
                    <a:bodyPr/>
                    <a:lstStyle/>
                    <a:p>
                      <a:pPr algn="ctr">
                        <a:spcAft>
                          <a:spcPts val="0"/>
                        </a:spcAft>
                      </a:pPr>
                      <a:endParaRPr lang="en-US" sz="1100" dirty="0">
                        <a:effectLst/>
                        <a:latin typeface="Calibri" panose="020F0502020204030204" pitchFamily="34" charset="0"/>
                      </a:endParaRPr>
                    </a:p>
                  </a:txBody>
                  <a:tcPr marL="68580" marR="68580" marT="0" marB="0"/>
                </a:tc>
                <a:tc>
                  <a:txBody>
                    <a:bodyPr/>
                    <a:lstStyle/>
                    <a:p>
                      <a:pPr algn="ctr">
                        <a:spcAft>
                          <a:spcPts val="0"/>
                        </a:spcAft>
                      </a:pPr>
                      <a:endParaRPr lang="en-US" sz="1100" dirty="0">
                        <a:effectLst/>
                        <a:latin typeface="Calibri" panose="020F0502020204030204" pitchFamily="34" charset="0"/>
                      </a:endParaRPr>
                    </a:p>
                  </a:txBody>
                  <a:tcPr marL="68580" marR="68580" marT="0" marB="0"/>
                </a:tc>
                <a:extLst>
                  <a:ext uri="{0D108BD9-81ED-4DB2-BD59-A6C34878D82A}">
                    <a16:rowId xmlns:a16="http://schemas.microsoft.com/office/drawing/2014/main" xmlns="" val="10015"/>
                  </a:ext>
                </a:extLst>
              </a:tr>
              <a:tr h="331733">
                <a:tc>
                  <a:txBody>
                    <a:bodyPr/>
                    <a:lstStyle/>
                    <a:p>
                      <a:pPr algn="r">
                        <a:spcAft>
                          <a:spcPts val="0"/>
                        </a:spcAft>
                      </a:pPr>
                      <a:r>
                        <a:rPr lang="en-US" sz="1100">
                          <a:effectLst/>
                        </a:rPr>
                        <a:t>MAT-171 with a Co-Req</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2.2 - 2.799</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Math 20-21</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B</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dirty="0">
                          <a:effectLst/>
                        </a:rPr>
                        <a:t>Unit 12</a:t>
                      </a:r>
                      <a:endParaRPr lang="en-US" sz="1100" dirty="0">
                        <a:effectLst/>
                        <a:latin typeface="Calibri" panose="020F0502020204030204" pitchFamily="34" charset="0"/>
                      </a:endParaRPr>
                    </a:p>
                  </a:txBody>
                  <a:tcPr marL="68580" marR="68580" marT="0" marB="0"/>
                </a:tc>
                <a:tc>
                  <a:txBody>
                    <a:bodyPr/>
                    <a:lstStyle/>
                    <a:p>
                      <a:pPr algn="ctr">
                        <a:spcAft>
                          <a:spcPts val="0"/>
                        </a:spcAft>
                      </a:pPr>
                      <a:r>
                        <a:rPr lang="en-US" sz="1100" dirty="0">
                          <a:effectLst/>
                          <a:latin typeface="Calibri" panose="020F0502020204030204" pitchFamily="34" charset="0"/>
                        </a:rPr>
                        <a:t>P2</a:t>
                      </a:r>
                    </a:p>
                  </a:txBody>
                  <a:tcPr marL="68580" marR="68580" marT="0" marB="0"/>
                </a:tc>
                <a:tc>
                  <a:txBody>
                    <a:bodyPr/>
                    <a:lstStyle/>
                    <a:p>
                      <a:pPr algn="ctr">
                        <a:spcAft>
                          <a:spcPts val="0"/>
                        </a:spcAft>
                      </a:pPr>
                      <a:r>
                        <a:rPr lang="en-US" sz="1100" dirty="0">
                          <a:effectLst/>
                          <a:latin typeface="Calibri" panose="020F0502020204030204" pitchFamily="34" charset="0"/>
                        </a:rPr>
                        <a:t>DMA 010-050</a:t>
                      </a: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rPr>
                        <a:t>RISEM2 ≥ </a:t>
                      </a:r>
                      <a:r>
                        <a:rPr lang="en-US" sz="1100" dirty="0" smtClean="0">
                          <a:effectLst/>
                          <a:latin typeface="Calibri" panose="020F0502020204030204" pitchFamily="34" charset="0"/>
                        </a:rPr>
                        <a:t>75</a:t>
                      </a:r>
                      <a:endParaRPr lang="en-US" sz="1100" dirty="0">
                        <a:effectLst/>
                        <a:latin typeface="Calibri" panose="020F0502020204030204" pitchFamily="34" charset="0"/>
                      </a:endParaRPr>
                    </a:p>
                    <a:p>
                      <a:pPr algn="ctr">
                        <a:spcAft>
                          <a:spcPts val="0"/>
                        </a:spcAft>
                      </a:pPr>
                      <a:endParaRPr lang="en-US" sz="1100" dirty="0">
                        <a:effectLst/>
                        <a:latin typeface="Calibri" panose="020F0502020204030204" pitchFamily="34" charset="0"/>
                      </a:endParaRPr>
                    </a:p>
                  </a:txBody>
                  <a:tcPr marL="68580" marR="68580" marT="0" marB="0"/>
                </a:tc>
                <a:extLst>
                  <a:ext uri="{0D108BD9-81ED-4DB2-BD59-A6C34878D82A}">
                    <a16:rowId xmlns:a16="http://schemas.microsoft.com/office/drawing/2014/main" xmlns="" val="10016"/>
                  </a:ext>
                </a:extLst>
              </a:tr>
              <a:tr h="331733">
                <a:tc>
                  <a:txBody>
                    <a:bodyPr/>
                    <a:lstStyle/>
                    <a:p>
                      <a:pPr algn="r">
                        <a:spcAft>
                          <a:spcPts val="0"/>
                        </a:spcAft>
                      </a:pPr>
                      <a:r>
                        <a:rPr lang="en-US" sz="1100">
                          <a:effectLst/>
                        </a:rPr>
                        <a:t>MAT-171 without a Co-Req</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2.8</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Math ≥ 22</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Math ≥ 530</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170</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dirty="0">
                          <a:effectLst/>
                        </a:rPr>
                        <a:t>A</a:t>
                      </a:r>
                      <a:endParaRPr lang="en-US" sz="1100" dirty="0">
                        <a:effectLst/>
                        <a:latin typeface="Calibri" panose="020F0502020204030204" pitchFamily="34" charset="0"/>
                      </a:endParaRPr>
                    </a:p>
                  </a:txBody>
                  <a:tcPr marL="68580" marR="68580" marT="0" marB="0"/>
                </a:tc>
                <a:tc>
                  <a:txBody>
                    <a:bodyPr/>
                    <a:lstStyle/>
                    <a:p>
                      <a:pPr algn="ctr">
                        <a:spcAft>
                          <a:spcPts val="0"/>
                        </a:spcAft>
                      </a:pPr>
                      <a:r>
                        <a:rPr lang="en-US" sz="1100" dirty="0">
                          <a:effectLst/>
                        </a:rPr>
                        <a:t>Unit 17</a:t>
                      </a:r>
                      <a:endParaRPr lang="en-US" sz="1100" dirty="0">
                        <a:effectLst/>
                        <a:latin typeface="Calibri" panose="020F0502020204030204" pitchFamily="34" charset="0"/>
                      </a:endParaRPr>
                    </a:p>
                  </a:txBody>
                  <a:tcPr marL="68580" marR="68580" marT="0" marB="0"/>
                </a:tc>
                <a:tc>
                  <a:txBody>
                    <a:bodyPr/>
                    <a:lstStyle/>
                    <a:p>
                      <a:pPr algn="ctr">
                        <a:spcAft>
                          <a:spcPts val="0"/>
                        </a:spcAft>
                      </a:pPr>
                      <a:r>
                        <a:rPr lang="en-US" sz="1100" dirty="0">
                          <a:effectLst/>
                          <a:latin typeface="Calibri" panose="020F0502020204030204" pitchFamily="34" charset="0"/>
                        </a:rPr>
                        <a:t>P3</a:t>
                      </a:r>
                    </a:p>
                  </a:txBody>
                  <a:tcPr marL="68580" marR="68580" marT="0" marB="0"/>
                </a:tc>
                <a:tc>
                  <a:txBody>
                    <a:bodyPr/>
                    <a:lstStyle/>
                    <a:p>
                      <a:pPr algn="ctr">
                        <a:spcAft>
                          <a:spcPts val="0"/>
                        </a:spcAft>
                      </a:pPr>
                      <a:r>
                        <a:rPr lang="en-US" sz="1100" dirty="0">
                          <a:effectLst/>
                          <a:latin typeface="Calibri" panose="020F0502020204030204" pitchFamily="34" charset="0"/>
                        </a:rPr>
                        <a:t>DMA 010-080</a:t>
                      </a: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rPr>
                        <a:t>RISEM3 ≥ </a:t>
                      </a:r>
                      <a:r>
                        <a:rPr lang="en-US" sz="1100" dirty="0" smtClean="0">
                          <a:effectLst/>
                          <a:latin typeface="Calibri" panose="020F0502020204030204" pitchFamily="34" charset="0"/>
                        </a:rPr>
                        <a:t>75</a:t>
                      </a:r>
                      <a:endParaRPr lang="en-US" sz="1100" dirty="0">
                        <a:effectLst/>
                        <a:latin typeface="Calibri" panose="020F0502020204030204" pitchFamily="34" charset="0"/>
                      </a:endParaRPr>
                    </a:p>
                    <a:p>
                      <a:pPr algn="ctr">
                        <a:spcAft>
                          <a:spcPts val="0"/>
                        </a:spcAft>
                      </a:pPr>
                      <a:endParaRPr lang="en-US" sz="1100" dirty="0">
                        <a:effectLst/>
                        <a:latin typeface="Calibri" panose="020F0502020204030204" pitchFamily="34" charset="0"/>
                      </a:endParaRPr>
                    </a:p>
                  </a:txBody>
                  <a:tcPr marL="68580" marR="68580" marT="0" marB="0"/>
                </a:tc>
                <a:extLst>
                  <a:ext uri="{0D108BD9-81ED-4DB2-BD59-A6C34878D82A}">
                    <a16:rowId xmlns:a16="http://schemas.microsoft.com/office/drawing/2014/main" xmlns="" val="10017"/>
                  </a:ext>
                </a:extLst>
              </a:tr>
            </a:tbl>
          </a:graphicData>
        </a:graphic>
      </p:graphicFrame>
      <p:sp>
        <p:nvSpPr>
          <p:cNvPr id="5" name="Rectangle 1"/>
          <p:cNvSpPr>
            <a:spLocks noChangeArrowheads="1"/>
          </p:cNvSpPr>
          <p:nvPr/>
        </p:nvSpPr>
        <p:spPr bwMode="auto">
          <a:xfrm>
            <a:off x="2524401" y="2324741"/>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70166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Colleague Screen </a:t>
            </a:r>
          </a:p>
        </p:txBody>
      </p:sp>
      <p:pic>
        <p:nvPicPr>
          <p:cNvPr id="3" name="Picture 2" descr="C:\Users\jpblack73\Documents\DEV ED2.0\RISE Pilot\Attachment F - XMMS-RISE with recalc field.JPG"/>
          <p:cNvPicPr/>
          <p:nvPr/>
        </p:nvPicPr>
        <p:blipFill>
          <a:blip r:embed="rId2">
            <a:extLst>
              <a:ext uri="{28A0092B-C50C-407E-A947-70E740481C1C}">
                <a14:useLocalDpi xmlns:a14="http://schemas.microsoft.com/office/drawing/2010/main" val="0"/>
              </a:ext>
            </a:extLst>
          </a:blip>
          <a:srcRect/>
          <a:stretch>
            <a:fillRect/>
          </a:stretch>
        </p:blipFill>
        <p:spPr bwMode="auto">
          <a:xfrm>
            <a:off x="1867437" y="1275008"/>
            <a:ext cx="7984901" cy="5306096"/>
          </a:xfrm>
          <a:prstGeom prst="rect">
            <a:avLst/>
          </a:prstGeom>
          <a:noFill/>
          <a:ln>
            <a:noFill/>
          </a:ln>
        </p:spPr>
      </p:pic>
    </p:spTree>
    <p:extLst>
      <p:ext uri="{BB962C8B-B14F-4D97-AF65-F5344CB8AC3E}">
        <p14:creationId xmlns:p14="http://schemas.microsoft.com/office/powerpoint/2010/main" val="532703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XRISE Screen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1150" y="1867694"/>
            <a:ext cx="6489700" cy="4267200"/>
          </a:xfrm>
        </p:spPr>
      </p:pic>
    </p:spTree>
    <p:extLst>
      <p:ext uri="{BB962C8B-B14F-4D97-AF65-F5344CB8AC3E}">
        <p14:creationId xmlns:p14="http://schemas.microsoft.com/office/powerpoint/2010/main" val="1955645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XRISE Advisors View</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3487" y="1825625"/>
            <a:ext cx="6445025" cy="4351338"/>
          </a:xfrm>
        </p:spPr>
      </p:pic>
    </p:spTree>
    <p:extLst>
      <p:ext uri="{BB962C8B-B14F-4D97-AF65-F5344CB8AC3E}">
        <p14:creationId xmlns:p14="http://schemas.microsoft.com/office/powerpoint/2010/main" val="2457597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baseline="30000" dirty="0"/>
              <a:t>ST</a:t>
            </a:r>
            <a:r>
              <a:rPr lang="en-US" dirty="0"/>
              <a:t> SEMESTER OF </a:t>
            </a:r>
            <a:r>
              <a:rPr lang="en-US" dirty="0" smtClean="0"/>
              <a:t>RISE Implementation</a:t>
            </a:r>
            <a:endParaRPr lang="en-US" dirty="0"/>
          </a:p>
        </p:txBody>
      </p:sp>
      <p:sp>
        <p:nvSpPr>
          <p:cNvPr id="3" name="Content Placeholder 2"/>
          <p:cNvSpPr>
            <a:spLocks noGrp="1"/>
          </p:cNvSpPr>
          <p:nvPr>
            <p:ph idx="1"/>
          </p:nvPr>
        </p:nvSpPr>
        <p:spPr>
          <a:xfrm>
            <a:off x="838200" y="1440610"/>
            <a:ext cx="10515600" cy="4968815"/>
          </a:xfrm>
        </p:spPr>
        <p:txBody>
          <a:bodyPr>
            <a:normAutofit lnSpcReduction="10000"/>
          </a:bodyPr>
          <a:lstStyle/>
          <a:p>
            <a:r>
              <a:rPr lang="en-US" dirty="0"/>
              <a:t>A student does not have HS GPA on file to register for ENG or MAT classes - put the student in other classes not ENG and MAT.</a:t>
            </a:r>
          </a:p>
          <a:p>
            <a:r>
              <a:rPr lang="en-US" dirty="0"/>
              <a:t>Use calendar year instead of graduation date in order to determine the 10 year rule for HS GPA.</a:t>
            </a:r>
          </a:p>
          <a:p>
            <a:r>
              <a:rPr lang="en-US" dirty="0"/>
              <a:t>Students who were previously enrolled and met Multiple Measure Waiver with HS GPA 2.6 or higher and had the 4</a:t>
            </a:r>
            <a:r>
              <a:rPr lang="en-US" baseline="30000" dirty="0"/>
              <a:t>th</a:t>
            </a:r>
            <a:r>
              <a:rPr lang="en-US" dirty="0"/>
              <a:t> math will be allowed to take MAT and ENG courses without a co-</a:t>
            </a:r>
            <a:r>
              <a:rPr lang="en-US" dirty="0" err="1"/>
              <a:t>req</a:t>
            </a:r>
            <a:r>
              <a:rPr lang="en-US" dirty="0"/>
              <a:t> due to non-course credit already been awarded in Colleague.  Faculty/Advisors will need to determine when a student entered the college. Multiple Measures was mandated Fall </a:t>
            </a:r>
            <a:r>
              <a:rPr lang="en-US" dirty="0" smtClean="0"/>
              <a:t>2015.</a:t>
            </a:r>
            <a:endParaRPr lang="en-US" dirty="0"/>
          </a:p>
          <a:p>
            <a:r>
              <a:rPr lang="en-US" dirty="0"/>
              <a:t>New students in 1</a:t>
            </a:r>
            <a:r>
              <a:rPr lang="en-US" baseline="30000" dirty="0"/>
              <a:t>st</a:t>
            </a:r>
            <a:r>
              <a:rPr lang="en-US" dirty="0"/>
              <a:t> RISE semester will need 2.8 </a:t>
            </a:r>
            <a:r>
              <a:rPr lang="en-US" dirty="0" smtClean="0"/>
              <a:t>unweighted HS </a:t>
            </a:r>
            <a:r>
              <a:rPr lang="en-US" dirty="0"/>
              <a:t>GPA to earn non-course credit for co-requisite courses.</a:t>
            </a:r>
          </a:p>
          <a:p>
            <a:endParaRPr lang="en-US" dirty="0"/>
          </a:p>
          <a:p>
            <a:endParaRPr lang="en-US" dirty="0"/>
          </a:p>
          <a:p>
            <a:endParaRPr lang="en-US" dirty="0"/>
          </a:p>
        </p:txBody>
      </p:sp>
    </p:spTree>
    <p:extLst>
      <p:ext uri="{BB962C8B-B14F-4D97-AF65-F5344CB8AC3E}">
        <p14:creationId xmlns:p14="http://schemas.microsoft.com/office/powerpoint/2010/main" val="414702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baseline="30000" dirty="0"/>
              <a:t>st</a:t>
            </a:r>
            <a:r>
              <a:rPr lang="en-US" dirty="0"/>
              <a:t> Semester RISE Implementation</a:t>
            </a:r>
          </a:p>
        </p:txBody>
      </p:sp>
      <p:sp>
        <p:nvSpPr>
          <p:cNvPr id="3" name="Content Placeholder 2"/>
          <p:cNvSpPr>
            <a:spLocks noGrp="1"/>
          </p:cNvSpPr>
          <p:nvPr>
            <p:ph idx="1"/>
          </p:nvPr>
        </p:nvSpPr>
        <p:spPr/>
        <p:txBody>
          <a:bodyPr>
            <a:normAutofit fontScale="92500"/>
          </a:bodyPr>
          <a:lstStyle/>
          <a:p>
            <a:r>
              <a:rPr lang="en-US" dirty="0"/>
              <a:t>Priority should be getting students enrolled in gateway math and English courses as soon as possible</a:t>
            </a:r>
          </a:p>
          <a:p>
            <a:r>
              <a:rPr lang="en-US" dirty="0"/>
              <a:t>AA students should take their English courses first.</a:t>
            </a:r>
          </a:p>
          <a:p>
            <a:r>
              <a:rPr lang="en-US" dirty="0"/>
              <a:t>AS/AE students should take their Math courses first.</a:t>
            </a:r>
          </a:p>
          <a:p>
            <a:r>
              <a:rPr lang="en-US" dirty="0"/>
              <a:t>Students who have earned an Associate or Bachelors degree do not have pre-requisite or co-requisite requirements and may enroll in any course.</a:t>
            </a:r>
          </a:p>
          <a:p>
            <a:r>
              <a:rPr lang="en-US" dirty="0"/>
              <a:t>After successful completion of each tier in a transition course, students will need advising to determine if the students’ program requirements have been satisfied and to review options for entering gateway courses with or without a co-requisite.</a:t>
            </a:r>
          </a:p>
          <a:p>
            <a:endParaRPr lang="en-US" dirty="0"/>
          </a:p>
          <a:p>
            <a:endParaRPr lang="en-US" dirty="0"/>
          </a:p>
          <a:p>
            <a:endParaRPr lang="en-US" dirty="0"/>
          </a:p>
        </p:txBody>
      </p:sp>
    </p:spTree>
    <p:extLst>
      <p:ext uri="{BB962C8B-B14F-4D97-AF65-F5344CB8AC3E}">
        <p14:creationId xmlns:p14="http://schemas.microsoft.com/office/powerpoint/2010/main" val="3882953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fontScale="85000" lnSpcReduction="20000"/>
          </a:bodyPr>
          <a:lstStyle/>
          <a:p>
            <a:r>
              <a:rPr lang="en-US" dirty="0"/>
              <a:t>Changes in Developmental Studies</a:t>
            </a:r>
          </a:p>
          <a:p>
            <a:r>
              <a:rPr lang="en-US" dirty="0"/>
              <a:t>Corequisite Remediation</a:t>
            </a:r>
          </a:p>
          <a:p>
            <a:r>
              <a:rPr lang="en-US" dirty="0"/>
              <a:t>Where to find HS GPA in </a:t>
            </a:r>
            <a:r>
              <a:rPr lang="en-US" dirty="0" smtClean="0"/>
              <a:t>Colleague</a:t>
            </a:r>
          </a:p>
          <a:p>
            <a:r>
              <a:rPr lang="en-US" dirty="0"/>
              <a:t>RISE Placement Test</a:t>
            </a:r>
          </a:p>
          <a:p>
            <a:r>
              <a:rPr lang="en-US" dirty="0" smtClean="0"/>
              <a:t>Transition </a:t>
            </a:r>
            <a:r>
              <a:rPr lang="en-US" dirty="0"/>
              <a:t>Center and Crosswalk </a:t>
            </a:r>
          </a:p>
          <a:p>
            <a:r>
              <a:rPr lang="en-US" dirty="0" smtClean="0"/>
              <a:t>Parent </a:t>
            </a:r>
            <a:r>
              <a:rPr lang="en-US" dirty="0"/>
              <a:t>Class and Corequisite Class Contact/Credit Hours</a:t>
            </a:r>
          </a:p>
          <a:p>
            <a:r>
              <a:rPr lang="en-US" dirty="0"/>
              <a:t>Spring 2019 English and Math Placement Guide</a:t>
            </a:r>
          </a:p>
          <a:p>
            <a:r>
              <a:rPr lang="en-US" dirty="0"/>
              <a:t>New Colleague Screen</a:t>
            </a:r>
          </a:p>
          <a:p>
            <a:r>
              <a:rPr lang="en-US" dirty="0"/>
              <a:t>Spring 2019 Information</a:t>
            </a:r>
          </a:p>
          <a:p>
            <a:r>
              <a:rPr lang="en-US" dirty="0"/>
              <a:t>Math and English End of Module Cards</a:t>
            </a:r>
          </a:p>
          <a:p>
            <a:r>
              <a:rPr lang="en-US" dirty="0"/>
              <a:t>Scenarios</a:t>
            </a:r>
          </a:p>
          <a:p>
            <a:endParaRPr lang="en-US" dirty="0"/>
          </a:p>
          <a:p>
            <a:endParaRPr lang="en-US" dirty="0"/>
          </a:p>
        </p:txBody>
      </p:sp>
    </p:spTree>
    <p:extLst>
      <p:ext uri="{BB962C8B-B14F-4D97-AF65-F5344CB8AC3E}">
        <p14:creationId xmlns:p14="http://schemas.microsoft.com/office/powerpoint/2010/main" val="3879065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457200"/>
            <a:ext cx="4979826" cy="1046136"/>
          </a:xfrm>
        </p:spPr>
        <p:txBody>
          <a:bodyPr>
            <a:normAutofit/>
          </a:bodyPr>
          <a:lstStyle/>
          <a:p>
            <a:r>
              <a:rPr lang="en-US" sz="3600" b="1" dirty="0"/>
              <a:t>      Math Course Card</a:t>
            </a:r>
          </a:p>
        </p:txBody>
      </p:sp>
      <p:sp>
        <p:nvSpPr>
          <p:cNvPr id="9" name="Content Placeholder 8"/>
          <p:cNvSpPr>
            <a:spLocks noGrp="1"/>
          </p:cNvSpPr>
          <p:nvPr>
            <p:ph idx="1"/>
          </p:nvPr>
        </p:nvSpPr>
        <p:spPr>
          <a:xfrm>
            <a:off x="6734014" y="987425"/>
            <a:ext cx="3711844" cy="4873625"/>
          </a:xfrm>
        </p:spPr>
        <p:txBody>
          <a:bodyPr/>
          <a:lstStyle/>
          <a:p>
            <a:pPr marL="0" indent="0">
              <a:buNone/>
            </a:pPr>
            <a:r>
              <a:rPr lang="en-US" sz="3600" dirty="0"/>
              <a:t>English</a:t>
            </a:r>
            <a:r>
              <a:rPr lang="en-US" dirty="0"/>
              <a:t> Course Card</a:t>
            </a:r>
          </a:p>
        </p:txBody>
      </p:sp>
      <p:graphicFrame>
        <p:nvGraphicFramePr>
          <p:cNvPr id="10" name="Content Placeholder 6"/>
          <p:cNvGraphicFramePr>
            <a:graphicFrameLocks/>
          </p:cNvGraphicFramePr>
          <p:nvPr>
            <p:extLst>
              <p:ext uri="{D42A27DB-BD31-4B8C-83A1-F6EECF244321}">
                <p14:modId xmlns:p14="http://schemas.microsoft.com/office/powerpoint/2010/main" val="1484061980"/>
              </p:ext>
            </p:extLst>
          </p:nvPr>
        </p:nvGraphicFramePr>
        <p:xfrm>
          <a:off x="6823684" y="2057400"/>
          <a:ext cx="3154680" cy="3081274"/>
        </p:xfrm>
        <a:graphic>
          <a:graphicData uri="http://schemas.openxmlformats.org/drawingml/2006/table">
            <a:tbl>
              <a:tblPr firstRow="1" firstCol="1" bandRow="1">
                <a:tableStyleId>{5C22544A-7EE6-4342-B048-85BDC9FD1C3A}</a:tableStyleId>
              </a:tblPr>
              <a:tblGrid>
                <a:gridCol w="957580">
                  <a:extLst>
                    <a:ext uri="{9D8B030D-6E8A-4147-A177-3AD203B41FA5}">
                      <a16:colId xmlns:a16="http://schemas.microsoft.com/office/drawing/2014/main" xmlns="" val="20000"/>
                    </a:ext>
                  </a:extLst>
                </a:gridCol>
                <a:gridCol w="2197100">
                  <a:extLst>
                    <a:ext uri="{9D8B030D-6E8A-4147-A177-3AD203B41FA5}">
                      <a16:colId xmlns:a16="http://schemas.microsoft.com/office/drawing/2014/main" xmlns="" val="20001"/>
                    </a:ext>
                  </a:extLst>
                </a:gridCol>
              </a:tblGrid>
              <a:tr h="450850">
                <a:tc gridSpan="2">
                  <a:txBody>
                    <a:bodyPr/>
                    <a:lstStyle/>
                    <a:p>
                      <a:pPr marL="0" marR="0" algn="ctr">
                        <a:lnSpc>
                          <a:spcPct val="115000"/>
                        </a:lnSpc>
                        <a:spcBef>
                          <a:spcPts val="0"/>
                        </a:spcBef>
                        <a:spcAft>
                          <a:spcPts val="0"/>
                        </a:spcAft>
                      </a:pPr>
                      <a:r>
                        <a:rPr lang="en-US" sz="2200" dirty="0">
                          <a:effectLst/>
                        </a:rPr>
                        <a:t>Spring 2019 </a:t>
                      </a:r>
                      <a:endParaRPr lang="en-US" sz="1100" dirty="0">
                        <a:effectLst/>
                      </a:endParaRPr>
                    </a:p>
                    <a:p>
                      <a:pPr marL="0" marR="0" algn="ctr">
                        <a:lnSpc>
                          <a:spcPct val="115000"/>
                        </a:lnSpc>
                        <a:spcBef>
                          <a:spcPts val="0"/>
                        </a:spcBef>
                        <a:spcAft>
                          <a:spcPts val="0"/>
                        </a:spcAft>
                      </a:pPr>
                      <a:r>
                        <a:rPr lang="en-US" sz="2200" dirty="0">
                          <a:effectLst/>
                        </a:rPr>
                        <a:t>English Course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xmlns="" val="10000"/>
                  </a:ext>
                </a:extLst>
              </a:tr>
              <a:tr h="719455">
                <a:tc>
                  <a:txBody>
                    <a:bodyPr/>
                    <a:lstStyle/>
                    <a:p>
                      <a:pPr marL="0" marR="0">
                        <a:lnSpc>
                          <a:spcPct val="115000"/>
                        </a:lnSpc>
                        <a:spcBef>
                          <a:spcPts val="0"/>
                        </a:spcBef>
                        <a:spcAft>
                          <a:spcPts val="0"/>
                        </a:spcAft>
                      </a:pPr>
                      <a:r>
                        <a:rPr lang="en-US" sz="1100">
                          <a:effectLst/>
                        </a:rPr>
                        <a:t>You have completed or placed out of: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b="1" dirty="0">
                          <a:effectLst/>
                        </a:rPr>
                        <a:t>In Spring 2019, you are eligible to take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393700">
                <a:tc>
                  <a:txBody>
                    <a:bodyPr/>
                    <a:lstStyle/>
                    <a:p>
                      <a:pPr marL="0" marR="0">
                        <a:lnSpc>
                          <a:spcPct val="115000"/>
                        </a:lnSpc>
                        <a:spcBef>
                          <a:spcPts val="0"/>
                        </a:spcBef>
                        <a:spcAft>
                          <a:spcPts val="0"/>
                        </a:spcAft>
                      </a:pPr>
                      <a:r>
                        <a:rPr lang="en-US" sz="1100">
                          <a:effectLst/>
                        </a:rPr>
                        <a:t>DRE 096 </a:t>
                      </a:r>
                    </a:p>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ENG 002 – Transition Center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393700">
                <a:tc>
                  <a:txBody>
                    <a:bodyPr/>
                    <a:lstStyle/>
                    <a:p>
                      <a:pPr marL="0" marR="0">
                        <a:lnSpc>
                          <a:spcPct val="115000"/>
                        </a:lnSpc>
                        <a:spcBef>
                          <a:spcPts val="0"/>
                        </a:spcBef>
                        <a:spcAft>
                          <a:spcPts val="0"/>
                        </a:spcAft>
                      </a:pPr>
                      <a:r>
                        <a:rPr lang="en-US" sz="1100">
                          <a:effectLst/>
                        </a:rPr>
                        <a:t>DRE 097</a:t>
                      </a:r>
                    </a:p>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ENG 111 with a co-req ENG 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803275">
                <a:tc>
                  <a:txBody>
                    <a:bodyPr/>
                    <a:lstStyle/>
                    <a:p>
                      <a:pPr marL="0" marR="0">
                        <a:lnSpc>
                          <a:spcPct val="115000"/>
                        </a:lnSpc>
                        <a:spcBef>
                          <a:spcPts val="0"/>
                        </a:spcBef>
                        <a:spcAft>
                          <a:spcPts val="0"/>
                        </a:spcAft>
                      </a:pPr>
                      <a:r>
                        <a:rPr lang="en-US" sz="1100">
                          <a:effectLst/>
                        </a:rPr>
                        <a:t>DRE 098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ENG 111 without a co-</a:t>
                      </a:r>
                      <a:r>
                        <a:rPr lang="en-US" sz="1100" dirty="0" err="1">
                          <a:effectLst/>
                        </a:rPr>
                        <a:t>req</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703954729"/>
              </p:ext>
            </p:extLst>
          </p:nvPr>
        </p:nvGraphicFramePr>
        <p:xfrm>
          <a:off x="837404" y="1627323"/>
          <a:ext cx="4982210" cy="5013703"/>
        </p:xfrm>
        <a:graphic>
          <a:graphicData uri="http://schemas.openxmlformats.org/drawingml/2006/table">
            <a:tbl>
              <a:tblPr firstRow="1" firstCol="1" bandRow="1">
                <a:tableStyleId>{5C22544A-7EE6-4342-B048-85BDC9FD1C3A}</a:tableStyleId>
              </a:tblPr>
              <a:tblGrid>
                <a:gridCol w="793007">
                  <a:extLst>
                    <a:ext uri="{9D8B030D-6E8A-4147-A177-3AD203B41FA5}">
                      <a16:colId xmlns:a16="http://schemas.microsoft.com/office/drawing/2014/main" xmlns="" val="20000"/>
                    </a:ext>
                  </a:extLst>
                </a:gridCol>
                <a:gridCol w="1887704">
                  <a:extLst>
                    <a:ext uri="{9D8B030D-6E8A-4147-A177-3AD203B41FA5}">
                      <a16:colId xmlns:a16="http://schemas.microsoft.com/office/drawing/2014/main" xmlns="" val="20001"/>
                    </a:ext>
                  </a:extLst>
                </a:gridCol>
                <a:gridCol w="2301499">
                  <a:extLst>
                    <a:ext uri="{9D8B030D-6E8A-4147-A177-3AD203B41FA5}">
                      <a16:colId xmlns:a16="http://schemas.microsoft.com/office/drawing/2014/main" xmlns="" val="20002"/>
                    </a:ext>
                  </a:extLst>
                </a:gridCol>
              </a:tblGrid>
              <a:tr h="733014">
                <a:tc gridSpan="3">
                  <a:txBody>
                    <a:bodyPr/>
                    <a:lstStyle/>
                    <a:p>
                      <a:pPr marL="0" marR="0" algn="ctr">
                        <a:lnSpc>
                          <a:spcPct val="115000"/>
                        </a:lnSpc>
                        <a:spcBef>
                          <a:spcPts val="0"/>
                        </a:spcBef>
                        <a:spcAft>
                          <a:spcPts val="0"/>
                        </a:spcAft>
                      </a:pPr>
                      <a:r>
                        <a:rPr lang="en-US" sz="1800" dirty="0">
                          <a:effectLst/>
                        </a:rPr>
                        <a:t>Spring 2019 </a:t>
                      </a:r>
                      <a:endParaRPr lang="en-US" sz="900" dirty="0">
                        <a:effectLst/>
                      </a:endParaRPr>
                    </a:p>
                    <a:p>
                      <a:pPr marL="0" marR="0" algn="ctr">
                        <a:lnSpc>
                          <a:spcPct val="115000"/>
                        </a:lnSpc>
                        <a:spcBef>
                          <a:spcPts val="0"/>
                        </a:spcBef>
                        <a:spcAft>
                          <a:spcPts val="0"/>
                        </a:spcAft>
                      </a:pPr>
                      <a:r>
                        <a:rPr lang="en-US" sz="1800" dirty="0">
                          <a:effectLst/>
                        </a:rPr>
                        <a:t>Math Course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794" marR="5679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649543">
                <a:tc>
                  <a:txBody>
                    <a:bodyPr/>
                    <a:lstStyle/>
                    <a:p>
                      <a:pPr marL="0" marR="0">
                        <a:lnSpc>
                          <a:spcPct val="115000"/>
                        </a:lnSpc>
                        <a:spcBef>
                          <a:spcPts val="0"/>
                        </a:spcBef>
                        <a:spcAft>
                          <a:spcPts val="0"/>
                        </a:spcAft>
                      </a:pPr>
                      <a:r>
                        <a:rPr lang="en-US" sz="900">
                          <a:effectLst/>
                        </a:rPr>
                        <a:t>You have completed or placed out of: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794" marR="56794" marT="0" marB="0"/>
                </a:tc>
                <a:tc>
                  <a:txBody>
                    <a:bodyPr/>
                    <a:lstStyle/>
                    <a:p>
                      <a:pPr marL="0" marR="0">
                        <a:lnSpc>
                          <a:spcPct val="115000"/>
                        </a:lnSpc>
                        <a:spcBef>
                          <a:spcPts val="0"/>
                        </a:spcBef>
                        <a:spcAft>
                          <a:spcPts val="0"/>
                        </a:spcAft>
                      </a:pPr>
                      <a:r>
                        <a:rPr lang="en-US" sz="1100" b="1" dirty="0">
                          <a:effectLst/>
                        </a:rPr>
                        <a:t>In Spring, 2019 you are eligible to take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794" marR="56794" marT="0" marB="0"/>
                </a:tc>
                <a:tc>
                  <a:txBody>
                    <a:bodyPr/>
                    <a:lstStyle/>
                    <a:p>
                      <a:pPr marL="0" marR="0">
                        <a:lnSpc>
                          <a:spcPct val="115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794" marR="56794" marT="0" marB="0"/>
                </a:tc>
                <a:extLst>
                  <a:ext uri="{0D108BD9-81ED-4DB2-BD59-A6C34878D82A}">
                    <a16:rowId xmlns:a16="http://schemas.microsoft.com/office/drawing/2014/main" xmlns="" val="10001"/>
                  </a:ext>
                </a:extLst>
              </a:tr>
              <a:tr h="394197">
                <a:tc>
                  <a:txBody>
                    <a:bodyPr/>
                    <a:lstStyle/>
                    <a:p>
                      <a:pPr marL="0" marR="0">
                        <a:lnSpc>
                          <a:spcPct val="115000"/>
                        </a:lnSpc>
                        <a:spcBef>
                          <a:spcPts val="0"/>
                        </a:spcBef>
                        <a:spcAft>
                          <a:spcPts val="0"/>
                        </a:spcAft>
                      </a:pPr>
                      <a:r>
                        <a:rPr lang="en-US" sz="900">
                          <a:effectLst/>
                        </a:rPr>
                        <a:t>DMA 010</a:t>
                      </a:r>
                    </a:p>
                    <a:p>
                      <a:pPr marL="0" marR="0">
                        <a:lnSpc>
                          <a:spcPct val="115000"/>
                        </a:lnSpc>
                        <a:spcBef>
                          <a:spcPts val="0"/>
                        </a:spcBef>
                        <a:spcAft>
                          <a:spcPts val="0"/>
                        </a:spcAft>
                      </a:pPr>
                      <a:r>
                        <a:rPr lang="en-US" sz="900">
                          <a:effectLst/>
                        </a:rPr>
                        <a:t>&amp; DMA 020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794" marR="56794" marT="0" marB="0"/>
                </a:tc>
                <a:tc>
                  <a:txBody>
                    <a:bodyPr/>
                    <a:lstStyle/>
                    <a:p>
                      <a:pPr marL="0" marR="0">
                        <a:lnSpc>
                          <a:spcPct val="115000"/>
                        </a:lnSpc>
                        <a:spcBef>
                          <a:spcPts val="0"/>
                        </a:spcBef>
                        <a:spcAft>
                          <a:spcPts val="0"/>
                        </a:spcAft>
                      </a:pPr>
                      <a:r>
                        <a:rPr lang="en-US" sz="1100" dirty="0">
                          <a:effectLst/>
                        </a:rPr>
                        <a:t>MAT 003 – Transition Center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794" marR="56794"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794" marR="56794" marT="0" marB="0"/>
                </a:tc>
                <a:extLst>
                  <a:ext uri="{0D108BD9-81ED-4DB2-BD59-A6C34878D82A}">
                    <a16:rowId xmlns:a16="http://schemas.microsoft.com/office/drawing/2014/main" xmlns="" val="10002"/>
                  </a:ext>
                </a:extLst>
              </a:tr>
              <a:tr h="968932">
                <a:tc>
                  <a:txBody>
                    <a:bodyPr/>
                    <a:lstStyle/>
                    <a:p>
                      <a:pPr marL="0" marR="0">
                        <a:lnSpc>
                          <a:spcPct val="115000"/>
                        </a:lnSpc>
                        <a:spcBef>
                          <a:spcPts val="0"/>
                        </a:spcBef>
                        <a:spcAft>
                          <a:spcPts val="0"/>
                        </a:spcAft>
                      </a:pPr>
                      <a:r>
                        <a:rPr lang="en-US" sz="900">
                          <a:effectLst/>
                        </a:rPr>
                        <a:t>DMA 010, DMA 020 &amp; DMA 030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794" marR="56794" marT="0" marB="0"/>
                </a:tc>
                <a:tc>
                  <a:txBody>
                    <a:bodyPr/>
                    <a:lstStyle/>
                    <a:p>
                      <a:pPr marL="0" marR="0">
                        <a:lnSpc>
                          <a:spcPct val="115000"/>
                        </a:lnSpc>
                        <a:spcBef>
                          <a:spcPts val="0"/>
                        </a:spcBef>
                        <a:spcAft>
                          <a:spcPts val="0"/>
                        </a:spcAft>
                      </a:pPr>
                      <a:r>
                        <a:rPr lang="en-US" sz="1100" dirty="0">
                          <a:effectLst/>
                        </a:rPr>
                        <a:t>MAT 110 without a co-</a:t>
                      </a:r>
                      <a:r>
                        <a:rPr lang="en-US" sz="1100" dirty="0" err="1">
                          <a:effectLst/>
                        </a:rPr>
                        <a:t>req</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794" marR="56794" marT="0" marB="0"/>
                </a:tc>
                <a:tc>
                  <a:txBody>
                    <a:bodyPr/>
                    <a:lstStyle/>
                    <a:p>
                      <a:pPr marL="0" marR="0">
                        <a:lnSpc>
                          <a:spcPct val="115000"/>
                        </a:lnSpc>
                        <a:spcBef>
                          <a:spcPts val="0"/>
                        </a:spcBef>
                        <a:spcAft>
                          <a:spcPts val="0"/>
                        </a:spcAft>
                      </a:pPr>
                      <a:r>
                        <a:rPr lang="en-US" sz="1100">
                          <a:effectLst/>
                        </a:rPr>
                        <a:t>Or MAT 143 with co-req MAT 043</a:t>
                      </a:r>
                    </a:p>
                    <a:p>
                      <a:pPr marL="0" marR="0">
                        <a:lnSpc>
                          <a:spcPct val="115000"/>
                        </a:lnSpc>
                        <a:spcBef>
                          <a:spcPts val="0"/>
                        </a:spcBef>
                        <a:spcAft>
                          <a:spcPts val="0"/>
                        </a:spcAft>
                      </a:pPr>
                      <a:r>
                        <a:rPr lang="en-US" sz="1100">
                          <a:effectLst/>
                        </a:rPr>
                        <a:t>Or</a:t>
                      </a:r>
                    </a:p>
                    <a:p>
                      <a:pPr marL="0" marR="0">
                        <a:lnSpc>
                          <a:spcPct val="115000"/>
                        </a:lnSpc>
                        <a:spcBef>
                          <a:spcPts val="0"/>
                        </a:spcBef>
                        <a:spcAft>
                          <a:spcPts val="0"/>
                        </a:spcAft>
                      </a:pPr>
                      <a:r>
                        <a:rPr lang="en-US" sz="1100">
                          <a:effectLst/>
                        </a:rPr>
                        <a:t>MAT 152 with co-req MAT 052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794" marR="56794" marT="0" marB="0"/>
                </a:tc>
                <a:extLst>
                  <a:ext uri="{0D108BD9-81ED-4DB2-BD59-A6C34878D82A}">
                    <a16:rowId xmlns:a16="http://schemas.microsoft.com/office/drawing/2014/main" xmlns="" val="10003"/>
                  </a:ext>
                </a:extLst>
              </a:tr>
              <a:tr h="968932">
                <a:tc>
                  <a:txBody>
                    <a:bodyPr/>
                    <a:lstStyle/>
                    <a:p>
                      <a:pPr marL="0" marR="0">
                        <a:lnSpc>
                          <a:spcPct val="115000"/>
                        </a:lnSpc>
                        <a:spcBef>
                          <a:spcPts val="0"/>
                        </a:spcBef>
                        <a:spcAft>
                          <a:spcPts val="0"/>
                        </a:spcAft>
                      </a:pPr>
                      <a:r>
                        <a:rPr lang="en-US" sz="900">
                          <a:effectLst/>
                        </a:rPr>
                        <a:t>DMA 010</a:t>
                      </a:r>
                    </a:p>
                    <a:p>
                      <a:pPr marL="0" marR="0">
                        <a:lnSpc>
                          <a:spcPct val="115000"/>
                        </a:lnSpc>
                        <a:spcBef>
                          <a:spcPts val="0"/>
                        </a:spcBef>
                        <a:spcAft>
                          <a:spcPts val="0"/>
                        </a:spcAft>
                      </a:pPr>
                      <a:r>
                        <a:rPr lang="en-US" sz="900">
                          <a:effectLst/>
                        </a:rPr>
                        <a:t>DMA 020  DMA 030</a:t>
                      </a:r>
                    </a:p>
                    <a:p>
                      <a:pPr marL="0" marR="0">
                        <a:lnSpc>
                          <a:spcPct val="115000"/>
                        </a:lnSpc>
                        <a:spcBef>
                          <a:spcPts val="0"/>
                        </a:spcBef>
                        <a:spcAft>
                          <a:spcPts val="0"/>
                        </a:spcAft>
                      </a:pPr>
                      <a:r>
                        <a:rPr lang="en-US" sz="900">
                          <a:effectLst/>
                        </a:rPr>
                        <a:t>DMA 040 &amp; DMA 050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794" marR="56794" marT="0" marB="0"/>
                </a:tc>
                <a:tc>
                  <a:txBody>
                    <a:bodyPr/>
                    <a:lstStyle/>
                    <a:p>
                      <a:pPr marL="0" marR="0">
                        <a:lnSpc>
                          <a:spcPct val="115000"/>
                        </a:lnSpc>
                        <a:spcBef>
                          <a:spcPts val="0"/>
                        </a:spcBef>
                        <a:spcAft>
                          <a:spcPts val="0"/>
                        </a:spcAft>
                      </a:pPr>
                      <a:r>
                        <a:rPr lang="en-US" sz="1100" dirty="0">
                          <a:effectLst/>
                        </a:rPr>
                        <a:t>MAT 143/MAT 152 without a co-</a:t>
                      </a:r>
                      <a:r>
                        <a:rPr lang="en-US" sz="1100" dirty="0" err="1">
                          <a:effectLst/>
                        </a:rPr>
                        <a:t>req</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794" marR="56794" marT="0" marB="0"/>
                </a:tc>
                <a:tc>
                  <a:txBody>
                    <a:bodyPr/>
                    <a:lstStyle/>
                    <a:p>
                      <a:pPr marL="0" marR="0">
                        <a:lnSpc>
                          <a:spcPct val="115000"/>
                        </a:lnSpc>
                        <a:spcBef>
                          <a:spcPts val="0"/>
                        </a:spcBef>
                        <a:spcAft>
                          <a:spcPts val="0"/>
                        </a:spcAft>
                      </a:pPr>
                      <a:r>
                        <a:rPr lang="en-US" sz="1100" dirty="0">
                          <a:effectLst/>
                        </a:rPr>
                        <a:t>Or MAT 121 with co-</a:t>
                      </a:r>
                      <a:r>
                        <a:rPr lang="en-US" sz="1100" dirty="0" err="1">
                          <a:effectLst/>
                        </a:rPr>
                        <a:t>req</a:t>
                      </a:r>
                      <a:r>
                        <a:rPr lang="en-US" sz="1100" dirty="0">
                          <a:effectLst/>
                        </a:rPr>
                        <a:t> MAT 021</a:t>
                      </a:r>
                    </a:p>
                    <a:p>
                      <a:pPr marL="0" marR="0">
                        <a:lnSpc>
                          <a:spcPct val="115000"/>
                        </a:lnSpc>
                        <a:spcBef>
                          <a:spcPts val="0"/>
                        </a:spcBef>
                        <a:spcAft>
                          <a:spcPts val="0"/>
                        </a:spcAft>
                      </a:pPr>
                      <a:r>
                        <a:rPr lang="en-US" sz="1100" dirty="0">
                          <a:effectLst/>
                        </a:rPr>
                        <a:t>Or</a:t>
                      </a:r>
                    </a:p>
                    <a:p>
                      <a:pPr marL="0" marR="0">
                        <a:lnSpc>
                          <a:spcPct val="115000"/>
                        </a:lnSpc>
                        <a:spcBef>
                          <a:spcPts val="0"/>
                        </a:spcBef>
                        <a:spcAft>
                          <a:spcPts val="0"/>
                        </a:spcAft>
                      </a:pPr>
                      <a:r>
                        <a:rPr lang="en-US" sz="1100" dirty="0">
                          <a:effectLst/>
                        </a:rPr>
                        <a:t>MAT 171 with a co-</a:t>
                      </a:r>
                      <a:r>
                        <a:rPr lang="en-US" sz="1100" dirty="0" err="1">
                          <a:effectLst/>
                        </a:rPr>
                        <a:t>req</a:t>
                      </a:r>
                      <a:r>
                        <a:rPr lang="en-US" sz="1100" dirty="0">
                          <a:effectLst/>
                        </a:rPr>
                        <a:t> MAT 071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794" marR="56794" marT="0" marB="0"/>
                </a:tc>
                <a:extLst>
                  <a:ext uri="{0D108BD9-81ED-4DB2-BD59-A6C34878D82A}">
                    <a16:rowId xmlns:a16="http://schemas.microsoft.com/office/drawing/2014/main" xmlns="" val="10004"/>
                  </a:ext>
                </a:extLst>
              </a:tr>
              <a:tr h="1299085">
                <a:tc>
                  <a:txBody>
                    <a:bodyPr/>
                    <a:lstStyle/>
                    <a:p>
                      <a:pPr marL="0" marR="0">
                        <a:lnSpc>
                          <a:spcPct val="115000"/>
                        </a:lnSpc>
                        <a:spcBef>
                          <a:spcPts val="0"/>
                        </a:spcBef>
                        <a:spcAft>
                          <a:spcPts val="0"/>
                        </a:spcAft>
                      </a:pPr>
                      <a:r>
                        <a:rPr lang="en-US" sz="900">
                          <a:effectLst/>
                        </a:rPr>
                        <a:t>DMA 010 DMA 020  DMA 030</a:t>
                      </a:r>
                    </a:p>
                    <a:p>
                      <a:pPr marL="0" marR="0">
                        <a:lnSpc>
                          <a:spcPct val="115000"/>
                        </a:lnSpc>
                        <a:spcBef>
                          <a:spcPts val="0"/>
                        </a:spcBef>
                        <a:spcAft>
                          <a:spcPts val="0"/>
                        </a:spcAft>
                      </a:pPr>
                      <a:r>
                        <a:rPr lang="en-US" sz="900">
                          <a:effectLst/>
                        </a:rPr>
                        <a:t>DMA 040 DMA 050</a:t>
                      </a:r>
                    </a:p>
                    <a:p>
                      <a:pPr marL="0" marR="0">
                        <a:lnSpc>
                          <a:spcPct val="115000"/>
                        </a:lnSpc>
                        <a:spcBef>
                          <a:spcPts val="0"/>
                        </a:spcBef>
                        <a:spcAft>
                          <a:spcPts val="0"/>
                        </a:spcAft>
                      </a:pPr>
                      <a:r>
                        <a:rPr lang="en-US" sz="900">
                          <a:effectLst/>
                        </a:rPr>
                        <a:t>DMA 060 DMA 070 &amp; DMA 080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794" marR="56794" marT="0" marB="0"/>
                </a:tc>
                <a:tc>
                  <a:txBody>
                    <a:bodyPr/>
                    <a:lstStyle/>
                    <a:p>
                      <a:pPr marL="0" marR="0">
                        <a:lnSpc>
                          <a:spcPct val="115000"/>
                        </a:lnSpc>
                        <a:spcBef>
                          <a:spcPts val="0"/>
                        </a:spcBef>
                        <a:spcAft>
                          <a:spcPts val="0"/>
                        </a:spcAft>
                      </a:pPr>
                      <a:r>
                        <a:rPr lang="en-US" sz="1100">
                          <a:effectLst/>
                        </a:rPr>
                        <a:t>MAT 121/MAT 171 without a co-req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794" marR="56794"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794" marR="56794"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253911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1878120"/>
          </a:xfrm>
        </p:spPr>
        <p:txBody>
          <a:bodyPr/>
          <a:lstStyle/>
          <a:p>
            <a:pPr algn="ctr"/>
            <a:r>
              <a:rPr lang="en-US" b="1" dirty="0" smtClean="0">
                <a:latin typeface="+mn-lt"/>
              </a:rPr>
              <a:t>Scenarios</a:t>
            </a:r>
            <a:endParaRPr lang="en-US" dirty="0"/>
          </a:p>
        </p:txBody>
      </p:sp>
    </p:spTree>
    <p:extLst>
      <p:ext uri="{BB962C8B-B14F-4D97-AF65-F5344CB8AC3E}">
        <p14:creationId xmlns:p14="http://schemas.microsoft.com/office/powerpoint/2010/main" val="3916230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191" y="1209005"/>
            <a:ext cx="3665503" cy="3426322"/>
          </a:xfrm>
        </p:spPr>
        <p:txBody>
          <a:bodyPr>
            <a:noAutofit/>
          </a:bodyPr>
          <a:lstStyle/>
          <a:p>
            <a:r>
              <a:rPr lang="en-US" sz="2800" dirty="0" err="1">
                <a:latin typeface="Arial" pitchFamily="34" charset="0"/>
                <a:cs typeface="Arial" pitchFamily="34" charset="0"/>
              </a:rPr>
              <a:t>Tashana</a:t>
            </a:r>
            <a:r>
              <a:rPr lang="en-US" sz="2800" dirty="0">
                <a:latin typeface="Arial" pitchFamily="34" charset="0"/>
                <a:cs typeface="Arial" pitchFamily="34" charset="0"/>
              </a:rPr>
              <a:t> is an AE student possibly starting in </a:t>
            </a:r>
            <a:r>
              <a:rPr lang="en-US" sz="2800" dirty="0" smtClean="0">
                <a:latin typeface="Arial" pitchFamily="34" charset="0"/>
                <a:cs typeface="Arial" pitchFamily="34" charset="0"/>
              </a:rPr>
              <a:t>fall 2020. </a:t>
            </a:r>
            <a:r>
              <a:rPr lang="en-US" sz="2800" dirty="0">
                <a:latin typeface="Arial" pitchFamily="34" charset="0"/>
                <a:cs typeface="Arial" pitchFamily="34" charset="0"/>
              </a:rPr>
              <a:t>Her FA has not been approved yet. She needs to take her required math and ENG 111. </a:t>
            </a:r>
            <a:br>
              <a:rPr lang="en-US" sz="2800" dirty="0">
                <a:latin typeface="Arial" pitchFamily="34" charset="0"/>
                <a:cs typeface="Arial" pitchFamily="34" charset="0"/>
              </a:rPr>
            </a:br>
            <a:endParaRPr lang="en-US" sz="2800" dirty="0">
              <a:latin typeface="Arial" pitchFamily="34" charset="0"/>
              <a:cs typeface="Arial" pitchFamily="34" charset="0"/>
            </a:endParaRPr>
          </a:p>
        </p:txBody>
      </p:sp>
      <p:sp>
        <p:nvSpPr>
          <p:cNvPr id="3" name="Text Placeholder 2"/>
          <p:cNvSpPr>
            <a:spLocks noGrp="1"/>
          </p:cNvSpPr>
          <p:nvPr>
            <p:ph type="body" idx="1"/>
          </p:nvPr>
        </p:nvSpPr>
        <p:spPr>
          <a:xfrm>
            <a:off x="729213" y="4690390"/>
            <a:ext cx="5366787" cy="1794387"/>
          </a:xfrm>
        </p:spPr>
        <p:txBody>
          <a:bodyPr>
            <a:normAutofit fontScale="92500" lnSpcReduction="20000"/>
          </a:bodyPr>
          <a:lstStyle/>
          <a:p>
            <a:r>
              <a:rPr lang="en-US" sz="2800" dirty="0" smtClean="0">
                <a:solidFill>
                  <a:schemeClr val="accent1">
                    <a:lumMod val="50000"/>
                  </a:schemeClr>
                </a:solidFill>
                <a:latin typeface="Arial" pitchFamily="34" charset="0"/>
                <a:cs typeface="Arial" pitchFamily="34" charset="0"/>
              </a:rPr>
              <a:t>Fall 2020 </a:t>
            </a:r>
            <a:r>
              <a:rPr lang="en-US" sz="2800" dirty="0">
                <a:solidFill>
                  <a:schemeClr val="accent1">
                    <a:lumMod val="50000"/>
                  </a:schemeClr>
                </a:solidFill>
                <a:latin typeface="Arial" pitchFamily="34" charset="0"/>
                <a:cs typeface="Arial" pitchFamily="34" charset="0"/>
              </a:rPr>
              <a:t>pilot: </a:t>
            </a:r>
          </a:p>
          <a:p>
            <a:r>
              <a:rPr lang="en-US" sz="2800" dirty="0">
                <a:solidFill>
                  <a:schemeClr val="accent1">
                    <a:lumMod val="50000"/>
                  </a:schemeClr>
                </a:solidFill>
                <a:latin typeface="Arial" pitchFamily="34" charset="0"/>
                <a:cs typeface="Arial" pitchFamily="34" charset="0"/>
              </a:rPr>
              <a:t>In the spring, </a:t>
            </a:r>
            <a:r>
              <a:rPr lang="en-US" sz="2800" dirty="0" err="1">
                <a:solidFill>
                  <a:schemeClr val="accent1">
                    <a:lumMod val="50000"/>
                  </a:schemeClr>
                </a:solidFill>
                <a:latin typeface="Arial" pitchFamily="34" charset="0"/>
                <a:cs typeface="Arial" pitchFamily="34" charset="0"/>
              </a:rPr>
              <a:t>Tashana</a:t>
            </a:r>
            <a:r>
              <a:rPr lang="en-US" sz="2800" dirty="0">
                <a:solidFill>
                  <a:schemeClr val="accent1">
                    <a:lumMod val="50000"/>
                  </a:schemeClr>
                </a:solidFill>
                <a:latin typeface="Arial" pitchFamily="34" charset="0"/>
                <a:cs typeface="Arial" pitchFamily="34" charset="0"/>
              </a:rPr>
              <a:t> can take ENG 111 with a co-</a:t>
            </a:r>
            <a:r>
              <a:rPr lang="en-US" sz="2800" dirty="0" err="1">
                <a:solidFill>
                  <a:schemeClr val="accent1">
                    <a:lumMod val="50000"/>
                  </a:schemeClr>
                </a:solidFill>
                <a:latin typeface="Arial" pitchFamily="34" charset="0"/>
                <a:cs typeface="Arial" pitchFamily="34" charset="0"/>
              </a:rPr>
              <a:t>req</a:t>
            </a:r>
            <a:r>
              <a:rPr lang="en-US" sz="2800" dirty="0">
                <a:solidFill>
                  <a:schemeClr val="accent1">
                    <a:lumMod val="50000"/>
                  </a:schemeClr>
                </a:solidFill>
                <a:latin typeface="Arial" pitchFamily="34" charset="0"/>
                <a:cs typeface="Arial" pitchFamily="34" charset="0"/>
              </a:rPr>
              <a:t> due to her GPA and MAT 171 without a co-</a:t>
            </a:r>
            <a:r>
              <a:rPr lang="en-US" sz="2800" dirty="0" err="1">
                <a:solidFill>
                  <a:schemeClr val="accent1">
                    <a:lumMod val="50000"/>
                  </a:schemeClr>
                </a:solidFill>
                <a:latin typeface="Arial" pitchFamily="34" charset="0"/>
                <a:cs typeface="Arial" pitchFamily="34" charset="0"/>
              </a:rPr>
              <a:t>req</a:t>
            </a:r>
            <a:r>
              <a:rPr lang="en-US" sz="2800" dirty="0">
                <a:solidFill>
                  <a:schemeClr val="accent1">
                    <a:lumMod val="50000"/>
                  </a:schemeClr>
                </a:solidFill>
                <a:latin typeface="Arial" pitchFamily="34" charset="0"/>
                <a:cs typeface="Arial" pitchFamily="34" charset="0"/>
              </a:rPr>
              <a:t> due to her ACT math score of 23.   </a:t>
            </a:r>
          </a:p>
        </p:txBody>
      </p:sp>
      <p:graphicFrame>
        <p:nvGraphicFramePr>
          <p:cNvPr id="6" name="Table 5"/>
          <p:cNvGraphicFramePr>
            <a:graphicFrameLocks noGrp="1"/>
          </p:cNvGraphicFramePr>
          <p:nvPr>
            <p:extLst>
              <p:ext uri="{D42A27DB-BD31-4B8C-83A1-F6EECF244321}">
                <p14:modId xmlns:p14="http://schemas.microsoft.com/office/powerpoint/2010/main" val="561799470"/>
              </p:ext>
            </p:extLst>
          </p:nvPr>
        </p:nvGraphicFramePr>
        <p:xfrm>
          <a:off x="6959923" y="1043158"/>
          <a:ext cx="5029914" cy="3489195"/>
        </p:xfrm>
        <a:graphic>
          <a:graphicData uri="http://schemas.openxmlformats.org/drawingml/2006/table">
            <a:tbl>
              <a:tblPr>
                <a:tableStyleId>{5C22544A-7EE6-4342-B048-85BDC9FD1C3A}</a:tableStyleId>
              </a:tblPr>
              <a:tblGrid>
                <a:gridCol w="1418253">
                  <a:extLst>
                    <a:ext uri="{9D8B030D-6E8A-4147-A177-3AD203B41FA5}">
                      <a16:colId xmlns:a16="http://schemas.microsoft.com/office/drawing/2014/main" xmlns="" val="20000"/>
                    </a:ext>
                  </a:extLst>
                </a:gridCol>
                <a:gridCol w="1017037">
                  <a:extLst>
                    <a:ext uri="{9D8B030D-6E8A-4147-A177-3AD203B41FA5}">
                      <a16:colId xmlns:a16="http://schemas.microsoft.com/office/drawing/2014/main" xmlns="" val="20001"/>
                    </a:ext>
                  </a:extLst>
                </a:gridCol>
                <a:gridCol w="139959">
                  <a:extLst>
                    <a:ext uri="{9D8B030D-6E8A-4147-A177-3AD203B41FA5}">
                      <a16:colId xmlns:a16="http://schemas.microsoft.com/office/drawing/2014/main" xmlns="" val="20002"/>
                    </a:ext>
                  </a:extLst>
                </a:gridCol>
                <a:gridCol w="1389650">
                  <a:extLst>
                    <a:ext uri="{9D8B030D-6E8A-4147-A177-3AD203B41FA5}">
                      <a16:colId xmlns:a16="http://schemas.microsoft.com/office/drawing/2014/main" xmlns="" val="20003"/>
                    </a:ext>
                  </a:extLst>
                </a:gridCol>
                <a:gridCol w="1065015">
                  <a:extLst>
                    <a:ext uri="{9D8B030D-6E8A-4147-A177-3AD203B41FA5}">
                      <a16:colId xmlns:a16="http://schemas.microsoft.com/office/drawing/2014/main" xmlns="" val="20004"/>
                    </a:ext>
                  </a:extLst>
                </a:gridCol>
              </a:tblGrid>
              <a:tr h="327327">
                <a:tc>
                  <a:txBody>
                    <a:bodyPr/>
                    <a:lstStyle/>
                    <a:p>
                      <a:pPr algn="l" fontAlgn="b"/>
                      <a:r>
                        <a:rPr lang="en-US" sz="1800" u="none" strike="noStrike" dirty="0">
                          <a:effectLst/>
                          <a:latin typeface="+mn-lt"/>
                        </a:rPr>
                        <a:t>HS</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GPA</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b"/>
                      <a:r>
                        <a:rPr lang="en-US" sz="1800" b="0" i="0" u="none" strike="noStrike" dirty="0">
                          <a:solidFill>
                            <a:schemeClr val="dk1"/>
                          </a:solidFill>
                          <a:effectLst/>
                          <a:latin typeface="+mn-lt"/>
                        </a:rPr>
                        <a:t>2.715</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41558">
                <a:tc>
                  <a:txBody>
                    <a:bodyPr/>
                    <a:lstStyle/>
                    <a:p>
                      <a:pPr algn="l" fontAlgn="b"/>
                      <a:r>
                        <a:rPr lang="en-US" sz="1800" u="none" strike="noStrike" dirty="0">
                          <a:effectLst/>
                          <a:latin typeface="+mn-lt"/>
                        </a:rPr>
                        <a:t>transcript</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Grad date</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dirty="0"/>
                        <a:t>6/12/09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41558">
                <a:tc>
                  <a:txBody>
                    <a:bodyPr/>
                    <a:lstStyle/>
                    <a:p>
                      <a:pPr algn="l" fontAlgn="b"/>
                      <a:r>
                        <a:rPr lang="en-US" sz="1800" u="none" strike="noStrike">
                          <a:effectLst/>
                          <a:latin typeface="+mn-lt"/>
                        </a:rPr>
                        <a:t> </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4th math?</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r>
                        <a:rPr lang="en-US" baseline="0" dirty="0"/>
                        <a:t> yes (MAT-143 while CCP)</a:t>
                      </a:r>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41558">
                <a:tc>
                  <a:txBody>
                    <a:bodyPr/>
                    <a:lstStyle/>
                    <a:p>
                      <a:pPr algn="l" fontAlgn="b"/>
                      <a:r>
                        <a:rPr lang="en-US" sz="1800" u="none" strike="noStrike" dirty="0">
                          <a:effectLst/>
                          <a:latin typeface="+mn-lt"/>
                        </a:rPr>
                        <a:t>ACT/SAT/GED</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Math</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 23</a:t>
                      </a: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a:effectLst/>
                          <a:latin typeface="+mn-lt"/>
                        </a:rPr>
                        <a:t> </a:t>
                      </a:r>
                      <a:endParaRPr lang="en-US" sz="1800" b="0" i="0" u="none" strike="noStrike">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41558">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ENG/Read</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 16 / 19</a:t>
                      </a: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41558">
                <a:tc>
                  <a:txBody>
                    <a:bodyPr/>
                    <a:lstStyle/>
                    <a:p>
                      <a:pPr algn="l" fontAlgn="b"/>
                      <a:r>
                        <a:rPr lang="en-US" sz="1800" u="none" strike="noStrike" dirty="0">
                          <a:effectLst/>
                          <a:latin typeface="+mn-lt"/>
                        </a:rPr>
                        <a:t>CCRG/ Transition </a:t>
                      </a:r>
                      <a:r>
                        <a:rPr lang="en-US" sz="1800" u="none" strike="noStrike" dirty="0" err="1">
                          <a:effectLst/>
                          <a:latin typeface="+mn-lt"/>
                        </a:rPr>
                        <a:t>Ctr</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341558">
                <a:tc>
                  <a:txBody>
                    <a:bodyPr/>
                    <a:lstStyle/>
                    <a:p>
                      <a:pPr algn="l" fontAlgn="b"/>
                      <a:r>
                        <a:rPr lang="en-US" sz="1800" u="none" strike="noStrike">
                          <a:effectLst/>
                          <a:latin typeface="+mn-lt"/>
                        </a:rPr>
                        <a:t>Transfer credit/AP/IB</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41558">
                <a:tc>
                  <a:txBody>
                    <a:bodyPr/>
                    <a:lstStyle/>
                    <a:p>
                      <a:pPr algn="l" fontAlgn="b"/>
                      <a:r>
                        <a:rPr lang="en-US" sz="1800" u="none" strike="noStrike">
                          <a:effectLst/>
                          <a:latin typeface="+mn-lt"/>
                        </a:rPr>
                        <a:t>Dev Ed</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341558">
                <a:tc>
                  <a:txBody>
                    <a:bodyPr/>
                    <a:lstStyle/>
                    <a:p>
                      <a:pPr algn="l" fontAlgn="b"/>
                      <a:r>
                        <a:rPr lang="en-US" sz="1800" u="none" strike="noStrike" dirty="0">
                          <a:effectLst/>
                          <a:latin typeface="+mn-lt"/>
                        </a:rPr>
                        <a:t>Gateway MAT</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MAT-171</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sp>
        <p:nvSpPr>
          <p:cNvPr id="7" name="TextBox 6"/>
          <p:cNvSpPr txBox="1"/>
          <p:nvPr/>
        </p:nvSpPr>
        <p:spPr>
          <a:xfrm>
            <a:off x="1017037" y="569167"/>
            <a:ext cx="2239347" cy="584775"/>
          </a:xfrm>
          <a:prstGeom prst="rect">
            <a:avLst/>
          </a:prstGeom>
          <a:noFill/>
        </p:spPr>
        <p:txBody>
          <a:bodyPr wrap="square" rtlCol="0">
            <a:spAutoFit/>
          </a:bodyPr>
          <a:lstStyle/>
          <a:p>
            <a:r>
              <a:rPr lang="en-US" sz="3200" dirty="0"/>
              <a:t>TASHANA</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1590" r="42555" b="7395"/>
          <a:stretch/>
        </p:blipFill>
        <p:spPr>
          <a:xfrm>
            <a:off x="4739950" y="968397"/>
            <a:ext cx="2052735" cy="3563956"/>
          </a:xfrm>
          <a:prstGeom prst="rect">
            <a:avLst/>
          </a:prstGeom>
        </p:spPr>
      </p:pic>
      <p:sp>
        <p:nvSpPr>
          <p:cNvPr id="9" name="Oval 8"/>
          <p:cNvSpPr/>
          <p:nvPr/>
        </p:nvSpPr>
        <p:spPr>
          <a:xfrm>
            <a:off x="6858000" y="2090057"/>
            <a:ext cx="587829" cy="363894"/>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Text Placeholder 2">
            <a:extLst>
              <a:ext uri="{FF2B5EF4-FFF2-40B4-BE49-F238E27FC236}">
                <a16:creationId xmlns:a16="http://schemas.microsoft.com/office/drawing/2014/main" xmlns="" id="{1FAE243D-43C5-4C24-9DB5-74DD18706526}"/>
              </a:ext>
            </a:extLst>
          </p:cNvPr>
          <p:cNvSpPr txBox="1">
            <a:spLocks/>
          </p:cNvSpPr>
          <p:nvPr/>
        </p:nvSpPr>
        <p:spPr>
          <a:xfrm>
            <a:off x="6213634" y="4635327"/>
            <a:ext cx="5366787" cy="17943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600" dirty="0">
                <a:solidFill>
                  <a:schemeClr val="accent1">
                    <a:lumMod val="50000"/>
                  </a:schemeClr>
                </a:solidFill>
                <a:latin typeface="Arial" pitchFamily="34" charset="0"/>
                <a:cs typeface="Arial" pitchFamily="34" charset="0"/>
              </a:rPr>
              <a:t>Semester prior to piloting RISE: </a:t>
            </a:r>
          </a:p>
          <a:p>
            <a:r>
              <a:rPr lang="en-US" sz="1600" dirty="0">
                <a:solidFill>
                  <a:schemeClr val="accent1">
                    <a:lumMod val="50000"/>
                  </a:schemeClr>
                </a:solidFill>
                <a:latin typeface="Arial" pitchFamily="34" charset="0"/>
                <a:cs typeface="Arial" pitchFamily="34" charset="0"/>
              </a:rPr>
              <a:t>This semester, </a:t>
            </a:r>
            <a:r>
              <a:rPr lang="en-US" sz="1600" dirty="0" err="1">
                <a:solidFill>
                  <a:schemeClr val="accent1">
                    <a:lumMod val="50000"/>
                  </a:schemeClr>
                </a:solidFill>
                <a:latin typeface="Arial" pitchFamily="34" charset="0"/>
                <a:cs typeface="Arial" pitchFamily="34" charset="0"/>
              </a:rPr>
              <a:t>Tashana</a:t>
            </a:r>
            <a:r>
              <a:rPr lang="en-US" sz="1600" dirty="0">
                <a:solidFill>
                  <a:schemeClr val="accent1">
                    <a:lumMod val="50000"/>
                  </a:schemeClr>
                </a:solidFill>
                <a:latin typeface="Arial" pitchFamily="34" charset="0"/>
                <a:cs typeface="Arial" pitchFamily="34" charset="0"/>
              </a:rPr>
              <a:t> can take ENG 111  and MAT 171 due to her GPA. Also, her ACT math score of 23 could get her into MAT 171.   </a:t>
            </a:r>
          </a:p>
          <a:p>
            <a:r>
              <a:rPr lang="en-US" sz="1600" dirty="0">
                <a:solidFill>
                  <a:schemeClr val="accent1">
                    <a:lumMod val="50000"/>
                  </a:schemeClr>
                </a:solidFill>
                <a:latin typeface="Arial" pitchFamily="34" charset="0"/>
                <a:cs typeface="Arial" pitchFamily="34" charset="0"/>
              </a:rPr>
              <a:t>If she waits until next semester to begin, she would not need her math co-</a:t>
            </a:r>
            <a:r>
              <a:rPr lang="en-US" sz="1600" dirty="0" err="1">
                <a:solidFill>
                  <a:schemeClr val="accent1">
                    <a:lumMod val="50000"/>
                  </a:schemeClr>
                </a:solidFill>
                <a:latin typeface="Arial" pitchFamily="34" charset="0"/>
                <a:cs typeface="Arial" pitchFamily="34" charset="0"/>
              </a:rPr>
              <a:t>req</a:t>
            </a:r>
            <a:r>
              <a:rPr lang="en-US" sz="1600" dirty="0">
                <a:solidFill>
                  <a:schemeClr val="accent1">
                    <a:lumMod val="50000"/>
                  </a:schemeClr>
                </a:solidFill>
                <a:latin typeface="Arial" pitchFamily="34" charset="0"/>
                <a:cs typeface="Arial" pitchFamily="34" charset="0"/>
              </a:rPr>
              <a:t> due to her ACT score but she would need the ENG-011 co-</a:t>
            </a:r>
            <a:r>
              <a:rPr lang="en-US" sz="1600" dirty="0" err="1">
                <a:solidFill>
                  <a:schemeClr val="accent1">
                    <a:lumMod val="50000"/>
                  </a:schemeClr>
                </a:solidFill>
                <a:latin typeface="Arial" pitchFamily="34" charset="0"/>
                <a:cs typeface="Arial" pitchFamily="34" charset="0"/>
              </a:rPr>
              <a:t>req</a:t>
            </a:r>
            <a:r>
              <a:rPr lang="en-US" sz="1600" dirty="0">
                <a:solidFill>
                  <a:schemeClr val="accent1">
                    <a:lumMod val="50000"/>
                  </a:schemeClr>
                </a:solidFill>
                <a:latin typeface="Arial" pitchFamily="34" charset="0"/>
                <a:cs typeface="Arial" pitchFamily="34" charset="0"/>
              </a:rPr>
              <a:t> with her ENG-111.</a:t>
            </a:r>
          </a:p>
        </p:txBody>
      </p:sp>
    </p:spTree>
    <p:extLst>
      <p:ext uri="{BB962C8B-B14F-4D97-AF65-F5344CB8AC3E}">
        <p14:creationId xmlns:p14="http://schemas.microsoft.com/office/powerpoint/2010/main" val="364233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963" y="1539552"/>
            <a:ext cx="3852118" cy="3065622"/>
          </a:xfrm>
        </p:spPr>
        <p:txBody>
          <a:bodyPr>
            <a:normAutofit fontScale="90000"/>
          </a:bodyPr>
          <a:lstStyle/>
          <a:p>
            <a:r>
              <a:rPr lang="en-US" sz="4000" dirty="0"/>
              <a:t/>
            </a:r>
            <a:br>
              <a:rPr lang="en-US" sz="4000" dirty="0"/>
            </a:br>
            <a:r>
              <a:rPr lang="en-US" sz="3600" dirty="0">
                <a:latin typeface="Arial" pitchFamily="34" charset="0"/>
                <a:cs typeface="Arial" pitchFamily="34" charset="0"/>
              </a:rPr>
              <a:t/>
            </a:r>
            <a:br>
              <a:rPr lang="en-US" sz="3600" dirty="0">
                <a:latin typeface="Arial" pitchFamily="34" charset="0"/>
                <a:cs typeface="Arial" pitchFamily="34" charset="0"/>
              </a:rPr>
            </a:br>
            <a:r>
              <a:rPr lang="en-US" sz="3600" dirty="0">
                <a:latin typeface="Arial" pitchFamily="34" charset="0"/>
                <a:cs typeface="Arial" pitchFamily="34" charset="0"/>
              </a:rPr>
              <a:t/>
            </a:r>
            <a:br>
              <a:rPr lang="en-US" sz="3600" dirty="0">
                <a:latin typeface="Arial" pitchFamily="34" charset="0"/>
                <a:cs typeface="Arial" pitchFamily="34" charset="0"/>
              </a:rPr>
            </a:br>
            <a:r>
              <a:rPr lang="en-US" sz="3100" dirty="0">
                <a:latin typeface="Arial" pitchFamily="34" charset="0"/>
                <a:cs typeface="Arial" pitchFamily="34" charset="0"/>
              </a:rPr>
              <a:t>Michelle is a paralegal student.  How do you advise this student regarding ENG-111 f</a:t>
            </a:r>
            <a:r>
              <a:rPr lang="en-US" sz="3100" dirty="0">
                <a:latin typeface="+mn-lt"/>
              </a:rPr>
              <a:t>or </a:t>
            </a:r>
            <a:r>
              <a:rPr lang="en-US" sz="3100" dirty="0" smtClean="0">
                <a:latin typeface="+mn-lt"/>
              </a:rPr>
              <a:t>fall 2020?</a:t>
            </a:r>
            <a:r>
              <a:rPr lang="en-US" sz="3600" dirty="0"/>
              <a:t/>
            </a:r>
            <a:br>
              <a:rPr lang="en-US" sz="3600" dirty="0"/>
            </a:br>
            <a:endParaRPr lang="en-US" sz="3600" dirty="0"/>
          </a:p>
        </p:txBody>
      </p:sp>
      <p:sp>
        <p:nvSpPr>
          <p:cNvPr id="3" name="Text Placeholder 2"/>
          <p:cNvSpPr>
            <a:spLocks noGrp="1"/>
          </p:cNvSpPr>
          <p:nvPr>
            <p:ph type="body" idx="1"/>
          </p:nvPr>
        </p:nvSpPr>
        <p:spPr>
          <a:xfrm>
            <a:off x="710552" y="5013704"/>
            <a:ext cx="5755563" cy="1405758"/>
          </a:xfrm>
        </p:spPr>
        <p:txBody>
          <a:bodyPr>
            <a:normAutofit/>
          </a:bodyPr>
          <a:lstStyle/>
          <a:p>
            <a:r>
              <a:rPr lang="en-US" sz="2800" dirty="0" smtClean="0">
                <a:solidFill>
                  <a:schemeClr val="accent1">
                    <a:lumMod val="50000"/>
                  </a:schemeClr>
                </a:solidFill>
                <a:latin typeface="Arial" pitchFamily="34" charset="0"/>
                <a:cs typeface="Arial" pitchFamily="34" charset="0"/>
              </a:rPr>
              <a:t>Fall 2020 </a:t>
            </a:r>
            <a:r>
              <a:rPr lang="en-US" sz="2800" dirty="0">
                <a:solidFill>
                  <a:schemeClr val="accent1">
                    <a:lumMod val="50000"/>
                  </a:schemeClr>
                </a:solidFill>
                <a:latin typeface="Arial" pitchFamily="34" charset="0"/>
                <a:cs typeface="Arial" pitchFamily="34" charset="0"/>
              </a:rPr>
              <a:t>pilot: </a:t>
            </a:r>
          </a:p>
          <a:p>
            <a:r>
              <a:rPr lang="en-US" sz="2800" dirty="0">
                <a:solidFill>
                  <a:schemeClr val="accent1">
                    <a:lumMod val="50000"/>
                  </a:schemeClr>
                </a:solidFill>
                <a:latin typeface="Arial" pitchFamily="34" charset="0"/>
                <a:cs typeface="Arial" pitchFamily="34" charset="0"/>
              </a:rPr>
              <a:t>Michelle could take ENG 111 with a co-</a:t>
            </a:r>
            <a:r>
              <a:rPr lang="en-US" sz="2800" dirty="0" err="1">
                <a:solidFill>
                  <a:schemeClr val="accent1">
                    <a:lumMod val="50000"/>
                  </a:schemeClr>
                </a:solidFill>
                <a:latin typeface="Arial" pitchFamily="34" charset="0"/>
                <a:cs typeface="Arial" pitchFamily="34" charset="0"/>
              </a:rPr>
              <a:t>req</a:t>
            </a:r>
            <a:r>
              <a:rPr lang="en-US" sz="2800" dirty="0">
                <a:solidFill>
                  <a:schemeClr val="accent1">
                    <a:lumMod val="50000"/>
                  </a:schemeClr>
                </a:solidFill>
                <a:latin typeface="Arial" pitchFamily="34" charset="0"/>
                <a:cs typeface="Arial" pitchFamily="34" charset="0"/>
              </a:rPr>
              <a:t> in the </a:t>
            </a:r>
            <a:r>
              <a:rPr lang="en-US" sz="2800" dirty="0" smtClean="0">
                <a:solidFill>
                  <a:schemeClr val="accent1">
                    <a:lumMod val="50000"/>
                  </a:schemeClr>
                </a:solidFill>
                <a:latin typeface="Arial" pitchFamily="34" charset="0"/>
                <a:cs typeface="Arial" pitchFamily="34" charset="0"/>
              </a:rPr>
              <a:t>fall 2020. </a:t>
            </a:r>
            <a:endParaRPr lang="en-US" sz="2800" dirty="0">
              <a:solidFill>
                <a:schemeClr val="accent1">
                  <a:lumMod val="50000"/>
                </a:schemeClr>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40300689"/>
              </p:ext>
            </p:extLst>
          </p:nvPr>
        </p:nvGraphicFramePr>
        <p:xfrm>
          <a:off x="6540759" y="1100268"/>
          <a:ext cx="4935894" cy="3489195"/>
        </p:xfrm>
        <a:graphic>
          <a:graphicData uri="http://schemas.openxmlformats.org/drawingml/2006/table">
            <a:tbl>
              <a:tblPr>
                <a:tableStyleId>{5C22544A-7EE6-4342-B048-85BDC9FD1C3A}</a:tableStyleId>
              </a:tblPr>
              <a:tblGrid>
                <a:gridCol w="1418253">
                  <a:extLst>
                    <a:ext uri="{9D8B030D-6E8A-4147-A177-3AD203B41FA5}">
                      <a16:colId xmlns:a16="http://schemas.microsoft.com/office/drawing/2014/main" xmlns="" val="20000"/>
                    </a:ext>
                  </a:extLst>
                </a:gridCol>
                <a:gridCol w="1017037">
                  <a:extLst>
                    <a:ext uri="{9D8B030D-6E8A-4147-A177-3AD203B41FA5}">
                      <a16:colId xmlns:a16="http://schemas.microsoft.com/office/drawing/2014/main" xmlns="" val="20001"/>
                    </a:ext>
                  </a:extLst>
                </a:gridCol>
                <a:gridCol w="139959">
                  <a:extLst>
                    <a:ext uri="{9D8B030D-6E8A-4147-A177-3AD203B41FA5}">
                      <a16:colId xmlns:a16="http://schemas.microsoft.com/office/drawing/2014/main" xmlns="" val="20002"/>
                    </a:ext>
                  </a:extLst>
                </a:gridCol>
                <a:gridCol w="1389650">
                  <a:extLst>
                    <a:ext uri="{9D8B030D-6E8A-4147-A177-3AD203B41FA5}">
                      <a16:colId xmlns:a16="http://schemas.microsoft.com/office/drawing/2014/main" xmlns="" val="20003"/>
                    </a:ext>
                  </a:extLst>
                </a:gridCol>
                <a:gridCol w="970995">
                  <a:extLst>
                    <a:ext uri="{9D8B030D-6E8A-4147-A177-3AD203B41FA5}">
                      <a16:colId xmlns:a16="http://schemas.microsoft.com/office/drawing/2014/main" xmlns="" val="20004"/>
                    </a:ext>
                  </a:extLst>
                </a:gridCol>
              </a:tblGrid>
              <a:tr h="327327">
                <a:tc>
                  <a:txBody>
                    <a:bodyPr/>
                    <a:lstStyle/>
                    <a:p>
                      <a:pPr algn="l" fontAlgn="b"/>
                      <a:r>
                        <a:rPr lang="en-US" sz="1800" u="none" strike="noStrike" dirty="0">
                          <a:effectLst/>
                          <a:latin typeface="+mn-lt"/>
                        </a:rPr>
                        <a:t>HS</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GPA</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b"/>
                      <a:r>
                        <a:rPr lang="en-US" sz="1800" u="none" strike="noStrike" dirty="0">
                          <a:effectLst/>
                          <a:latin typeface="+mn-lt"/>
                        </a:rPr>
                        <a:t>2.205</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41558">
                <a:tc>
                  <a:txBody>
                    <a:bodyPr/>
                    <a:lstStyle/>
                    <a:p>
                      <a:pPr algn="l" fontAlgn="b"/>
                      <a:r>
                        <a:rPr lang="en-US" sz="1800" u="none" strike="noStrike" dirty="0">
                          <a:effectLst/>
                          <a:latin typeface="+mn-lt"/>
                        </a:rPr>
                        <a:t>transcript</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Grad date</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dirty="0"/>
                        <a:t>1/20/13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41558">
                <a:tc>
                  <a:txBody>
                    <a:bodyPr/>
                    <a:lstStyle/>
                    <a:p>
                      <a:pPr algn="l" fontAlgn="b"/>
                      <a:r>
                        <a:rPr lang="en-US" sz="1800" u="none" strike="noStrike">
                          <a:effectLst/>
                          <a:latin typeface="+mn-lt"/>
                        </a:rPr>
                        <a:t> </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4th math?</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41558">
                <a:tc>
                  <a:txBody>
                    <a:bodyPr/>
                    <a:lstStyle/>
                    <a:p>
                      <a:pPr algn="l" fontAlgn="b"/>
                      <a:r>
                        <a:rPr lang="en-US" sz="1800" u="none" strike="noStrike">
                          <a:effectLst/>
                          <a:latin typeface="+mn-lt"/>
                        </a:rPr>
                        <a:t>ACT/SAT/GED</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Math</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a:effectLst/>
                          <a:latin typeface="+mn-lt"/>
                        </a:rPr>
                        <a:t> </a:t>
                      </a:r>
                      <a:endParaRPr lang="en-US" sz="1800" b="0" i="0" u="none" strike="noStrike">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41558">
                <a:tc>
                  <a:txBody>
                    <a:bodyPr/>
                    <a:lstStyle/>
                    <a:p>
                      <a:pPr algn="l" fontAlgn="b"/>
                      <a:r>
                        <a:rPr lang="en-US" sz="1800" u="none" strike="noStrike">
                          <a:effectLst/>
                          <a:latin typeface="+mn-lt"/>
                        </a:rPr>
                        <a:t> </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ENG/Read</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41558">
                <a:tc>
                  <a:txBody>
                    <a:bodyPr/>
                    <a:lstStyle/>
                    <a:p>
                      <a:pPr algn="l" fontAlgn="b"/>
                      <a:r>
                        <a:rPr lang="en-US" sz="1800" u="none" strike="noStrike" dirty="0">
                          <a:effectLst/>
                          <a:latin typeface="+mn-lt"/>
                        </a:rPr>
                        <a:t>CCRG/ Transition </a:t>
                      </a:r>
                      <a:r>
                        <a:rPr lang="en-US" sz="1800" u="none" strike="noStrike" dirty="0" err="1">
                          <a:effectLst/>
                          <a:latin typeface="+mn-lt"/>
                        </a:rPr>
                        <a:t>Ctr</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341558">
                <a:tc>
                  <a:txBody>
                    <a:bodyPr/>
                    <a:lstStyle/>
                    <a:p>
                      <a:pPr algn="l" fontAlgn="b"/>
                      <a:r>
                        <a:rPr lang="en-US" sz="1800" u="none" strike="noStrike">
                          <a:effectLst/>
                          <a:latin typeface="+mn-lt"/>
                        </a:rPr>
                        <a:t>Transfer credit/AP/IB</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41558">
                <a:tc>
                  <a:txBody>
                    <a:bodyPr/>
                    <a:lstStyle/>
                    <a:p>
                      <a:pPr algn="l" fontAlgn="b"/>
                      <a:r>
                        <a:rPr lang="en-US" sz="1800" u="none" strike="noStrike">
                          <a:effectLst/>
                          <a:latin typeface="+mn-lt"/>
                        </a:rPr>
                        <a:t>Dev Ed</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DRE-096</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DRE-097</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341558">
                <a:tc>
                  <a:txBody>
                    <a:bodyPr/>
                    <a:lstStyle/>
                    <a:p>
                      <a:pPr algn="l" fontAlgn="b"/>
                      <a:r>
                        <a:rPr lang="en-US" sz="1800" u="none" strike="noStrike" dirty="0">
                          <a:effectLst/>
                          <a:latin typeface="+mn-lt"/>
                        </a:rPr>
                        <a:t>Gateway MAT</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3477" r="18374"/>
          <a:stretch/>
        </p:blipFill>
        <p:spPr>
          <a:xfrm>
            <a:off x="4292081" y="1203851"/>
            <a:ext cx="2174034" cy="3291372"/>
          </a:xfrm>
          <a:prstGeom prst="rect">
            <a:avLst/>
          </a:prstGeom>
        </p:spPr>
      </p:pic>
      <p:sp>
        <p:nvSpPr>
          <p:cNvPr id="8" name="TextBox 7"/>
          <p:cNvSpPr txBox="1"/>
          <p:nvPr/>
        </p:nvSpPr>
        <p:spPr>
          <a:xfrm>
            <a:off x="1251727" y="1031440"/>
            <a:ext cx="2416629" cy="584775"/>
          </a:xfrm>
          <a:prstGeom prst="rect">
            <a:avLst/>
          </a:prstGeom>
          <a:noFill/>
        </p:spPr>
        <p:txBody>
          <a:bodyPr wrap="square" rtlCol="0">
            <a:spAutoFit/>
          </a:bodyPr>
          <a:lstStyle/>
          <a:p>
            <a:r>
              <a:rPr lang="en-US" sz="3200" dirty="0"/>
              <a:t>MICHELLE</a:t>
            </a:r>
          </a:p>
        </p:txBody>
      </p:sp>
      <p:sp>
        <p:nvSpPr>
          <p:cNvPr id="7" name="Text Placeholder 2">
            <a:extLst>
              <a:ext uri="{FF2B5EF4-FFF2-40B4-BE49-F238E27FC236}">
                <a16:creationId xmlns:a16="http://schemas.microsoft.com/office/drawing/2014/main" xmlns="" id="{9291854F-9E99-415D-AE80-ABBAA43BE20D}"/>
              </a:ext>
            </a:extLst>
          </p:cNvPr>
          <p:cNvSpPr txBox="1">
            <a:spLocks/>
          </p:cNvSpPr>
          <p:nvPr/>
        </p:nvSpPr>
        <p:spPr>
          <a:xfrm>
            <a:off x="6540759" y="5013704"/>
            <a:ext cx="5755563" cy="1405758"/>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800" dirty="0">
                <a:solidFill>
                  <a:schemeClr val="accent1">
                    <a:lumMod val="50000"/>
                  </a:schemeClr>
                </a:solidFill>
                <a:latin typeface="Arial" pitchFamily="34" charset="0"/>
                <a:cs typeface="Arial" pitchFamily="34" charset="0"/>
              </a:rPr>
              <a:t>Semester prior to piloting RISE: </a:t>
            </a:r>
          </a:p>
          <a:p>
            <a:r>
              <a:rPr lang="en-US" sz="2800" dirty="0">
                <a:solidFill>
                  <a:schemeClr val="accent1">
                    <a:lumMod val="50000"/>
                  </a:schemeClr>
                </a:solidFill>
                <a:latin typeface="Arial" pitchFamily="34" charset="0"/>
                <a:cs typeface="Arial" pitchFamily="34" charset="0"/>
              </a:rPr>
              <a:t>Michelle could take DRE 098 in </a:t>
            </a:r>
            <a:r>
              <a:rPr lang="en-US" sz="2800" dirty="0" smtClean="0">
                <a:solidFill>
                  <a:schemeClr val="accent1">
                    <a:lumMod val="50000"/>
                  </a:schemeClr>
                </a:solidFill>
                <a:latin typeface="Arial" pitchFamily="34" charset="0"/>
                <a:cs typeface="Arial" pitchFamily="34" charset="0"/>
              </a:rPr>
              <a:t>spring19 </a:t>
            </a:r>
            <a:r>
              <a:rPr lang="en-US" sz="2800" dirty="0">
                <a:solidFill>
                  <a:schemeClr val="accent1">
                    <a:lumMod val="50000"/>
                  </a:schemeClr>
                </a:solidFill>
                <a:latin typeface="Arial" pitchFamily="34" charset="0"/>
                <a:cs typeface="Arial" pitchFamily="34" charset="0"/>
              </a:rPr>
              <a:t>and then she would be ready for ENG 111 without a co-</a:t>
            </a:r>
            <a:r>
              <a:rPr lang="en-US" sz="2800" dirty="0" err="1">
                <a:solidFill>
                  <a:schemeClr val="accent1">
                    <a:lumMod val="50000"/>
                  </a:schemeClr>
                </a:solidFill>
                <a:latin typeface="Arial" pitchFamily="34" charset="0"/>
                <a:cs typeface="Arial" pitchFamily="34" charset="0"/>
              </a:rPr>
              <a:t>req</a:t>
            </a:r>
            <a:r>
              <a:rPr lang="en-US" sz="2800" dirty="0">
                <a:solidFill>
                  <a:schemeClr val="accent1">
                    <a:lumMod val="50000"/>
                  </a:schemeClr>
                </a:solidFill>
                <a:latin typeface="Arial" pitchFamily="34" charset="0"/>
                <a:cs typeface="Arial" pitchFamily="34" charset="0"/>
              </a:rPr>
              <a:t> next semester OR take ENG 111 with a co-</a:t>
            </a:r>
            <a:r>
              <a:rPr lang="en-US" sz="2800" dirty="0" err="1">
                <a:solidFill>
                  <a:schemeClr val="accent1">
                    <a:lumMod val="50000"/>
                  </a:schemeClr>
                </a:solidFill>
                <a:latin typeface="Arial" pitchFamily="34" charset="0"/>
                <a:cs typeface="Arial" pitchFamily="34" charset="0"/>
              </a:rPr>
              <a:t>req</a:t>
            </a:r>
            <a:r>
              <a:rPr lang="en-US" sz="2800" dirty="0">
                <a:solidFill>
                  <a:schemeClr val="accent1">
                    <a:lumMod val="50000"/>
                  </a:schemeClr>
                </a:solidFill>
                <a:latin typeface="Arial" pitchFamily="34" charset="0"/>
                <a:cs typeface="Arial" pitchFamily="34" charset="0"/>
              </a:rPr>
              <a:t> next semester.</a:t>
            </a:r>
          </a:p>
        </p:txBody>
      </p:sp>
    </p:spTree>
    <p:extLst>
      <p:ext uri="{BB962C8B-B14F-4D97-AF65-F5344CB8AC3E}">
        <p14:creationId xmlns:p14="http://schemas.microsoft.com/office/powerpoint/2010/main" val="144594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544" y="1334278"/>
            <a:ext cx="3376256" cy="2963873"/>
          </a:xfrm>
        </p:spPr>
        <p:txBody>
          <a:bodyPr>
            <a:noAutofit/>
          </a:bodyPr>
          <a:lstStyle/>
          <a:p>
            <a:r>
              <a:rPr lang="en-US" sz="2800" dirty="0"/>
              <a:t/>
            </a:r>
            <a:br>
              <a:rPr lang="en-US" sz="2800" dirty="0"/>
            </a:br>
            <a:r>
              <a:rPr lang="en-US" sz="2800" dirty="0">
                <a:latin typeface="Arial" pitchFamily="34" charset="0"/>
                <a:cs typeface="Arial" pitchFamily="34" charset="0"/>
              </a:rPr>
              <a:t/>
            </a:r>
            <a:br>
              <a:rPr lang="en-US" sz="2800" dirty="0">
                <a:latin typeface="Arial" pitchFamily="34" charset="0"/>
                <a:cs typeface="Arial" pitchFamily="34" charset="0"/>
              </a:rPr>
            </a:br>
            <a:r>
              <a:rPr lang="en-US" sz="2800" dirty="0">
                <a:latin typeface="Arial" pitchFamily="34" charset="0"/>
                <a:cs typeface="Arial" pitchFamily="34" charset="0"/>
              </a:rPr>
              <a:t>Larry is an Associate of Science student. What should he take if he starts in spring 2019?</a:t>
            </a:r>
          </a:p>
        </p:txBody>
      </p:sp>
      <p:sp>
        <p:nvSpPr>
          <p:cNvPr id="3" name="Text Placeholder 2"/>
          <p:cNvSpPr>
            <a:spLocks noGrp="1"/>
          </p:cNvSpPr>
          <p:nvPr>
            <p:ph type="body" idx="1"/>
          </p:nvPr>
        </p:nvSpPr>
        <p:spPr>
          <a:xfrm>
            <a:off x="642552" y="5053929"/>
            <a:ext cx="5898208" cy="1692860"/>
          </a:xfrm>
        </p:spPr>
        <p:txBody>
          <a:bodyPr>
            <a:noAutofit/>
          </a:bodyPr>
          <a:lstStyle/>
          <a:p>
            <a:r>
              <a:rPr lang="en-US" sz="2800" dirty="0" smtClean="0">
                <a:solidFill>
                  <a:schemeClr val="accent1">
                    <a:lumMod val="50000"/>
                  </a:schemeClr>
                </a:solidFill>
                <a:latin typeface="Arial" pitchFamily="34" charset="0"/>
                <a:cs typeface="Arial" pitchFamily="34" charset="0"/>
              </a:rPr>
              <a:t>fall 2020 </a:t>
            </a:r>
            <a:r>
              <a:rPr lang="en-US" sz="2800" dirty="0">
                <a:solidFill>
                  <a:schemeClr val="accent1">
                    <a:lumMod val="50000"/>
                  </a:schemeClr>
                </a:solidFill>
                <a:latin typeface="Arial" pitchFamily="34" charset="0"/>
                <a:cs typeface="Arial" pitchFamily="34" charset="0"/>
              </a:rPr>
              <a:t>pilot:</a:t>
            </a:r>
          </a:p>
          <a:p>
            <a:r>
              <a:rPr lang="en-US" sz="2800" dirty="0">
                <a:solidFill>
                  <a:schemeClr val="accent1">
                    <a:lumMod val="50000"/>
                  </a:schemeClr>
                </a:solidFill>
                <a:latin typeface="Arial" pitchFamily="34" charset="0"/>
                <a:cs typeface="Arial" pitchFamily="34" charset="0"/>
              </a:rPr>
              <a:t>Larry could take MAT 171 in </a:t>
            </a:r>
            <a:r>
              <a:rPr lang="en-US" sz="2800" dirty="0" smtClean="0">
                <a:solidFill>
                  <a:schemeClr val="accent1">
                    <a:lumMod val="50000"/>
                  </a:schemeClr>
                </a:solidFill>
                <a:latin typeface="Arial" pitchFamily="34" charset="0"/>
                <a:cs typeface="Arial" pitchFamily="34" charset="0"/>
              </a:rPr>
              <a:t>Fall 20 </a:t>
            </a:r>
            <a:r>
              <a:rPr lang="en-US" sz="2800" dirty="0">
                <a:solidFill>
                  <a:schemeClr val="accent1">
                    <a:lumMod val="50000"/>
                  </a:schemeClr>
                </a:solidFill>
                <a:latin typeface="Arial" pitchFamily="34" charset="0"/>
                <a:cs typeface="Arial" pitchFamily="34" charset="0"/>
              </a:rPr>
              <a:t>with a co-req.  </a:t>
            </a:r>
          </a:p>
        </p:txBody>
      </p:sp>
      <p:graphicFrame>
        <p:nvGraphicFramePr>
          <p:cNvPr id="5" name="Table 4"/>
          <p:cNvGraphicFramePr>
            <a:graphicFrameLocks noGrp="1"/>
          </p:cNvGraphicFramePr>
          <p:nvPr>
            <p:extLst>
              <p:ext uri="{D42A27DB-BD31-4B8C-83A1-F6EECF244321}">
                <p14:modId xmlns:p14="http://schemas.microsoft.com/office/powerpoint/2010/main" val="4113025454"/>
              </p:ext>
            </p:extLst>
          </p:nvPr>
        </p:nvGraphicFramePr>
        <p:xfrm>
          <a:off x="6540759" y="1100268"/>
          <a:ext cx="4935894" cy="3489195"/>
        </p:xfrm>
        <a:graphic>
          <a:graphicData uri="http://schemas.openxmlformats.org/drawingml/2006/table">
            <a:tbl>
              <a:tblPr>
                <a:tableStyleId>{5C22544A-7EE6-4342-B048-85BDC9FD1C3A}</a:tableStyleId>
              </a:tblPr>
              <a:tblGrid>
                <a:gridCol w="1418253">
                  <a:extLst>
                    <a:ext uri="{9D8B030D-6E8A-4147-A177-3AD203B41FA5}">
                      <a16:colId xmlns:a16="http://schemas.microsoft.com/office/drawing/2014/main" xmlns="" val="20000"/>
                    </a:ext>
                  </a:extLst>
                </a:gridCol>
                <a:gridCol w="1017037">
                  <a:extLst>
                    <a:ext uri="{9D8B030D-6E8A-4147-A177-3AD203B41FA5}">
                      <a16:colId xmlns:a16="http://schemas.microsoft.com/office/drawing/2014/main" xmlns="" val="20001"/>
                    </a:ext>
                  </a:extLst>
                </a:gridCol>
                <a:gridCol w="139959">
                  <a:extLst>
                    <a:ext uri="{9D8B030D-6E8A-4147-A177-3AD203B41FA5}">
                      <a16:colId xmlns:a16="http://schemas.microsoft.com/office/drawing/2014/main" xmlns="" val="20002"/>
                    </a:ext>
                  </a:extLst>
                </a:gridCol>
                <a:gridCol w="1389650">
                  <a:extLst>
                    <a:ext uri="{9D8B030D-6E8A-4147-A177-3AD203B41FA5}">
                      <a16:colId xmlns:a16="http://schemas.microsoft.com/office/drawing/2014/main" xmlns="" val="20003"/>
                    </a:ext>
                  </a:extLst>
                </a:gridCol>
                <a:gridCol w="970995">
                  <a:extLst>
                    <a:ext uri="{9D8B030D-6E8A-4147-A177-3AD203B41FA5}">
                      <a16:colId xmlns:a16="http://schemas.microsoft.com/office/drawing/2014/main" xmlns="" val="20004"/>
                    </a:ext>
                  </a:extLst>
                </a:gridCol>
              </a:tblGrid>
              <a:tr h="327327">
                <a:tc>
                  <a:txBody>
                    <a:bodyPr/>
                    <a:lstStyle/>
                    <a:p>
                      <a:pPr algn="l" fontAlgn="b"/>
                      <a:r>
                        <a:rPr lang="en-US" sz="1800" u="none" strike="noStrike" dirty="0">
                          <a:effectLst/>
                          <a:latin typeface="+mn-lt"/>
                        </a:rPr>
                        <a:t>HS</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GPA</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b"/>
                      <a:r>
                        <a:rPr lang="en-US" sz="1800" u="none" strike="noStrike" dirty="0">
                          <a:effectLst/>
                          <a:latin typeface="+mn-lt"/>
                        </a:rPr>
                        <a:t>2.365</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41558">
                <a:tc>
                  <a:txBody>
                    <a:bodyPr/>
                    <a:lstStyle/>
                    <a:p>
                      <a:pPr algn="l" fontAlgn="b"/>
                      <a:r>
                        <a:rPr lang="en-US" sz="1800" u="none" strike="noStrike" dirty="0">
                          <a:effectLst/>
                          <a:latin typeface="+mn-lt"/>
                        </a:rPr>
                        <a:t>transcript</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Grad date</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dirty="0"/>
                        <a:t>6/9/14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41558">
                <a:tc>
                  <a:txBody>
                    <a:bodyPr/>
                    <a:lstStyle/>
                    <a:p>
                      <a:pPr algn="l" fontAlgn="b"/>
                      <a:r>
                        <a:rPr lang="en-US" sz="1800" u="none" strike="noStrike">
                          <a:effectLst/>
                          <a:latin typeface="+mn-lt"/>
                        </a:rPr>
                        <a:t> </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4th math?</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41558">
                <a:tc>
                  <a:txBody>
                    <a:bodyPr/>
                    <a:lstStyle/>
                    <a:p>
                      <a:pPr algn="l" fontAlgn="b"/>
                      <a:r>
                        <a:rPr lang="en-US" sz="1800" u="none" strike="noStrike">
                          <a:effectLst/>
                          <a:latin typeface="+mn-lt"/>
                        </a:rPr>
                        <a:t>ACT/SAT/GED</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Math</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a:effectLst/>
                          <a:latin typeface="+mn-lt"/>
                        </a:rPr>
                        <a:t> </a:t>
                      </a:r>
                      <a:endParaRPr lang="en-US" sz="1800" b="0" i="0" u="none" strike="noStrike">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41558">
                <a:tc>
                  <a:txBody>
                    <a:bodyPr/>
                    <a:lstStyle/>
                    <a:p>
                      <a:pPr algn="l" fontAlgn="b"/>
                      <a:r>
                        <a:rPr lang="en-US" sz="1800" u="none" strike="noStrike">
                          <a:effectLst/>
                          <a:latin typeface="+mn-lt"/>
                        </a:rPr>
                        <a:t> </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ENG/Read</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41558">
                <a:tc>
                  <a:txBody>
                    <a:bodyPr/>
                    <a:lstStyle/>
                    <a:p>
                      <a:pPr algn="l" fontAlgn="b"/>
                      <a:r>
                        <a:rPr lang="en-US" sz="1800" u="none" strike="noStrike" dirty="0">
                          <a:effectLst/>
                          <a:latin typeface="+mn-lt"/>
                        </a:rPr>
                        <a:t>CCRG/ Transition </a:t>
                      </a:r>
                      <a:r>
                        <a:rPr lang="en-US" sz="1800" u="none" strike="noStrike" dirty="0" err="1">
                          <a:effectLst/>
                          <a:latin typeface="+mn-lt"/>
                        </a:rPr>
                        <a:t>Ctr</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341558">
                <a:tc>
                  <a:txBody>
                    <a:bodyPr/>
                    <a:lstStyle/>
                    <a:p>
                      <a:pPr algn="l" fontAlgn="b"/>
                      <a:r>
                        <a:rPr lang="en-US" sz="1800" u="none" strike="noStrike">
                          <a:effectLst/>
                          <a:latin typeface="+mn-lt"/>
                        </a:rPr>
                        <a:t>Transfer credit/AP/IB</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41558">
                <a:tc>
                  <a:txBody>
                    <a:bodyPr/>
                    <a:lstStyle/>
                    <a:p>
                      <a:pPr algn="l" fontAlgn="b"/>
                      <a:r>
                        <a:rPr lang="en-US" sz="1800" u="none" strike="noStrike" dirty="0">
                          <a:effectLst/>
                          <a:latin typeface="+mn-lt"/>
                        </a:rPr>
                        <a:t>Dev Ed</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DMA-010/020/030/040/050</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341558">
                <a:tc>
                  <a:txBody>
                    <a:bodyPr/>
                    <a:lstStyle/>
                    <a:p>
                      <a:pPr algn="l" fontAlgn="b"/>
                      <a:r>
                        <a:rPr lang="en-US" sz="1800" u="none" strike="noStrike" dirty="0">
                          <a:effectLst/>
                          <a:latin typeface="+mn-lt"/>
                        </a:rPr>
                        <a:t>Gateway MAT</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MAT-171</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6288" r="9698"/>
          <a:stretch/>
        </p:blipFill>
        <p:spPr>
          <a:xfrm>
            <a:off x="3681813" y="516407"/>
            <a:ext cx="2914929" cy="4537521"/>
          </a:xfrm>
          <a:prstGeom prst="rect">
            <a:avLst/>
          </a:prstGeom>
        </p:spPr>
      </p:pic>
      <p:sp>
        <p:nvSpPr>
          <p:cNvPr id="9" name="TextBox 8"/>
          <p:cNvSpPr txBox="1"/>
          <p:nvPr/>
        </p:nvSpPr>
        <p:spPr>
          <a:xfrm>
            <a:off x="912067" y="817774"/>
            <a:ext cx="3032449" cy="584775"/>
          </a:xfrm>
          <a:prstGeom prst="rect">
            <a:avLst/>
          </a:prstGeom>
          <a:noFill/>
        </p:spPr>
        <p:txBody>
          <a:bodyPr wrap="square" rtlCol="0">
            <a:spAutoFit/>
          </a:bodyPr>
          <a:lstStyle/>
          <a:p>
            <a:r>
              <a:rPr lang="en-US" sz="3200" dirty="0"/>
              <a:t>LARRY</a:t>
            </a:r>
          </a:p>
        </p:txBody>
      </p:sp>
      <p:sp>
        <p:nvSpPr>
          <p:cNvPr id="7" name="Text Placeholder 2">
            <a:extLst>
              <a:ext uri="{FF2B5EF4-FFF2-40B4-BE49-F238E27FC236}">
                <a16:creationId xmlns:a16="http://schemas.microsoft.com/office/drawing/2014/main" xmlns="" id="{4A329196-0C30-47DC-8088-827DFA0BBAFD}"/>
              </a:ext>
            </a:extLst>
          </p:cNvPr>
          <p:cNvSpPr txBox="1">
            <a:spLocks/>
          </p:cNvSpPr>
          <p:nvPr/>
        </p:nvSpPr>
        <p:spPr>
          <a:xfrm>
            <a:off x="6400800" y="4918228"/>
            <a:ext cx="5764159" cy="16720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000" dirty="0">
                <a:solidFill>
                  <a:schemeClr val="accent1">
                    <a:lumMod val="50000"/>
                  </a:schemeClr>
                </a:solidFill>
                <a:latin typeface="Arial" pitchFamily="34" charset="0"/>
                <a:cs typeface="Arial" pitchFamily="34" charset="0"/>
              </a:rPr>
              <a:t>Semester prior to piloting RISE:</a:t>
            </a:r>
          </a:p>
          <a:p>
            <a:r>
              <a:rPr lang="en-US" sz="2000" dirty="0">
                <a:solidFill>
                  <a:schemeClr val="accent1">
                    <a:lumMod val="50000"/>
                  </a:schemeClr>
                </a:solidFill>
                <a:latin typeface="Arial" pitchFamily="34" charset="0"/>
                <a:cs typeface="Arial" pitchFamily="34" charset="0"/>
              </a:rPr>
              <a:t>Larry could take MAT 171 next semester with a co-</a:t>
            </a:r>
            <a:r>
              <a:rPr lang="en-US" sz="2000" dirty="0" err="1">
                <a:solidFill>
                  <a:schemeClr val="accent1">
                    <a:lumMod val="50000"/>
                  </a:schemeClr>
                </a:solidFill>
                <a:latin typeface="Arial" pitchFamily="34" charset="0"/>
                <a:cs typeface="Arial" pitchFamily="34" charset="0"/>
              </a:rPr>
              <a:t>req</a:t>
            </a:r>
            <a:r>
              <a:rPr lang="en-US" sz="2000" dirty="0">
                <a:solidFill>
                  <a:schemeClr val="accent1">
                    <a:lumMod val="50000"/>
                  </a:schemeClr>
                </a:solidFill>
                <a:latin typeface="Arial" pitchFamily="34" charset="0"/>
                <a:cs typeface="Arial" pitchFamily="34" charset="0"/>
              </a:rPr>
              <a:t> (4 hours) OR he could take DMA 060, 070, 080 (3 hours) in </a:t>
            </a:r>
            <a:r>
              <a:rPr lang="en-US" sz="2000" dirty="0" smtClean="0">
                <a:solidFill>
                  <a:schemeClr val="accent1">
                    <a:lumMod val="50000"/>
                  </a:schemeClr>
                </a:solidFill>
                <a:latin typeface="Arial" pitchFamily="34" charset="0"/>
                <a:cs typeface="Arial" pitchFamily="34" charset="0"/>
              </a:rPr>
              <a:t>spring 2019 </a:t>
            </a:r>
            <a:r>
              <a:rPr lang="en-US" sz="2000" dirty="0">
                <a:solidFill>
                  <a:schemeClr val="accent1">
                    <a:lumMod val="50000"/>
                  </a:schemeClr>
                </a:solidFill>
                <a:latin typeface="Arial" pitchFamily="34" charset="0"/>
                <a:cs typeface="Arial" pitchFamily="34" charset="0"/>
              </a:rPr>
              <a:t>and could take MAT 171 next semester without a co-req.</a:t>
            </a:r>
          </a:p>
        </p:txBody>
      </p:sp>
    </p:spTree>
    <p:extLst>
      <p:ext uri="{BB962C8B-B14F-4D97-AF65-F5344CB8AC3E}">
        <p14:creationId xmlns:p14="http://schemas.microsoft.com/office/powerpoint/2010/main" val="402025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547" y="1537304"/>
            <a:ext cx="4142793" cy="3601421"/>
          </a:xfrm>
        </p:spPr>
        <p:txBody>
          <a:bodyPr>
            <a:noAutofit/>
          </a:bodyPr>
          <a:lstStyle/>
          <a:p>
            <a:r>
              <a:rPr lang="en-US" sz="2800" dirty="0"/>
              <a:t/>
            </a:r>
            <a:br>
              <a:rPr lang="en-US" sz="2800" dirty="0"/>
            </a:br>
            <a:r>
              <a:rPr lang="en-US" sz="2800" dirty="0">
                <a:latin typeface="Arial" pitchFamily="34" charset="0"/>
                <a:cs typeface="Arial" pitchFamily="34" charset="0"/>
              </a:rPr>
              <a:t/>
            </a:r>
            <a:br>
              <a:rPr lang="en-US" sz="2800" dirty="0">
                <a:latin typeface="Arial" pitchFamily="34" charset="0"/>
                <a:cs typeface="Arial" pitchFamily="34" charset="0"/>
              </a:rPr>
            </a:br>
            <a:r>
              <a:rPr lang="en-US" sz="2800" dirty="0">
                <a:latin typeface="Arial" pitchFamily="34" charset="0"/>
                <a:cs typeface="Arial" pitchFamily="34" charset="0"/>
              </a:rPr>
              <a:t/>
            </a:r>
            <a:br>
              <a:rPr lang="en-US" sz="2800" dirty="0">
                <a:latin typeface="Arial" pitchFamily="34" charset="0"/>
                <a:cs typeface="Arial" pitchFamily="34" charset="0"/>
              </a:rPr>
            </a:br>
            <a:r>
              <a:rPr lang="en-US" sz="2800" dirty="0">
                <a:latin typeface="Arial" pitchFamily="34" charset="0"/>
                <a:cs typeface="Arial" pitchFamily="34" charset="0"/>
              </a:rPr>
              <a:t>Susan working toward an Associate in Arts. She is a part-time student and can only take one or two classes at a time.  She needs to get her math requirement finished. What do you advise?</a:t>
            </a:r>
            <a:r>
              <a:rPr lang="en-US" sz="2800" dirty="0"/>
              <a:t/>
            </a:r>
            <a:br>
              <a:rPr lang="en-US" sz="2800" dirty="0"/>
            </a:br>
            <a:endParaRPr lang="en-US" sz="2800" dirty="0"/>
          </a:p>
        </p:txBody>
      </p:sp>
      <p:sp>
        <p:nvSpPr>
          <p:cNvPr id="3" name="Text Placeholder 2"/>
          <p:cNvSpPr>
            <a:spLocks noGrp="1"/>
          </p:cNvSpPr>
          <p:nvPr>
            <p:ph type="body" idx="1"/>
          </p:nvPr>
        </p:nvSpPr>
        <p:spPr>
          <a:xfrm>
            <a:off x="729213" y="5053084"/>
            <a:ext cx="5988829" cy="1500187"/>
          </a:xfrm>
        </p:spPr>
        <p:txBody>
          <a:bodyPr>
            <a:normAutofit/>
          </a:bodyPr>
          <a:lstStyle/>
          <a:p>
            <a:r>
              <a:rPr lang="en-US" sz="2800" dirty="0" smtClean="0">
                <a:solidFill>
                  <a:schemeClr val="accent1">
                    <a:lumMod val="50000"/>
                  </a:schemeClr>
                </a:solidFill>
                <a:latin typeface="Arial" pitchFamily="34" charset="0"/>
                <a:cs typeface="Arial" pitchFamily="34" charset="0"/>
              </a:rPr>
              <a:t>Fall 2020 </a:t>
            </a:r>
            <a:r>
              <a:rPr lang="en-US" sz="2800" dirty="0">
                <a:solidFill>
                  <a:schemeClr val="accent1">
                    <a:lumMod val="50000"/>
                  </a:schemeClr>
                </a:solidFill>
                <a:latin typeface="Arial" pitchFamily="34" charset="0"/>
                <a:cs typeface="Arial" pitchFamily="34" charset="0"/>
              </a:rPr>
              <a:t>pilot:</a:t>
            </a:r>
          </a:p>
          <a:p>
            <a:r>
              <a:rPr lang="en-US" sz="2800" dirty="0">
                <a:solidFill>
                  <a:schemeClr val="accent1">
                    <a:lumMod val="50000"/>
                  </a:schemeClr>
                </a:solidFill>
                <a:latin typeface="Arial" pitchFamily="34" charset="0"/>
                <a:cs typeface="Arial" pitchFamily="34" charset="0"/>
              </a:rPr>
              <a:t>She can take MAT 143 in </a:t>
            </a:r>
            <a:r>
              <a:rPr lang="en-US" sz="2800" dirty="0" smtClean="0">
                <a:solidFill>
                  <a:schemeClr val="accent1">
                    <a:lumMod val="50000"/>
                  </a:schemeClr>
                </a:solidFill>
                <a:latin typeface="Arial" pitchFamily="34" charset="0"/>
                <a:cs typeface="Arial" pitchFamily="34" charset="0"/>
              </a:rPr>
              <a:t>FA 20 </a:t>
            </a:r>
            <a:r>
              <a:rPr lang="en-US" sz="2800" dirty="0">
                <a:solidFill>
                  <a:schemeClr val="accent1">
                    <a:lumMod val="50000"/>
                  </a:schemeClr>
                </a:solidFill>
                <a:latin typeface="Arial" pitchFamily="34" charset="0"/>
                <a:cs typeface="Arial" pitchFamily="34" charset="0"/>
              </a:rPr>
              <a:t>with a co-</a:t>
            </a:r>
            <a:r>
              <a:rPr lang="en-US" sz="2800" dirty="0" err="1">
                <a:solidFill>
                  <a:schemeClr val="accent1">
                    <a:lumMod val="50000"/>
                  </a:schemeClr>
                </a:solidFill>
                <a:latin typeface="Arial" pitchFamily="34" charset="0"/>
                <a:cs typeface="Arial" pitchFamily="34" charset="0"/>
              </a:rPr>
              <a:t>req</a:t>
            </a:r>
            <a:r>
              <a:rPr lang="en-US" sz="2800" dirty="0">
                <a:solidFill>
                  <a:schemeClr val="accent1">
                    <a:lumMod val="50000"/>
                  </a:schemeClr>
                </a:solidFill>
                <a:latin typeface="Arial" pitchFamily="34" charset="0"/>
                <a:cs typeface="Arial" pitchFamily="34" charset="0"/>
              </a:rPr>
              <a:t> class.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6859" t="-348" r="20172" b="-838"/>
          <a:stretch/>
        </p:blipFill>
        <p:spPr>
          <a:xfrm>
            <a:off x="4553340" y="1418254"/>
            <a:ext cx="2164702" cy="338701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52495539"/>
              </p:ext>
            </p:extLst>
          </p:nvPr>
        </p:nvGraphicFramePr>
        <p:xfrm>
          <a:off x="6848669" y="1316071"/>
          <a:ext cx="4935894" cy="3489195"/>
        </p:xfrm>
        <a:graphic>
          <a:graphicData uri="http://schemas.openxmlformats.org/drawingml/2006/table">
            <a:tbl>
              <a:tblPr>
                <a:tableStyleId>{5C22544A-7EE6-4342-B048-85BDC9FD1C3A}</a:tableStyleId>
              </a:tblPr>
              <a:tblGrid>
                <a:gridCol w="1418253">
                  <a:extLst>
                    <a:ext uri="{9D8B030D-6E8A-4147-A177-3AD203B41FA5}">
                      <a16:colId xmlns:a16="http://schemas.microsoft.com/office/drawing/2014/main" xmlns="" val="20000"/>
                    </a:ext>
                  </a:extLst>
                </a:gridCol>
                <a:gridCol w="1017037">
                  <a:extLst>
                    <a:ext uri="{9D8B030D-6E8A-4147-A177-3AD203B41FA5}">
                      <a16:colId xmlns:a16="http://schemas.microsoft.com/office/drawing/2014/main" xmlns="" val="20001"/>
                    </a:ext>
                  </a:extLst>
                </a:gridCol>
                <a:gridCol w="139959">
                  <a:extLst>
                    <a:ext uri="{9D8B030D-6E8A-4147-A177-3AD203B41FA5}">
                      <a16:colId xmlns:a16="http://schemas.microsoft.com/office/drawing/2014/main" xmlns="" val="20002"/>
                    </a:ext>
                  </a:extLst>
                </a:gridCol>
                <a:gridCol w="1389650">
                  <a:extLst>
                    <a:ext uri="{9D8B030D-6E8A-4147-A177-3AD203B41FA5}">
                      <a16:colId xmlns:a16="http://schemas.microsoft.com/office/drawing/2014/main" xmlns="" val="20003"/>
                    </a:ext>
                  </a:extLst>
                </a:gridCol>
                <a:gridCol w="970995">
                  <a:extLst>
                    <a:ext uri="{9D8B030D-6E8A-4147-A177-3AD203B41FA5}">
                      <a16:colId xmlns:a16="http://schemas.microsoft.com/office/drawing/2014/main" xmlns="" val="20004"/>
                    </a:ext>
                  </a:extLst>
                </a:gridCol>
              </a:tblGrid>
              <a:tr h="327327">
                <a:tc>
                  <a:txBody>
                    <a:bodyPr/>
                    <a:lstStyle/>
                    <a:p>
                      <a:pPr algn="l" fontAlgn="b"/>
                      <a:r>
                        <a:rPr lang="en-US" sz="1800" u="none" strike="noStrike" dirty="0">
                          <a:effectLst/>
                          <a:latin typeface="+mn-lt"/>
                        </a:rPr>
                        <a:t>HS</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GPA</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b"/>
                      <a:r>
                        <a:rPr lang="en-US" sz="1800" u="none" strike="noStrike" dirty="0">
                          <a:effectLst/>
                          <a:latin typeface="+mn-lt"/>
                        </a:rPr>
                        <a:t>2.758</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41558">
                <a:tc>
                  <a:txBody>
                    <a:bodyPr/>
                    <a:lstStyle/>
                    <a:p>
                      <a:pPr algn="l" fontAlgn="b"/>
                      <a:r>
                        <a:rPr lang="en-US" sz="1800" u="none" strike="noStrike" dirty="0">
                          <a:effectLst/>
                          <a:latin typeface="+mn-lt"/>
                        </a:rPr>
                        <a:t>transcript</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Grad date</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dirty="0"/>
                        <a:t>6/8/15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41558">
                <a:tc>
                  <a:txBody>
                    <a:bodyPr/>
                    <a:lstStyle/>
                    <a:p>
                      <a:pPr algn="l" fontAlgn="b"/>
                      <a:r>
                        <a:rPr lang="en-US" sz="1800" u="none" strike="noStrike">
                          <a:effectLst/>
                          <a:latin typeface="+mn-lt"/>
                        </a:rPr>
                        <a:t> </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4th math?</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r>
                        <a:rPr lang="en-US" baseline="0" dirty="0"/>
                        <a:t> no</a:t>
                      </a:r>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41558">
                <a:tc>
                  <a:txBody>
                    <a:bodyPr/>
                    <a:lstStyle/>
                    <a:p>
                      <a:pPr algn="l" fontAlgn="b"/>
                      <a:r>
                        <a:rPr lang="en-US" sz="1800" u="none" strike="noStrike">
                          <a:effectLst/>
                          <a:latin typeface="+mn-lt"/>
                        </a:rPr>
                        <a:t>ACT/SAT/GED</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Math</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a:effectLst/>
                          <a:latin typeface="+mn-lt"/>
                        </a:rPr>
                        <a:t> </a:t>
                      </a:r>
                      <a:endParaRPr lang="en-US" sz="1800" b="0" i="0" u="none" strike="noStrike">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41558">
                <a:tc>
                  <a:txBody>
                    <a:bodyPr/>
                    <a:lstStyle/>
                    <a:p>
                      <a:pPr algn="l" fontAlgn="b"/>
                      <a:r>
                        <a:rPr lang="en-US" sz="1800" u="none" strike="noStrike">
                          <a:effectLst/>
                          <a:latin typeface="+mn-lt"/>
                        </a:rPr>
                        <a:t> </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ENG/Read</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41558">
                <a:tc>
                  <a:txBody>
                    <a:bodyPr/>
                    <a:lstStyle/>
                    <a:p>
                      <a:pPr algn="l" fontAlgn="b"/>
                      <a:r>
                        <a:rPr lang="en-US" sz="1800" u="none" strike="noStrike" dirty="0">
                          <a:effectLst/>
                          <a:latin typeface="+mn-lt"/>
                        </a:rPr>
                        <a:t>CCRG/ Transition </a:t>
                      </a:r>
                      <a:r>
                        <a:rPr lang="en-US" sz="1800" u="none" strike="noStrike" dirty="0" err="1">
                          <a:effectLst/>
                          <a:latin typeface="+mn-lt"/>
                        </a:rPr>
                        <a:t>Ctr</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341558">
                <a:tc>
                  <a:txBody>
                    <a:bodyPr/>
                    <a:lstStyle/>
                    <a:p>
                      <a:pPr algn="l" fontAlgn="b"/>
                      <a:r>
                        <a:rPr lang="en-US" sz="1800" u="none" strike="noStrike">
                          <a:effectLst/>
                          <a:latin typeface="+mn-lt"/>
                        </a:rPr>
                        <a:t>Transfer credit/AP/IB</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41558">
                <a:tc>
                  <a:txBody>
                    <a:bodyPr/>
                    <a:lstStyle/>
                    <a:p>
                      <a:pPr algn="l" fontAlgn="b"/>
                      <a:r>
                        <a:rPr lang="en-US" sz="1800" u="none" strike="noStrike">
                          <a:effectLst/>
                          <a:latin typeface="+mn-lt"/>
                        </a:rPr>
                        <a:t>Dev Ed</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DMA-010/020/030</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341558">
                <a:tc>
                  <a:txBody>
                    <a:bodyPr/>
                    <a:lstStyle/>
                    <a:p>
                      <a:pPr algn="l" fontAlgn="b"/>
                      <a:r>
                        <a:rPr lang="en-US" sz="1800" u="none" strike="noStrike" dirty="0">
                          <a:effectLst/>
                          <a:latin typeface="+mn-lt"/>
                        </a:rPr>
                        <a:t>Gateway MAT</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MAT-143</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sp>
        <p:nvSpPr>
          <p:cNvPr id="7" name="TextBox 6"/>
          <p:cNvSpPr txBox="1"/>
          <p:nvPr/>
        </p:nvSpPr>
        <p:spPr>
          <a:xfrm>
            <a:off x="1633116" y="585661"/>
            <a:ext cx="2993701" cy="584775"/>
          </a:xfrm>
          <a:prstGeom prst="rect">
            <a:avLst/>
          </a:prstGeom>
          <a:noFill/>
        </p:spPr>
        <p:txBody>
          <a:bodyPr wrap="square" rtlCol="0">
            <a:spAutoFit/>
          </a:bodyPr>
          <a:lstStyle/>
          <a:p>
            <a:r>
              <a:rPr lang="en-US" sz="3200" dirty="0"/>
              <a:t>SUSAN</a:t>
            </a:r>
          </a:p>
        </p:txBody>
      </p:sp>
      <p:sp>
        <p:nvSpPr>
          <p:cNvPr id="8" name="Text Placeholder 2">
            <a:extLst>
              <a:ext uri="{FF2B5EF4-FFF2-40B4-BE49-F238E27FC236}">
                <a16:creationId xmlns:a16="http://schemas.microsoft.com/office/drawing/2014/main" xmlns="" id="{0004B041-70B9-4E50-B033-09F5FA02CCB4}"/>
              </a:ext>
            </a:extLst>
          </p:cNvPr>
          <p:cNvSpPr txBox="1">
            <a:spLocks/>
          </p:cNvSpPr>
          <p:nvPr/>
        </p:nvSpPr>
        <p:spPr>
          <a:xfrm>
            <a:off x="6718042" y="5026043"/>
            <a:ext cx="5063411" cy="1500187"/>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800" dirty="0">
                <a:solidFill>
                  <a:schemeClr val="accent1">
                    <a:lumMod val="50000"/>
                  </a:schemeClr>
                </a:solidFill>
                <a:latin typeface="Arial" pitchFamily="34" charset="0"/>
                <a:cs typeface="Arial" pitchFamily="34" charset="0"/>
              </a:rPr>
              <a:t>Semester prior to piloting RISE:</a:t>
            </a:r>
          </a:p>
          <a:p>
            <a:r>
              <a:rPr lang="en-US" sz="2800" dirty="0">
                <a:solidFill>
                  <a:schemeClr val="accent1">
                    <a:lumMod val="50000"/>
                  </a:schemeClr>
                </a:solidFill>
                <a:latin typeface="Arial" pitchFamily="34" charset="0"/>
                <a:cs typeface="Arial" pitchFamily="34" charset="0"/>
              </a:rPr>
              <a:t>She can delay her MAT 143 until next semester and take it with the co-</a:t>
            </a:r>
            <a:r>
              <a:rPr lang="en-US" sz="2800" dirty="0" err="1">
                <a:solidFill>
                  <a:schemeClr val="accent1">
                    <a:lumMod val="50000"/>
                  </a:schemeClr>
                </a:solidFill>
                <a:latin typeface="Arial" pitchFamily="34" charset="0"/>
                <a:cs typeface="Arial" pitchFamily="34" charset="0"/>
              </a:rPr>
              <a:t>req</a:t>
            </a:r>
            <a:r>
              <a:rPr lang="en-US" sz="2800" dirty="0">
                <a:solidFill>
                  <a:schemeClr val="accent1">
                    <a:lumMod val="50000"/>
                  </a:schemeClr>
                </a:solidFill>
                <a:latin typeface="Arial" pitchFamily="34" charset="0"/>
                <a:cs typeface="Arial" pitchFamily="34" charset="0"/>
              </a:rPr>
              <a:t> class (3 hours) since she has DMA 010-030 credit OR she could take DMA 040 and 050 (2 hours) and take MAT 143 without a co-</a:t>
            </a:r>
            <a:r>
              <a:rPr lang="en-US" sz="2800" dirty="0" err="1">
                <a:solidFill>
                  <a:schemeClr val="accent1">
                    <a:lumMod val="50000"/>
                  </a:schemeClr>
                </a:solidFill>
                <a:latin typeface="Arial" pitchFamily="34" charset="0"/>
                <a:cs typeface="Arial" pitchFamily="34" charset="0"/>
              </a:rPr>
              <a:t>req</a:t>
            </a:r>
            <a:r>
              <a:rPr lang="en-US" sz="2800" dirty="0">
                <a:solidFill>
                  <a:schemeClr val="accent1">
                    <a:lumMod val="50000"/>
                  </a:schemeClr>
                </a:solidFill>
                <a:latin typeface="Arial" pitchFamily="34" charset="0"/>
                <a:cs typeface="Arial" pitchFamily="34" charset="0"/>
              </a:rPr>
              <a:t> next semester.</a:t>
            </a:r>
          </a:p>
        </p:txBody>
      </p:sp>
    </p:spTree>
    <p:extLst>
      <p:ext uri="{BB962C8B-B14F-4D97-AF65-F5344CB8AC3E}">
        <p14:creationId xmlns:p14="http://schemas.microsoft.com/office/powerpoint/2010/main" val="172010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543" y="2067700"/>
            <a:ext cx="3208306" cy="2475752"/>
          </a:xfrm>
        </p:spPr>
        <p:txBody>
          <a:bodyPr>
            <a:noAutofit/>
          </a:bodyPr>
          <a:lstStyle/>
          <a:p>
            <a:r>
              <a:rPr lang="en-US" sz="2800" dirty="0">
                <a:latin typeface="Arial" pitchFamily="34" charset="0"/>
                <a:cs typeface="Arial" pitchFamily="34" charset="0"/>
              </a:rPr>
              <a:t>Ashley completed MAT-143 in SP16 with a “C”. She changed her major for </a:t>
            </a:r>
            <a:r>
              <a:rPr lang="en-US" sz="2800" dirty="0" smtClean="0">
                <a:latin typeface="Arial" pitchFamily="34" charset="0"/>
                <a:cs typeface="Arial" pitchFamily="34" charset="0"/>
              </a:rPr>
              <a:t>SP19 </a:t>
            </a:r>
            <a:r>
              <a:rPr lang="en-US" sz="2800" dirty="0">
                <a:latin typeface="Arial" pitchFamily="34" charset="0"/>
                <a:cs typeface="Arial" pitchFamily="34" charset="0"/>
              </a:rPr>
              <a:t>to AS. How do you advise her for spring registration?</a:t>
            </a:r>
          </a:p>
        </p:txBody>
      </p:sp>
      <p:sp>
        <p:nvSpPr>
          <p:cNvPr id="3" name="Text Placeholder 2"/>
          <p:cNvSpPr>
            <a:spLocks noGrp="1"/>
          </p:cNvSpPr>
          <p:nvPr>
            <p:ph type="body" idx="1"/>
          </p:nvPr>
        </p:nvSpPr>
        <p:spPr>
          <a:xfrm>
            <a:off x="831850" y="5055994"/>
            <a:ext cx="5820878" cy="1500187"/>
          </a:xfrm>
        </p:spPr>
        <p:txBody>
          <a:bodyPr>
            <a:normAutofit/>
          </a:bodyPr>
          <a:lstStyle/>
          <a:p>
            <a:r>
              <a:rPr lang="en-US" sz="2800" dirty="0" smtClean="0">
                <a:solidFill>
                  <a:schemeClr val="accent1">
                    <a:lumMod val="50000"/>
                  </a:schemeClr>
                </a:solidFill>
                <a:latin typeface="Arial" pitchFamily="34" charset="0"/>
                <a:cs typeface="Arial" pitchFamily="34" charset="0"/>
              </a:rPr>
              <a:t>Fall 2020 </a:t>
            </a:r>
            <a:r>
              <a:rPr lang="en-US" sz="2800" dirty="0">
                <a:solidFill>
                  <a:schemeClr val="accent1">
                    <a:lumMod val="50000"/>
                  </a:schemeClr>
                </a:solidFill>
                <a:latin typeface="Arial" pitchFamily="34" charset="0"/>
                <a:cs typeface="Arial" pitchFamily="34" charset="0"/>
              </a:rPr>
              <a:t>pilot:</a:t>
            </a:r>
          </a:p>
          <a:p>
            <a:r>
              <a:rPr lang="en-US" sz="2800" dirty="0">
                <a:solidFill>
                  <a:schemeClr val="accent1">
                    <a:lumMod val="50000"/>
                  </a:schemeClr>
                </a:solidFill>
                <a:latin typeface="Arial" pitchFamily="34" charset="0"/>
                <a:cs typeface="Arial" pitchFamily="34" charset="0"/>
              </a:rPr>
              <a:t>She could take MAT 171 with a co-</a:t>
            </a:r>
            <a:r>
              <a:rPr lang="en-US" sz="2800" dirty="0" err="1">
                <a:solidFill>
                  <a:schemeClr val="accent1">
                    <a:lumMod val="50000"/>
                  </a:schemeClr>
                </a:solidFill>
                <a:latin typeface="Arial" pitchFamily="34" charset="0"/>
                <a:cs typeface="Arial" pitchFamily="34" charset="0"/>
              </a:rPr>
              <a:t>req</a:t>
            </a:r>
            <a:r>
              <a:rPr lang="en-US" sz="2800" dirty="0">
                <a:solidFill>
                  <a:schemeClr val="accent1">
                    <a:lumMod val="50000"/>
                  </a:schemeClr>
                </a:solidFill>
                <a:latin typeface="Arial" pitchFamily="34" charset="0"/>
                <a:cs typeface="Arial" pitchFamily="34" charset="0"/>
              </a:rPr>
              <a:t> in the </a:t>
            </a:r>
            <a:r>
              <a:rPr lang="en-US" sz="2800" dirty="0" smtClean="0">
                <a:solidFill>
                  <a:schemeClr val="accent1">
                    <a:lumMod val="50000"/>
                  </a:schemeClr>
                </a:solidFill>
                <a:latin typeface="Arial" pitchFamily="34" charset="0"/>
                <a:cs typeface="Arial" pitchFamily="34" charset="0"/>
              </a:rPr>
              <a:t>FA 20.</a:t>
            </a:r>
            <a:endParaRPr lang="en-US" sz="2800" dirty="0">
              <a:solidFill>
                <a:schemeClr val="accent1">
                  <a:lumMod val="50000"/>
                </a:schemeClr>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99733762"/>
              </p:ext>
            </p:extLst>
          </p:nvPr>
        </p:nvGraphicFramePr>
        <p:xfrm>
          <a:off x="6848669" y="1316071"/>
          <a:ext cx="4935894" cy="3489195"/>
        </p:xfrm>
        <a:graphic>
          <a:graphicData uri="http://schemas.openxmlformats.org/drawingml/2006/table">
            <a:tbl>
              <a:tblPr>
                <a:tableStyleId>{5C22544A-7EE6-4342-B048-85BDC9FD1C3A}</a:tableStyleId>
              </a:tblPr>
              <a:tblGrid>
                <a:gridCol w="1418253">
                  <a:extLst>
                    <a:ext uri="{9D8B030D-6E8A-4147-A177-3AD203B41FA5}">
                      <a16:colId xmlns:a16="http://schemas.microsoft.com/office/drawing/2014/main" xmlns="" val="20000"/>
                    </a:ext>
                  </a:extLst>
                </a:gridCol>
                <a:gridCol w="1017037">
                  <a:extLst>
                    <a:ext uri="{9D8B030D-6E8A-4147-A177-3AD203B41FA5}">
                      <a16:colId xmlns:a16="http://schemas.microsoft.com/office/drawing/2014/main" xmlns="" val="20001"/>
                    </a:ext>
                  </a:extLst>
                </a:gridCol>
                <a:gridCol w="139959">
                  <a:extLst>
                    <a:ext uri="{9D8B030D-6E8A-4147-A177-3AD203B41FA5}">
                      <a16:colId xmlns:a16="http://schemas.microsoft.com/office/drawing/2014/main" xmlns="" val="20002"/>
                    </a:ext>
                  </a:extLst>
                </a:gridCol>
                <a:gridCol w="1389650">
                  <a:extLst>
                    <a:ext uri="{9D8B030D-6E8A-4147-A177-3AD203B41FA5}">
                      <a16:colId xmlns:a16="http://schemas.microsoft.com/office/drawing/2014/main" xmlns="" val="20003"/>
                    </a:ext>
                  </a:extLst>
                </a:gridCol>
                <a:gridCol w="970995">
                  <a:extLst>
                    <a:ext uri="{9D8B030D-6E8A-4147-A177-3AD203B41FA5}">
                      <a16:colId xmlns:a16="http://schemas.microsoft.com/office/drawing/2014/main" xmlns="" val="20004"/>
                    </a:ext>
                  </a:extLst>
                </a:gridCol>
              </a:tblGrid>
              <a:tr h="327327">
                <a:tc>
                  <a:txBody>
                    <a:bodyPr/>
                    <a:lstStyle/>
                    <a:p>
                      <a:pPr algn="l" fontAlgn="b"/>
                      <a:r>
                        <a:rPr lang="en-US" sz="1800" u="none" strike="noStrike" dirty="0">
                          <a:effectLst/>
                          <a:latin typeface="+mn-lt"/>
                        </a:rPr>
                        <a:t>HS</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GPA</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b"/>
                      <a:r>
                        <a:rPr lang="en-US" sz="1800" u="none" strike="noStrike" dirty="0">
                          <a:effectLst/>
                          <a:latin typeface="+mn-lt"/>
                        </a:rPr>
                        <a:t>2.430</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41558">
                <a:tc>
                  <a:txBody>
                    <a:bodyPr/>
                    <a:lstStyle/>
                    <a:p>
                      <a:pPr algn="l" fontAlgn="b"/>
                      <a:r>
                        <a:rPr lang="en-US" sz="1800" u="none" strike="noStrike" dirty="0">
                          <a:effectLst/>
                          <a:latin typeface="+mn-lt"/>
                        </a:rPr>
                        <a:t>transcript</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Grad date</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dirty="0"/>
                        <a:t>6/7/09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41558">
                <a:tc>
                  <a:txBody>
                    <a:bodyPr/>
                    <a:lstStyle/>
                    <a:p>
                      <a:pPr algn="l" fontAlgn="b"/>
                      <a:r>
                        <a:rPr lang="en-US" sz="1800" u="none" strike="noStrike">
                          <a:effectLst/>
                          <a:latin typeface="+mn-lt"/>
                        </a:rPr>
                        <a:t> </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4th math?</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r>
                        <a:rPr lang="en-US" baseline="0" dirty="0"/>
                        <a:t> no</a:t>
                      </a:r>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41558">
                <a:tc>
                  <a:txBody>
                    <a:bodyPr/>
                    <a:lstStyle/>
                    <a:p>
                      <a:pPr algn="l" fontAlgn="b"/>
                      <a:r>
                        <a:rPr lang="en-US" sz="1800" u="none" strike="noStrike">
                          <a:effectLst/>
                          <a:latin typeface="+mn-lt"/>
                        </a:rPr>
                        <a:t>ACT/SAT/GED</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Math</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a:effectLst/>
                          <a:latin typeface="+mn-lt"/>
                        </a:rPr>
                        <a:t> </a:t>
                      </a:r>
                      <a:endParaRPr lang="en-US" sz="1800" b="0" i="0" u="none" strike="noStrike">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41558">
                <a:tc>
                  <a:txBody>
                    <a:bodyPr/>
                    <a:lstStyle/>
                    <a:p>
                      <a:pPr algn="l" fontAlgn="b"/>
                      <a:r>
                        <a:rPr lang="en-US" sz="1800" u="none" strike="noStrike">
                          <a:effectLst/>
                          <a:latin typeface="+mn-lt"/>
                        </a:rPr>
                        <a:t> </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ENG/Read</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41558">
                <a:tc>
                  <a:txBody>
                    <a:bodyPr/>
                    <a:lstStyle/>
                    <a:p>
                      <a:pPr algn="l" fontAlgn="b"/>
                      <a:r>
                        <a:rPr lang="en-US" sz="1800" u="none" strike="noStrike" dirty="0">
                          <a:effectLst/>
                          <a:latin typeface="+mn-lt"/>
                        </a:rPr>
                        <a:t>CCRG/ Transition </a:t>
                      </a:r>
                      <a:r>
                        <a:rPr lang="en-US" sz="1800" u="none" strike="noStrike" dirty="0" err="1">
                          <a:effectLst/>
                          <a:latin typeface="+mn-lt"/>
                        </a:rPr>
                        <a:t>Ctr</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341558">
                <a:tc>
                  <a:txBody>
                    <a:bodyPr/>
                    <a:lstStyle/>
                    <a:p>
                      <a:pPr algn="l" fontAlgn="b"/>
                      <a:r>
                        <a:rPr lang="en-US" sz="1800" u="none" strike="noStrike">
                          <a:effectLst/>
                          <a:latin typeface="+mn-lt"/>
                        </a:rPr>
                        <a:t>Transfer credit/AP/IB</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41558">
                <a:tc>
                  <a:txBody>
                    <a:bodyPr/>
                    <a:lstStyle/>
                    <a:p>
                      <a:pPr algn="l" fontAlgn="b"/>
                      <a:r>
                        <a:rPr lang="en-US" sz="1800" u="none" strike="noStrike">
                          <a:effectLst/>
                          <a:latin typeface="+mn-lt"/>
                        </a:rPr>
                        <a:t>Dev Ed</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DMA-010/020/030/040/050</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341558">
                <a:tc>
                  <a:txBody>
                    <a:bodyPr/>
                    <a:lstStyle/>
                    <a:p>
                      <a:pPr algn="l" fontAlgn="b"/>
                      <a:r>
                        <a:rPr lang="en-US" sz="1800" u="none" strike="noStrike" dirty="0">
                          <a:effectLst/>
                          <a:latin typeface="+mn-lt"/>
                        </a:rPr>
                        <a:t>Gateway MAT</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MAT-171</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9348" t="29781" r="38669" b="16174"/>
          <a:stretch/>
        </p:blipFill>
        <p:spPr>
          <a:xfrm>
            <a:off x="4422710" y="1265267"/>
            <a:ext cx="2230017" cy="3655019"/>
          </a:xfrm>
          <a:prstGeom prst="rect">
            <a:avLst/>
          </a:prstGeom>
        </p:spPr>
      </p:pic>
      <p:sp>
        <p:nvSpPr>
          <p:cNvPr id="10" name="TextBox 9"/>
          <p:cNvSpPr txBox="1"/>
          <p:nvPr/>
        </p:nvSpPr>
        <p:spPr>
          <a:xfrm>
            <a:off x="2500605" y="837171"/>
            <a:ext cx="2687216" cy="584775"/>
          </a:xfrm>
          <a:prstGeom prst="rect">
            <a:avLst/>
          </a:prstGeom>
          <a:noFill/>
        </p:spPr>
        <p:txBody>
          <a:bodyPr wrap="square" rtlCol="0">
            <a:spAutoFit/>
          </a:bodyPr>
          <a:lstStyle/>
          <a:p>
            <a:r>
              <a:rPr lang="en-US" sz="3200" dirty="0"/>
              <a:t>ASHLEY</a:t>
            </a:r>
          </a:p>
        </p:txBody>
      </p:sp>
      <p:sp>
        <p:nvSpPr>
          <p:cNvPr id="7" name="Text Placeholder 2">
            <a:extLst>
              <a:ext uri="{FF2B5EF4-FFF2-40B4-BE49-F238E27FC236}">
                <a16:creationId xmlns:a16="http://schemas.microsoft.com/office/drawing/2014/main" xmlns="" id="{A86D01E4-A2A9-420E-9D12-57A80D79DDB3}"/>
              </a:ext>
            </a:extLst>
          </p:cNvPr>
          <p:cNvSpPr txBox="1">
            <a:spLocks/>
          </p:cNvSpPr>
          <p:nvPr/>
        </p:nvSpPr>
        <p:spPr>
          <a:xfrm>
            <a:off x="6652727" y="5055017"/>
            <a:ext cx="5131836" cy="1500187"/>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800" dirty="0">
                <a:solidFill>
                  <a:schemeClr val="accent1">
                    <a:lumMod val="50000"/>
                  </a:schemeClr>
                </a:solidFill>
                <a:latin typeface="Arial" pitchFamily="34" charset="0"/>
                <a:cs typeface="Arial" pitchFamily="34" charset="0"/>
              </a:rPr>
              <a:t>Semester prior to piloting RISE:</a:t>
            </a:r>
          </a:p>
          <a:p>
            <a:r>
              <a:rPr lang="en-US" sz="2800" dirty="0">
                <a:solidFill>
                  <a:schemeClr val="accent1">
                    <a:lumMod val="50000"/>
                  </a:schemeClr>
                </a:solidFill>
                <a:latin typeface="Arial" pitchFamily="34" charset="0"/>
                <a:cs typeface="Arial" pitchFamily="34" charset="0"/>
              </a:rPr>
              <a:t>She could take DMA 060, 070, 080 (3 hours) and take MAT 171 without a co-</a:t>
            </a:r>
            <a:r>
              <a:rPr lang="en-US" sz="2800" dirty="0" err="1">
                <a:solidFill>
                  <a:schemeClr val="accent1">
                    <a:lumMod val="50000"/>
                  </a:schemeClr>
                </a:solidFill>
                <a:latin typeface="Arial" pitchFamily="34" charset="0"/>
                <a:cs typeface="Arial" pitchFamily="34" charset="0"/>
              </a:rPr>
              <a:t>req</a:t>
            </a:r>
            <a:r>
              <a:rPr lang="en-US" sz="2800" dirty="0">
                <a:solidFill>
                  <a:schemeClr val="accent1">
                    <a:lumMod val="50000"/>
                  </a:schemeClr>
                </a:solidFill>
                <a:latin typeface="Arial" pitchFamily="34" charset="0"/>
                <a:cs typeface="Arial" pitchFamily="34" charset="0"/>
              </a:rPr>
              <a:t> in the next semester OR she could take MAT 171 with a co-</a:t>
            </a:r>
            <a:r>
              <a:rPr lang="en-US" sz="2800" dirty="0" err="1">
                <a:solidFill>
                  <a:schemeClr val="accent1">
                    <a:lumMod val="50000"/>
                  </a:schemeClr>
                </a:solidFill>
                <a:latin typeface="Arial" pitchFamily="34" charset="0"/>
                <a:cs typeface="Arial" pitchFamily="34" charset="0"/>
              </a:rPr>
              <a:t>req</a:t>
            </a:r>
            <a:r>
              <a:rPr lang="en-US" sz="2800" dirty="0">
                <a:solidFill>
                  <a:schemeClr val="accent1">
                    <a:lumMod val="50000"/>
                  </a:schemeClr>
                </a:solidFill>
                <a:latin typeface="Arial" pitchFamily="34" charset="0"/>
                <a:cs typeface="Arial" pitchFamily="34" charset="0"/>
              </a:rPr>
              <a:t> (4 hours) next semester.</a:t>
            </a:r>
          </a:p>
        </p:txBody>
      </p:sp>
    </p:spTree>
    <p:extLst>
      <p:ext uri="{BB962C8B-B14F-4D97-AF65-F5344CB8AC3E}">
        <p14:creationId xmlns:p14="http://schemas.microsoft.com/office/powerpoint/2010/main" val="259881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270" y="1252349"/>
            <a:ext cx="3581770" cy="4548753"/>
          </a:xfrm>
        </p:spPr>
        <p:txBody>
          <a:bodyPr>
            <a:noAutofit/>
          </a:bodyPr>
          <a:lstStyle/>
          <a:p>
            <a:r>
              <a:rPr lang="en-US" sz="2800" dirty="0">
                <a:latin typeface="Arial" pitchFamily="34" charset="0"/>
                <a:cs typeface="Arial" pitchFamily="34" charset="0"/>
              </a:rPr>
              <a:t>Sam is an AAS student who entered 2011FA. He has credit for DMA 010 and DMA 020.  What should he do to complete his MAT requirement?</a:t>
            </a:r>
            <a:br>
              <a:rPr lang="en-US" sz="2800" dirty="0">
                <a:latin typeface="Arial" pitchFamily="34" charset="0"/>
                <a:cs typeface="Arial" pitchFamily="34" charset="0"/>
              </a:rPr>
            </a:br>
            <a:r>
              <a:rPr lang="en-US" sz="2800" dirty="0"/>
              <a:t/>
            </a:r>
            <a:br>
              <a:rPr lang="en-US" sz="2800" dirty="0"/>
            </a:br>
            <a:endParaRPr lang="en-US" sz="2800" dirty="0"/>
          </a:p>
        </p:txBody>
      </p:sp>
      <p:sp>
        <p:nvSpPr>
          <p:cNvPr id="3" name="Text Placeholder 2"/>
          <p:cNvSpPr>
            <a:spLocks noGrp="1"/>
          </p:cNvSpPr>
          <p:nvPr>
            <p:ph type="body" idx="1"/>
          </p:nvPr>
        </p:nvSpPr>
        <p:spPr>
          <a:xfrm>
            <a:off x="831850" y="5274483"/>
            <a:ext cx="5711454" cy="1340921"/>
          </a:xfrm>
        </p:spPr>
        <p:txBody>
          <a:bodyPr>
            <a:normAutofit fontScale="70000" lnSpcReduction="20000"/>
          </a:bodyPr>
          <a:lstStyle/>
          <a:p>
            <a:r>
              <a:rPr lang="en-US" sz="2800" dirty="0" smtClean="0">
                <a:solidFill>
                  <a:schemeClr val="accent1">
                    <a:lumMod val="50000"/>
                  </a:schemeClr>
                </a:solidFill>
                <a:latin typeface="Arial" pitchFamily="34" charset="0"/>
                <a:cs typeface="Arial" pitchFamily="34" charset="0"/>
              </a:rPr>
              <a:t>Fall 2020 </a:t>
            </a:r>
            <a:r>
              <a:rPr lang="en-US" sz="2800" dirty="0">
                <a:solidFill>
                  <a:schemeClr val="accent1">
                    <a:lumMod val="50000"/>
                  </a:schemeClr>
                </a:solidFill>
                <a:latin typeface="Arial" pitchFamily="34" charset="0"/>
                <a:cs typeface="Arial" pitchFamily="34" charset="0"/>
              </a:rPr>
              <a:t>Pilot:</a:t>
            </a:r>
          </a:p>
          <a:p>
            <a:r>
              <a:rPr lang="en-US" sz="2800" dirty="0">
                <a:solidFill>
                  <a:schemeClr val="accent1">
                    <a:lumMod val="50000"/>
                  </a:schemeClr>
                </a:solidFill>
                <a:latin typeface="Arial" pitchFamily="34" charset="0"/>
                <a:cs typeface="Arial" pitchFamily="34" charset="0"/>
              </a:rPr>
              <a:t>He will be required to take the MAT-110 with co-</a:t>
            </a:r>
            <a:r>
              <a:rPr lang="en-US" sz="2800" dirty="0" err="1">
                <a:solidFill>
                  <a:schemeClr val="accent1">
                    <a:lumMod val="50000"/>
                  </a:schemeClr>
                </a:solidFill>
                <a:latin typeface="Arial" pitchFamily="34" charset="0"/>
                <a:cs typeface="Arial" pitchFamily="34" charset="0"/>
              </a:rPr>
              <a:t>req</a:t>
            </a:r>
            <a:r>
              <a:rPr lang="en-US" sz="2800" dirty="0">
                <a:solidFill>
                  <a:schemeClr val="accent1">
                    <a:lumMod val="50000"/>
                  </a:schemeClr>
                </a:solidFill>
                <a:latin typeface="Arial" pitchFamily="34" charset="0"/>
                <a:cs typeface="Arial" pitchFamily="34" charset="0"/>
              </a:rPr>
              <a:t> because the graduation date is in the last 10 years and he did not qualify for multiple measures.</a:t>
            </a:r>
            <a:r>
              <a:rPr lang="en-US" sz="2800" strike="sngStrike" dirty="0">
                <a:solidFill>
                  <a:schemeClr val="accent1">
                    <a:lumMod val="50000"/>
                  </a:schemeClr>
                </a:solidFill>
                <a:latin typeface="Arial" pitchFamily="34" charset="0"/>
                <a:cs typeface="Arial" pitchFamily="34" charset="0"/>
              </a:rPr>
              <a:t>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97" r="31794" b="-1"/>
          <a:stretch/>
        </p:blipFill>
        <p:spPr>
          <a:xfrm>
            <a:off x="3965751" y="1159043"/>
            <a:ext cx="2705637" cy="396297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049741893"/>
              </p:ext>
            </p:extLst>
          </p:nvPr>
        </p:nvGraphicFramePr>
        <p:xfrm>
          <a:off x="6791973" y="1222764"/>
          <a:ext cx="4935894" cy="3489195"/>
        </p:xfrm>
        <a:graphic>
          <a:graphicData uri="http://schemas.openxmlformats.org/drawingml/2006/table">
            <a:tbl>
              <a:tblPr>
                <a:tableStyleId>{5C22544A-7EE6-4342-B048-85BDC9FD1C3A}</a:tableStyleId>
              </a:tblPr>
              <a:tblGrid>
                <a:gridCol w="1418253">
                  <a:extLst>
                    <a:ext uri="{9D8B030D-6E8A-4147-A177-3AD203B41FA5}">
                      <a16:colId xmlns:a16="http://schemas.microsoft.com/office/drawing/2014/main" xmlns="" val="20000"/>
                    </a:ext>
                  </a:extLst>
                </a:gridCol>
                <a:gridCol w="1017037">
                  <a:extLst>
                    <a:ext uri="{9D8B030D-6E8A-4147-A177-3AD203B41FA5}">
                      <a16:colId xmlns:a16="http://schemas.microsoft.com/office/drawing/2014/main" xmlns="" val="20001"/>
                    </a:ext>
                  </a:extLst>
                </a:gridCol>
                <a:gridCol w="139959">
                  <a:extLst>
                    <a:ext uri="{9D8B030D-6E8A-4147-A177-3AD203B41FA5}">
                      <a16:colId xmlns:a16="http://schemas.microsoft.com/office/drawing/2014/main" xmlns="" val="20002"/>
                    </a:ext>
                  </a:extLst>
                </a:gridCol>
                <a:gridCol w="1389650">
                  <a:extLst>
                    <a:ext uri="{9D8B030D-6E8A-4147-A177-3AD203B41FA5}">
                      <a16:colId xmlns:a16="http://schemas.microsoft.com/office/drawing/2014/main" xmlns="" val="20003"/>
                    </a:ext>
                  </a:extLst>
                </a:gridCol>
                <a:gridCol w="970995">
                  <a:extLst>
                    <a:ext uri="{9D8B030D-6E8A-4147-A177-3AD203B41FA5}">
                      <a16:colId xmlns:a16="http://schemas.microsoft.com/office/drawing/2014/main" xmlns="" val="20004"/>
                    </a:ext>
                  </a:extLst>
                </a:gridCol>
              </a:tblGrid>
              <a:tr h="327327">
                <a:tc>
                  <a:txBody>
                    <a:bodyPr/>
                    <a:lstStyle/>
                    <a:p>
                      <a:pPr algn="l" fontAlgn="b"/>
                      <a:r>
                        <a:rPr lang="en-US" sz="1800" u="none" strike="noStrike" dirty="0">
                          <a:effectLst/>
                          <a:latin typeface="+mn-lt"/>
                        </a:rPr>
                        <a:t>HS</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GPA</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b"/>
                      <a:r>
                        <a:rPr lang="en-US" sz="1800" u="none" strike="noStrike" dirty="0">
                          <a:effectLst/>
                          <a:latin typeface="+mn-lt"/>
                        </a:rPr>
                        <a:t>2.500</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41558">
                <a:tc>
                  <a:txBody>
                    <a:bodyPr/>
                    <a:lstStyle/>
                    <a:p>
                      <a:pPr algn="l" fontAlgn="b"/>
                      <a:r>
                        <a:rPr lang="en-US" sz="1800" u="none" strike="noStrike" dirty="0">
                          <a:effectLst/>
                          <a:latin typeface="+mn-lt"/>
                        </a:rPr>
                        <a:t>transcript</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Grad date</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dirty="0"/>
                        <a:t>6/11/11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41558">
                <a:tc>
                  <a:txBody>
                    <a:bodyPr/>
                    <a:lstStyle/>
                    <a:p>
                      <a:pPr algn="l" fontAlgn="b"/>
                      <a:r>
                        <a:rPr lang="en-US" sz="1800" u="none" strike="noStrike">
                          <a:effectLst/>
                          <a:latin typeface="+mn-lt"/>
                        </a:rPr>
                        <a:t> </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4th math?</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r>
                        <a:rPr lang="en-US" baseline="0" dirty="0"/>
                        <a:t> </a:t>
                      </a:r>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41558">
                <a:tc>
                  <a:txBody>
                    <a:bodyPr/>
                    <a:lstStyle/>
                    <a:p>
                      <a:pPr algn="l" fontAlgn="b"/>
                      <a:r>
                        <a:rPr lang="en-US" sz="1800" u="none" strike="noStrike">
                          <a:effectLst/>
                          <a:latin typeface="+mn-lt"/>
                        </a:rPr>
                        <a:t>ACT/SAT/GED</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Math</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a:effectLst/>
                          <a:latin typeface="+mn-lt"/>
                        </a:rPr>
                        <a:t> </a:t>
                      </a:r>
                      <a:endParaRPr lang="en-US" sz="1800" b="0" i="0" u="none" strike="noStrike">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41558">
                <a:tc>
                  <a:txBody>
                    <a:bodyPr/>
                    <a:lstStyle/>
                    <a:p>
                      <a:pPr algn="l" fontAlgn="b"/>
                      <a:r>
                        <a:rPr lang="en-US" sz="1800" u="none" strike="noStrike">
                          <a:effectLst/>
                          <a:latin typeface="+mn-lt"/>
                        </a:rPr>
                        <a:t> </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ENG/Read</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41558">
                <a:tc>
                  <a:txBody>
                    <a:bodyPr/>
                    <a:lstStyle/>
                    <a:p>
                      <a:pPr algn="l" fontAlgn="b"/>
                      <a:r>
                        <a:rPr lang="en-US" sz="1800" u="none" strike="noStrike" dirty="0">
                          <a:effectLst/>
                          <a:latin typeface="+mn-lt"/>
                        </a:rPr>
                        <a:t>CCRG/ Transition </a:t>
                      </a:r>
                      <a:r>
                        <a:rPr lang="en-US" sz="1800" u="none" strike="noStrike" dirty="0" err="1">
                          <a:effectLst/>
                          <a:latin typeface="+mn-lt"/>
                        </a:rPr>
                        <a:t>Ctr</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341558">
                <a:tc>
                  <a:txBody>
                    <a:bodyPr/>
                    <a:lstStyle/>
                    <a:p>
                      <a:pPr algn="l" fontAlgn="b"/>
                      <a:r>
                        <a:rPr lang="en-US" sz="1800" u="none" strike="noStrike">
                          <a:effectLst/>
                          <a:latin typeface="+mn-lt"/>
                        </a:rPr>
                        <a:t>Transfer credit/AP/IB</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41558">
                <a:tc>
                  <a:txBody>
                    <a:bodyPr/>
                    <a:lstStyle/>
                    <a:p>
                      <a:pPr algn="l" fontAlgn="b"/>
                      <a:r>
                        <a:rPr lang="en-US" sz="1800" u="none" strike="noStrike">
                          <a:effectLst/>
                          <a:latin typeface="+mn-lt"/>
                        </a:rPr>
                        <a:t>Dev Ed</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DMA-010/020</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341558">
                <a:tc>
                  <a:txBody>
                    <a:bodyPr/>
                    <a:lstStyle/>
                    <a:p>
                      <a:pPr algn="l" fontAlgn="b"/>
                      <a:r>
                        <a:rPr lang="en-US" sz="1800" u="none" strike="noStrike" dirty="0">
                          <a:effectLst/>
                          <a:latin typeface="+mn-lt"/>
                        </a:rPr>
                        <a:t>Gateway MAT</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MAT-110</a:t>
                      </a:r>
                      <a:r>
                        <a:rPr lang="en-US" sz="1800" u="none" strike="noStrike" baseline="0"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sp>
        <p:nvSpPr>
          <p:cNvPr id="7" name="TextBox 6"/>
          <p:cNvSpPr txBox="1"/>
          <p:nvPr/>
        </p:nvSpPr>
        <p:spPr>
          <a:xfrm>
            <a:off x="1483567" y="438047"/>
            <a:ext cx="1520890" cy="584775"/>
          </a:xfrm>
          <a:prstGeom prst="rect">
            <a:avLst/>
          </a:prstGeom>
          <a:noFill/>
        </p:spPr>
        <p:txBody>
          <a:bodyPr wrap="square" rtlCol="0">
            <a:spAutoFit/>
          </a:bodyPr>
          <a:lstStyle/>
          <a:p>
            <a:r>
              <a:rPr lang="en-US" sz="3200" dirty="0"/>
              <a:t>SAM</a:t>
            </a:r>
          </a:p>
        </p:txBody>
      </p:sp>
      <p:sp>
        <p:nvSpPr>
          <p:cNvPr id="8" name="Text Placeholder 2">
            <a:extLst>
              <a:ext uri="{FF2B5EF4-FFF2-40B4-BE49-F238E27FC236}">
                <a16:creationId xmlns:a16="http://schemas.microsoft.com/office/drawing/2014/main" xmlns="" id="{16FE8F2E-4A06-4A34-A215-AA681523E96E}"/>
              </a:ext>
            </a:extLst>
          </p:cNvPr>
          <p:cNvSpPr txBox="1">
            <a:spLocks/>
          </p:cNvSpPr>
          <p:nvPr/>
        </p:nvSpPr>
        <p:spPr>
          <a:xfrm>
            <a:off x="6671388" y="5274343"/>
            <a:ext cx="5334565" cy="1340921"/>
          </a:xfrm>
          <a:prstGeom prst="rect">
            <a:avLst/>
          </a:prstGeom>
        </p:spPr>
        <p:txBody>
          <a:bodyPr vert="horz" lIns="91440" tIns="45720" rIns="91440" bIns="45720" rtlCol="0">
            <a:normAutofit fontScale="5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800" dirty="0">
                <a:solidFill>
                  <a:schemeClr val="accent1">
                    <a:lumMod val="50000"/>
                  </a:schemeClr>
                </a:solidFill>
                <a:latin typeface="Arial" pitchFamily="34" charset="0"/>
                <a:cs typeface="Arial" pitchFamily="34" charset="0"/>
              </a:rPr>
              <a:t>Semester prior to piloting RISE:</a:t>
            </a:r>
          </a:p>
          <a:p>
            <a:r>
              <a:rPr lang="en-US" sz="2800" dirty="0">
                <a:solidFill>
                  <a:schemeClr val="accent1">
                    <a:lumMod val="50000"/>
                  </a:schemeClr>
                </a:solidFill>
                <a:latin typeface="Arial" pitchFamily="34" charset="0"/>
                <a:cs typeface="Arial" pitchFamily="34" charset="0"/>
              </a:rPr>
              <a:t>He should take DMA 030 and finish the prerequisites for MAT 110 OR he will be required to take the MAT-010 co-</a:t>
            </a:r>
            <a:r>
              <a:rPr lang="en-US" sz="2800" dirty="0" err="1">
                <a:solidFill>
                  <a:schemeClr val="accent1">
                    <a:lumMod val="50000"/>
                  </a:schemeClr>
                </a:solidFill>
                <a:latin typeface="Arial" pitchFamily="34" charset="0"/>
                <a:cs typeface="Arial" pitchFamily="34" charset="0"/>
              </a:rPr>
              <a:t>req</a:t>
            </a:r>
            <a:r>
              <a:rPr lang="en-US" sz="2800" dirty="0">
                <a:solidFill>
                  <a:schemeClr val="accent1">
                    <a:lumMod val="50000"/>
                  </a:schemeClr>
                </a:solidFill>
                <a:latin typeface="Arial" pitchFamily="34" charset="0"/>
                <a:cs typeface="Arial" pitchFamily="34" charset="0"/>
              </a:rPr>
              <a:t> with the MAT-110 next semester since his HS graduation date is in the last 10 years.</a:t>
            </a:r>
            <a:endParaRPr lang="en-US" sz="2800" strike="sngStrike" dirty="0">
              <a:solidFill>
                <a:schemeClr val="accent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419362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4294" y="1539573"/>
            <a:ext cx="3623906" cy="3702120"/>
          </a:xfrm>
          <a:prstGeom prst="rect">
            <a:avLst/>
          </a:prstGeom>
        </p:spPr>
      </p:pic>
      <p:sp>
        <p:nvSpPr>
          <p:cNvPr id="2" name="Title 1"/>
          <p:cNvSpPr>
            <a:spLocks noGrp="1"/>
          </p:cNvSpPr>
          <p:nvPr>
            <p:ph type="title"/>
          </p:nvPr>
        </p:nvSpPr>
        <p:spPr>
          <a:xfrm>
            <a:off x="757205" y="983276"/>
            <a:ext cx="3665505" cy="3439741"/>
          </a:xfrm>
        </p:spPr>
        <p:txBody>
          <a:bodyPr>
            <a:noAutofit/>
          </a:bodyPr>
          <a:lstStyle/>
          <a:p>
            <a:r>
              <a:rPr lang="en-US" sz="2800" dirty="0">
                <a:latin typeface="Arial" pitchFamily="34" charset="0"/>
                <a:cs typeface="Arial" pitchFamily="34" charset="0"/>
              </a:rPr>
              <a:t>Brandy, an Associate of Arts student, has a HS GPA 2.85 but has a NCDAP ENG composite score of 125 and needs to take ENG 111 and </a:t>
            </a:r>
            <a:br>
              <a:rPr lang="en-US" sz="2800" dirty="0">
                <a:latin typeface="Arial" pitchFamily="34" charset="0"/>
                <a:cs typeface="Arial" pitchFamily="34" charset="0"/>
              </a:rPr>
            </a:br>
            <a:r>
              <a:rPr lang="en-US" sz="2800" dirty="0">
                <a:latin typeface="Arial" pitchFamily="34" charset="0"/>
                <a:cs typeface="Arial" pitchFamily="34" charset="0"/>
              </a:rPr>
              <a:t>MAT 143.  </a:t>
            </a:r>
          </a:p>
        </p:txBody>
      </p:sp>
      <p:sp>
        <p:nvSpPr>
          <p:cNvPr id="3" name="Text Placeholder 2"/>
          <p:cNvSpPr>
            <a:spLocks noGrp="1"/>
          </p:cNvSpPr>
          <p:nvPr>
            <p:ph type="body" idx="1"/>
          </p:nvPr>
        </p:nvSpPr>
        <p:spPr>
          <a:xfrm>
            <a:off x="757205" y="5241693"/>
            <a:ext cx="6034768" cy="1327060"/>
          </a:xfrm>
        </p:spPr>
        <p:txBody>
          <a:bodyPr>
            <a:normAutofit lnSpcReduction="10000"/>
          </a:bodyPr>
          <a:lstStyle/>
          <a:p>
            <a:r>
              <a:rPr lang="en-US" sz="2800" dirty="0" smtClean="0">
                <a:solidFill>
                  <a:schemeClr val="accent1">
                    <a:lumMod val="50000"/>
                  </a:schemeClr>
                </a:solidFill>
                <a:latin typeface="Arial" pitchFamily="34" charset="0"/>
                <a:cs typeface="Arial" pitchFamily="34" charset="0"/>
              </a:rPr>
              <a:t>Fall 2020 </a:t>
            </a:r>
            <a:r>
              <a:rPr lang="en-US" sz="2800" dirty="0">
                <a:solidFill>
                  <a:schemeClr val="accent1">
                    <a:lumMod val="50000"/>
                  </a:schemeClr>
                </a:solidFill>
                <a:latin typeface="Arial" pitchFamily="34" charset="0"/>
                <a:cs typeface="Arial" pitchFamily="34" charset="0"/>
              </a:rPr>
              <a:t>pilot:</a:t>
            </a:r>
          </a:p>
          <a:p>
            <a:r>
              <a:rPr lang="en-US" sz="2800" dirty="0">
                <a:solidFill>
                  <a:schemeClr val="accent1">
                    <a:lumMod val="50000"/>
                  </a:schemeClr>
                </a:solidFill>
                <a:latin typeface="Arial" pitchFamily="34" charset="0"/>
                <a:cs typeface="Arial" pitchFamily="34" charset="0"/>
              </a:rPr>
              <a:t>Brandy can take ENG 111 and MAT 143 in SP19 without a co-req.</a:t>
            </a:r>
            <a:endParaRPr lang="en-US" sz="2800" dirty="0">
              <a:solidFill>
                <a:schemeClr val="accent1">
                  <a:lumMod val="50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768735225"/>
              </p:ext>
            </p:extLst>
          </p:nvPr>
        </p:nvGraphicFramePr>
        <p:xfrm>
          <a:off x="6791973" y="1222764"/>
          <a:ext cx="4935894" cy="3489195"/>
        </p:xfrm>
        <a:graphic>
          <a:graphicData uri="http://schemas.openxmlformats.org/drawingml/2006/table">
            <a:tbl>
              <a:tblPr>
                <a:tableStyleId>{5C22544A-7EE6-4342-B048-85BDC9FD1C3A}</a:tableStyleId>
              </a:tblPr>
              <a:tblGrid>
                <a:gridCol w="1418253">
                  <a:extLst>
                    <a:ext uri="{9D8B030D-6E8A-4147-A177-3AD203B41FA5}">
                      <a16:colId xmlns:a16="http://schemas.microsoft.com/office/drawing/2014/main" xmlns="" val="20000"/>
                    </a:ext>
                  </a:extLst>
                </a:gridCol>
                <a:gridCol w="1017037">
                  <a:extLst>
                    <a:ext uri="{9D8B030D-6E8A-4147-A177-3AD203B41FA5}">
                      <a16:colId xmlns:a16="http://schemas.microsoft.com/office/drawing/2014/main" xmlns="" val="20001"/>
                    </a:ext>
                  </a:extLst>
                </a:gridCol>
                <a:gridCol w="139959">
                  <a:extLst>
                    <a:ext uri="{9D8B030D-6E8A-4147-A177-3AD203B41FA5}">
                      <a16:colId xmlns:a16="http://schemas.microsoft.com/office/drawing/2014/main" xmlns="" val="20002"/>
                    </a:ext>
                  </a:extLst>
                </a:gridCol>
                <a:gridCol w="1389650">
                  <a:extLst>
                    <a:ext uri="{9D8B030D-6E8A-4147-A177-3AD203B41FA5}">
                      <a16:colId xmlns:a16="http://schemas.microsoft.com/office/drawing/2014/main" xmlns="" val="20003"/>
                    </a:ext>
                  </a:extLst>
                </a:gridCol>
                <a:gridCol w="970995">
                  <a:extLst>
                    <a:ext uri="{9D8B030D-6E8A-4147-A177-3AD203B41FA5}">
                      <a16:colId xmlns:a16="http://schemas.microsoft.com/office/drawing/2014/main" xmlns="" val="20004"/>
                    </a:ext>
                  </a:extLst>
                </a:gridCol>
              </a:tblGrid>
              <a:tr h="327327">
                <a:tc>
                  <a:txBody>
                    <a:bodyPr/>
                    <a:lstStyle/>
                    <a:p>
                      <a:pPr algn="l" fontAlgn="b"/>
                      <a:r>
                        <a:rPr lang="en-US" sz="1800" u="none" strike="noStrike" dirty="0">
                          <a:effectLst/>
                          <a:latin typeface="+mn-lt"/>
                        </a:rPr>
                        <a:t>HS</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GPA</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b"/>
                      <a:r>
                        <a:rPr lang="en-US" sz="1800" u="none" strike="noStrike" dirty="0">
                          <a:effectLst/>
                          <a:latin typeface="+mn-lt"/>
                        </a:rPr>
                        <a:t>2.851</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41558">
                <a:tc>
                  <a:txBody>
                    <a:bodyPr/>
                    <a:lstStyle/>
                    <a:p>
                      <a:pPr algn="l" fontAlgn="b"/>
                      <a:r>
                        <a:rPr lang="en-US" sz="1800" u="none" strike="noStrike" dirty="0">
                          <a:effectLst/>
                          <a:latin typeface="+mn-lt"/>
                        </a:rPr>
                        <a:t>transcript</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Grad date</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dirty="0"/>
                        <a:t>6/9/17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41558">
                <a:tc>
                  <a:txBody>
                    <a:bodyPr/>
                    <a:lstStyle/>
                    <a:p>
                      <a:pPr algn="l" fontAlgn="b"/>
                      <a:r>
                        <a:rPr lang="en-US" sz="1800" u="none" strike="noStrike">
                          <a:effectLst/>
                          <a:latin typeface="+mn-lt"/>
                        </a:rPr>
                        <a:t> </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4th math?</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r>
                        <a:rPr lang="en-US" baseline="0" dirty="0"/>
                        <a:t> no</a:t>
                      </a:r>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41558">
                <a:tc>
                  <a:txBody>
                    <a:bodyPr/>
                    <a:lstStyle/>
                    <a:p>
                      <a:pPr algn="l" fontAlgn="b"/>
                      <a:r>
                        <a:rPr lang="en-US" sz="1800" u="none" strike="noStrike">
                          <a:effectLst/>
                          <a:latin typeface="+mn-lt"/>
                        </a:rPr>
                        <a:t>ACT/SAT/GED</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Math</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a:effectLst/>
                          <a:latin typeface="+mn-lt"/>
                        </a:rPr>
                        <a:t> </a:t>
                      </a:r>
                      <a:endParaRPr lang="en-US" sz="1800" b="0" i="0" u="none" strike="noStrike">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41558">
                <a:tc>
                  <a:txBody>
                    <a:bodyPr/>
                    <a:lstStyle/>
                    <a:p>
                      <a:pPr algn="l" fontAlgn="b"/>
                      <a:r>
                        <a:rPr lang="en-US" sz="1800" u="none" strike="noStrike">
                          <a:effectLst/>
                          <a:latin typeface="+mn-lt"/>
                        </a:rPr>
                        <a:t> </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ENG/Read</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41558">
                <a:tc>
                  <a:txBody>
                    <a:bodyPr/>
                    <a:lstStyle/>
                    <a:p>
                      <a:pPr algn="l" fontAlgn="b"/>
                      <a:r>
                        <a:rPr lang="en-US" sz="1800" u="none" strike="noStrike" dirty="0">
                          <a:effectLst/>
                          <a:latin typeface="+mn-lt"/>
                        </a:rPr>
                        <a:t>CCRG/ Transition </a:t>
                      </a:r>
                      <a:r>
                        <a:rPr lang="en-US" sz="1800" u="none" strike="noStrike" dirty="0" err="1">
                          <a:effectLst/>
                          <a:latin typeface="+mn-lt"/>
                        </a:rPr>
                        <a:t>Ctr</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341558">
                <a:tc>
                  <a:txBody>
                    <a:bodyPr/>
                    <a:lstStyle/>
                    <a:p>
                      <a:pPr algn="l" fontAlgn="b"/>
                      <a:r>
                        <a:rPr lang="en-US" sz="1800" u="none" strike="noStrike">
                          <a:effectLst/>
                          <a:latin typeface="+mn-lt"/>
                        </a:rPr>
                        <a:t>Transfer credit/AP/IB</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41558">
                <a:tc>
                  <a:txBody>
                    <a:bodyPr/>
                    <a:lstStyle/>
                    <a:p>
                      <a:pPr algn="l" fontAlgn="b"/>
                      <a:r>
                        <a:rPr lang="en-US" sz="1800" u="none" strike="noStrike">
                          <a:effectLst/>
                          <a:latin typeface="+mn-lt"/>
                        </a:rPr>
                        <a:t>Dev Ed</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DMA-040</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341558">
                <a:tc>
                  <a:txBody>
                    <a:bodyPr/>
                    <a:lstStyle/>
                    <a:p>
                      <a:pPr algn="l" fontAlgn="b"/>
                      <a:r>
                        <a:rPr lang="en-US" sz="1800" u="none" strike="noStrike" dirty="0">
                          <a:effectLst/>
                          <a:latin typeface="+mn-lt"/>
                        </a:rPr>
                        <a:t>Gateway MAT</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MAT-143</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sp>
        <p:nvSpPr>
          <p:cNvPr id="7" name="TextBox 6"/>
          <p:cNvSpPr txBox="1"/>
          <p:nvPr/>
        </p:nvSpPr>
        <p:spPr>
          <a:xfrm>
            <a:off x="4480508" y="690889"/>
            <a:ext cx="1884784" cy="584775"/>
          </a:xfrm>
          <a:prstGeom prst="rect">
            <a:avLst/>
          </a:prstGeom>
          <a:noFill/>
        </p:spPr>
        <p:txBody>
          <a:bodyPr wrap="square" rtlCol="0">
            <a:spAutoFit/>
          </a:bodyPr>
          <a:lstStyle/>
          <a:p>
            <a:r>
              <a:rPr lang="en-US" sz="3200" dirty="0"/>
              <a:t>BRANDY</a:t>
            </a:r>
          </a:p>
        </p:txBody>
      </p:sp>
      <p:sp>
        <p:nvSpPr>
          <p:cNvPr id="8" name="Text Placeholder 2">
            <a:extLst>
              <a:ext uri="{FF2B5EF4-FFF2-40B4-BE49-F238E27FC236}">
                <a16:creationId xmlns:a16="http://schemas.microsoft.com/office/drawing/2014/main" xmlns="" id="{0BBEA8A4-9A4B-41C7-84B0-E7F05AC9F974}"/>
              </a:ext>
            </a:extLst>
          </p:cNvPr>
          <p:cNvSpPr txBox="1">
            <a:spLocks/>
          </p:cNvSpPr>
          <p:nvPr/>
        </p:nvSpPr>
        <p:spPr>
          <a:xfrm>
            <a:off x="6581678" y="5241693"/>
            <a:ext cx="5459901" cy="1327060"/>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800" dirty="0">
                <a:solidFill>
                  <a:schemeClr val="accent1">
                    <a:lumMod val="50000"/>
                  </a:schemeClr>
                </a:solidFill>
                <a:latin typeface="Arial" pitchFamily="34" charset="0"/>
                <a:cs typeface="Arial" pitchFamily="34" charset="0"/>
              </a:rPr>
              <a:t>Semester prior to piloting RISE:</a:t>
            </a:r>
          </a:p>
          <a:p>
            <a:r>
              <a:rPr lang="en-US" sz="2800" dirty="0">
                <a:solidFill>
                  <a:schemeClr val="accent1">
                    <a:lumMod val="50000"/>
                  </a:schemeClr>
                </a:solidFill>
                <a:latin typeface="Arial" pitchFamily="34" charset="0"/>
                <a:cs typeface="Arial" pitchFamily="34" charset="0"/>
              </a:rPr>
              <a:t>Brandy can take ENG 111 and MAT 143 next semester without a </a:t>
            </a:r>
            <a:r>
              <a:rPr lang="en-US" sz="2800" dirty="0" err="1">
                <a:solidFill>
                  <a:schemeClr val="accent1">
                    <a:lumMod val="50000"/>
                  </a:schemeClr>
                </a:solidFill>
                <a:latin typeface="Arial" pitchFamily="34" charset="0"/>
                <a:cs typeface="Arial" pitchFamily="34" charset="0"/>
              </a:rPr>
              <a:t>coreq</a:t>
            </a:r>
            <a:r>
              <a:rPr lang="en-US" sz="2800" dirty="0">
                <a:solidFill>
                  <a:schemeClr val="accent1">
                    <a:lumMod val="50000"/>
                  </a:schemeClr>
                </a:solidFill>
                <a:latin typeface="Arial" pitchFamily="34" charset="0"/>
                <a:cs typeface="Arial" pitchFamily="34" charset="0"/>
              </a:rPr>
              <a:t> OR due to the low scores on the placement test, the student may want to take DMAs and DREs to enhance her foundational skills.</a:t>
            </a:r>
            <a:r>
              <a:rPr lang="en-US" sz="2800" dirty="0">
                <a:solidFill>
                  <a:schemeClr val="accent1">
                    <a:lumMod val="50000"/>
                  </a:schemeClr>
                </a:solidFill>
              </a:rPr>
              <a:t> </a:t>
            </a:r>
          </a:p>
        </p:txBody>
      </p:sp>
    </p:spTree>
    <p:extLst>
      <p:ext uri="{BB962C8B-B14F-4D97-AF65-F5344CB8AC3E}">
        <p14:creationId xmlns:p14="http://schemas.microsoft.com/office/powerpoint/2010/main" val="199192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584" y="1501005"/>
            <a:ext cx="3264288" cy="2190006"/>
          </a:xfrm>
        </p:spPr>
        <p:txBody>
          <a:bodyPr>
            <a:normAutofit fontScale="90000"/>
          </a:bodyPr>
          <a:lstStyle/>
          <a:p>
            <a:r>
              <a:rPr lang="en-US" sz="3200" dirty="0"/>
              <a:t/>
            </a:r>
            <a:br>
              <a:rPr lang="en-US" sz="3200" dirty="0"/>
            </a:br>
            <a:r>
              <a:rPr lang="en-US" sz="3200" dirty="0">
                <a:latin typeface="Arial" pitchFamily="34" charset="0"/>
                <a:cs typeface="Arial" pitchFamily="34" charset="0"/>
              </a:rPr>
              <a:t/>
            </a:r>
            <a:br>
              <a:rPr lang="en-US" sz="3200" dirty="0">
                <a:latin typeface="Arial" pitchFamily="34" charset="0"/>
                <a:cs typeface="Arial" pitchFamily="34" charset="0"/>
              </a:rPr>
            </a:br>
            <a:r>
              <a:rPr lang="en-US" sz="3200" dirty="0">
                <a:latin typeface="Arial" pitchFamily="34" charset="0"/>
                <a:cs typeface="Arial" pitchFamily="34" charset="0"/>
              </a:rPr>
              <a:t/>
            </a:r>
            <a:br>
              <a:rPr lang="en-US" sz="3200" dirty="0">
                <a:latin typeface="Arial" pitchFamily="34" charset="0"/>
                <a:cs typeface="Arial" pitchFamily="34" charset="0"/>
              </a:rPr>
            </a:br>
            <a:r>
              <a:rPr lang="en-US" sz="3200" dirty="0">
                <a:latin typeface="Arial" pitchFamily="34" charset="0"/>
                <a:cs typeface="Arial" pitchFamily="34" charset="0"/>
              </a:rPr>
              <a:t>Kerri is a returning student in the </a:t>
            </a:r>
            <a:r>
              <a:rPr lang="en-US" sz="3200" dirty="0" smtClean="0">
                <a:latin typeface="Arial" pitchFamily="34" charset="0"/>
                <a:cs typeface="Arial" pitchFamily="34" charset="0"/>
              </a:rPr>
              <a:t>spring of 2019 </a:t>
            </a:r>
            <a:r>
              <a:rPr lang="en-US" sz="3200" dirty="0">
                <a:latin typeface="Arial" pitchFamily="34" charset="0"/>
                <a:cs typeface="Arial" pitchFamily="34" charset="0"/>
              </a:rPr>
              <a:t>who needs to take MAT 143 and ENG 111.  </a:t>
            </a:r>
          </a:p>
        </p:txBody>
      </p:sp>
      <p:sp>
        <p:nvSpPr>
          <p:cNvPr id="3" name="Text Placeholder 2"/>
          <p:cNvSpPr>
            <a:spLocks noGrp="1"/>
          </p:cNvSpPr>
          <p:nvPr>
            <p:ph type="body" idx="1"/>
          </p:nvPr>
        </p:nvSpPr>
        <p:spPr>
          <a:xfrm>
            <a:off x="495948" y="4900403"/>
            <a:ext cx="6094857" cy="1957597"/>
          </a:xfrm>
        </p:spPr>
        <p:txBody>
          <a:bodyPr>
            <a:normAutofit fontScale="92500" lnSpcReduction="20000"/>
          </a:bodyPr>
          <a:lstStyle/>
          <a:p>
            <a:r>
              <a:rPr lang="en-US" sz="2800" dirty="0" smtClean="0">
                <a:solidFill>
                  <a:schemeClr val="accent1">
                    <a:lumMod val="50000"/>
                  </a:schemeClr>
                </a:solidFill>
                <a:latin typeface="Arial" pitchFamily="34" charset="0"/>
                <a:cs typeface="Arial" pitchFamily="34" charset="0"/>
              </a:rPr>
              <a:t>Fal</a:t>
            </a:r>
            <a:r>
              <a:rPr lang="en-US" sz="2800" dirty="0">
                <a:solidFill>
                  <a:schemeClr val="accent1">
                    <a:lumMod val="50000"/>
                  </a:schemeClr>
                </a:solidFill>
                <a:latin typeface="Arial" pitchFamily="34" charset="0"/>
                <a:cs typeface="Arial" pitchFamily="34" charset="0"/>
              </a:rPr>
              <a:t>l</a:t>
            </a:r>
            <a:r>
              <a:rPr lang="en-US" sz="2800" dirty="0" smtClean="0">
                <a:solidFill>
                  <a:schemeClr val="accent1">
                    <a:lumMod val="50000"/>
                  </a:schemeClr>
                </a:solidFill>
                <a:latin typeface="Arial" pitchFamily="34" charset="0"/>
                <a:cs typeface="Arial" pitchFamily="34" charset="0"/>
              </a:rPr>
              <a:t> 2020 </a:t>
            </a:r>
            <a:r>
              <a:rPr lang="en-US" sz="2800" dirty="0">
                <a:solidFill>
                  <a:schemeClr val="accent1">
                    <a:lumMod val="50000"/>
                  </a:schemeClr>
                </a:solidFill>
                <a:latin typeface="Arial" pitchFamily="34" charset="0"/>
                <a:cs typeface="Arial" pitchFamily="34" charset="0"/>
              </a:rPr>
              <a:t>pilot:</a:t>
            </a:r>
          </a:p>
          <a:p>
            <a:r>
              <a:rPr lang="en-US" sz="2800" dirty="0">
                <a:solidFill>
                  <a:schemeClr val="accent1">
                    <a:lumMod val="50000"/>
                  </a:schemeClr>
                </a:solidFill>
                <a:latin typeface="Arial" pitchFamily="34" charset="0"/>
                <a:cs typeface="Arial" pitchFamily="34" charset="0"/>
              </a:rPr>
              <a:t>In </a:t>
            </a:r>
            <a:r>
              <a:rPr lang="en-US" sz="2800" dirty="0" smtClean="0">
                <a:solidFill>
                  <a:schemeClr val="accent1">
                    <a:lumMod val="50000"/>
                  </a:schemeClr>
                </a:solidFill>
                <a:latin typeface="Arial" pitchFamily="34" charset="0"/>
                <a:cs typeface="Arial" pitchFamily="34" charset="0"/>
              </a:rPr>
              <a:t>FA 20, </a:t>
            </a:r>
            <a:r>
              <a:rPr lang="en-US" sz="2800" dirty="0">
                <a:solidFill>
                  <a:schemeClr val="accent1">
                    <a:lumMod val="50000"/>
                  </a:schemeClr>
                </a:solidFill>
                <a:latin typeface="Arial" pitchFamily="34" charset="0"/>
                <a:cs typeface="Arial" pitchFamily="34" charset="0"/>
              </a:rPr>
              <a:t>Kerri will take the math transition course because she does not meet any of the 3 cutoffs under transition center and will take ENG 111 with a co-req.</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6346" t="-1828" r="18682" b="7158"/>
          <a:stretch/>
        </p:blipFill>
        <p:spPr>
          <a:xfrm>
            <a:off x="4114800" y="959775"/>
            <a:ext cx="2750221" cy="350959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582140134"/>
              </p:ext>
            </p:extLst>
          </p:nvPr>
        </p:nvGraphicFramePr>
        <p:xfrm>
          <a:off x="6959923" y="1043158"/>
          <a:ext cx="4935894" cy="3489195"/>
        </p:xfrm>
        <a:graphic>
          <a:graphicData uri="http://schemas.openxmlformats.org/drawingml/2006/table">
            <a:tbl>
              <a:tblPr>
                <a:tableStyleId>{5C22544A-7EE6-4342-B048-85BDC9FD1C3A}</a:tableStyleId>
              </a:tblPr>
              <a:tblGrid>
                <a:gridCol w="1418253">
                  <a:extLst>
                    <a:ext uri="{9D8B030D-6E8A-4147-A177-3AD203B41FA5}">
                      <a16:colId xmlns:a16="http://schemas.microsoft.com/office/drawing/2014/main" xmlns="" val="20000"/>
                    </a:ext>
                  </a:extLst>
                </a:gridCol>
                <a:gridCol w="1017037">
                  <a:extLst>
                    <a:ext uri="{9D8B030D-6E8A-4147-A177-3AD203B41FA5}">
                      <a16:colId xmlns:a16="http://schemas.microsoft.com/office/drawing/2014/main" xmlns="" val="20001"/>
                    </a:ext>
                  </a:extLst>
                </a:gridCol>
                <a:gridCol w="139959">
                  <a:extLst>
                    <a:ext uri="{9D8B030D-6E8A-4147-A177-3AD203B41FA5}">
                      <a16:colId xmlns:a16="http://schemas.microsoft.com/office/drawing/2014/main" xmlns="" val="20002"/>
                    </a:ext>
                  </a:extLst>
                </a:gridCol>
                <a:gridCol w="1389650">
                  <a:extLst>
                    <a:ext uri="{9D8B030D-6E8A-4147-A177-3AD203B41FA5}">
                      <a16:colId xmlns:a16="http://schemas.microsoft.com/office/drawing/2014/main" xmlns="" val="20003"/>
                    </a:ext>
                  </a:extLst>
                </a:gridCol>
                <a:gridCol w="970995">
                  <a:extLst>
                    <a:ext uri="{9D8B030D-6E8A-4147-A177-3AD203B41FA5}">
                      <a16:colId xmlns:a16="http://schemas.microsoft.com/office/drawing/2014/main" xmlns="" val="20004"/>
                    </a:ext>
                  </a:extLst>
                </a:gridCol>
              </a:tblGrid>
              <a:tr h="327327">
                <a:tc>
                  <a:txBody>
                    <a:bodyPr/>
                    <a:lstStyle/>
                    <a:p>
                      <a:pPr algn="l" fontAlgn="b"/>
                      <a:r>
                        <a:rPr lang="en-US" sz="1800" u="none" strike="noStrike" dirty="0">
                          <a:effectLst/>
                          <a:latin typeface="+mn-lt"/>
                        </a:rPr>
                        <a:t>HS</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GPA</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b"/>
                      <a:r>
                        <a:rPr lang="en-US" sz="1800" u="none" strike="noStrike" dirty="0">
                          <a:effectLst/>
                          <a:latin typeface="+mn-lt"/>
                        </a:rPr>
                        <a:t>2.192</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41558">
                <a:tc>
                  <a:txBody>
                    <a:bodyPr/>
                    <a:lstStyle/>
                    <a:p>
                      <a:pPr algn="l" fontAlgn="b"/>
                      <a:r>
                        <a:rPr lang="en-US" sz="1800" u="none" strike="noStrike" dirty="0">
                          <a:effectLst/>
                          <a:latin typeface="+mn-lt"/>
                        </a:rPr>
                        <a:t>transcript</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Grad date</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dirty="0"/>
                        <a:t>6/11/11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41558">
                <a:tc>
                  <a:txBody>
                    <a:bodyPr/>
                    <a:lstStyle/>
                    <a:p>
                      <a:pPr algn="l" fontAlgn="b"/>
                      <a:r>
                        <a:rPr lang="en-US" sz="1800" u="none" strike="noStrike">
                          <a:effectLst/>
                          <a:latin typeface="+mn-lt"/>
                        </a:rPr>
                        <a:t> </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4th math?</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r>
                        <a:rPr lang="en-US" baseline="0" dirty="0"/>
                        <a:t> no</a:t>
                      </a:r>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41558">
                <a:tc>
                  <a:txBody>
                    <a:bodyPr/>
                    <a:lstStyle/>
                    <a:p>
                      <a:pPr algn="l" fontAlgn="b"/>
                      <a:r>
                        <a:rPr lang="en-US" sz="1800" u="none" strike="noStrike">
                          <a:effectLst/>
                          <a:latin typeface="+mn-lt"/>
                        </a:rPr>
                        <a:t>ACT/SAT/GED</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Math</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a:effectLst/>
                          <a:latin typeface="+mn-lt"/>
                        </a:rPr>
                        <a:t> </a:t>
                      </a:r>
                      <a:endParaRPr lang="en-US" sz="1800" b="0" i="0" u="none" strike="noStrike">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41558">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ENG/Read</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41558">
                <a:tc>
                  <a:txBody>
                    <a:bodyPr/>
                    <a:lstStyle/>
                    <a:p>
                      <a:pPr algn="l" fontAlgn="b"/>
                      <a:r>
                        <a:rPr lang="en-US" sz="1800" u="none" strike="noStrike" dirty="0">
                          <a:effectLst/>
                          <a:latin typeface="+mn-lt"/>
                        </a:rPr>
                        <a:t>CCRG/ Transition </a:t>
                      </a:r>
                      <a:r>
                        <a:rPr lang="en-US" sz="1800" u="none" strike="noStrike" dirty="0" err="1">
                          <a:effectLst/>
                          <a:latin typeface="+mn-lt"/>
                        </a:rPr>
                        <a:t>Ctr</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341558">
                <a:tc>
                  <a:txBody>
                    <a:bodyPr/>
                    <a:lstStyle/>
                    <a:p>
                      <a:pPr algn="l" fontAlgn="b"/>
                      <a:r>
                        <a:rPr lang="en-US" sz="1800" u="none" strike="noStrike">
                          <a:effectLst/>
                          <a:latin typeface="+mn-lt"/>
                        </a:rPr>
                        <a:t>Transfer credit/AP/IB</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41558">
                <a:tc>
                  <a:txBody>
                    <a:bodyPr/>
                    <a:lstStyle/>
                    <a:p>
                      <a:pPr algn="l" fontAlgn="b"/>
                      <a:r>
                        <a:rPr lang="en-US" sz="1800" u="none" strike="noStrike">
                          <a:effectLst/>
                          <a:latin typeface="+mn-lt"/>
                        </a:rPr>
                        <a:t>Dev Ed</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DMA-010/040, DRE-097</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341558">
                <a:tc>
                  <a:txBody>
                    <a:bodyPr/>
                    <a:lstStyle/>
                    <a:p>
                      <a:pPr algn="l" fontAlgn="b"/>
                      <a:r>
                        <a:rPr lang="en-US" sz="1800" u="none" strike="noStrike" dirty="0">
                          <a:effectLst/>
                          <a:latin typeface="+mn-lt"/>
                        </a:rPr>
                        <a:t>Gateway MAT</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MAT-143</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sp>
        <p:nvSpPr>
          <p:cNvPr id="7" name="TextBox 6"/>
          <p:cNvSpPr txBox="1"/>
          <p:nvPr/>
        </p:nvSpPr>
        <p:spPr>
          <a:xfrm>
            <a:off x="1119674" y="864300"/>
            <a:ext cx="1464906" cy="584775"/>
          </a:xfrm>
          <a:prstGeom prst="rect">
            <a:avLst/>
          </a:prstGeom>
          <a:noFill/>
        </p:spPr>
        <p:txBody>
          <a:bodyPr wrap="square" rtlCol="0">
            <a:spAutoFit/>
          </a:bodyPr>
          <a:lstStyle/>
          <a:p>
            <a:r>
              <a:rPr lang="en-US" sz="3200" dirty="0"/>
              <a:t>KERRI</a:t>
            </a:r>
          </a:p>
        </p:txBody>
      </p:sp>
      <p:sp>
        <p:nvSpPr>
          <p:cNvPr id="8" name="Text Placeholder 2">
            <a:extLst>
              <a:ext uri="{FF2B5EF4-FFF2-40B4-BE49-F238E27FC236}">
                <a16:creationId xmlns:a16="http://schemas.microsoft.com/office/drawing/2014/main" xmlns="" id="{ABC9C274-4D4F-4071-8766-A3125059FB3D}"/>
              </a:ext>
            </a:extLst>
          </p:cNvPr>
          <p:cNvSpPr txBox="1">
            <a:spLocks/>
          </p:cNvSpPr>
          <p:nvPr/>
        </p:nvSpPr>
        <p:spPr>
          <a:xfrm>
            <a:off x="6502884" y="4836043"/>
            <a:ext cx="5392934" cy="1957597"/>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800" dirty="0">
                <a:solidFill>
                  <a:schemeClr val="accent1">
                    <a:lumMod val="50000"/>
                  </a:schemeClr>
                </a:solidFill>
                <a:latin typeface="Arial" pitchFamily="34" charset="0"/>
                <a:cs typeface="Arial" pitchFamily="34" charset="0"/>
              </a:rPr>
              <a:t>Semester prior to piloting RISE:</a:t>
            </a:r>
          </a:p>
          <a:p>
            <a:r>
              <a:rPr lang="en-US" sz="2800" dirty="0">
                <a:solidFill>
                  <a:schemeClr val="accent1">
                    <a:lumMod val="50000"/>
                  </a:schemeClr>
                </a:solidFill>
                <a:latin typeface="Arial" pitchFamily="34" charset="0"/>
                <a:cs typeface="Arial" pitchFamily="34" charset="0"/>
              </a:rPr>
              <a:t>Kerri should take DMA 020, 030, 050 and DRE 098 so she can take MAT 143 and ENG 111 without a co-</a:t>
            </a:r>
            <a:r>
              <a:rPr lang="en-US" sz="2800" dirty="0" err="1">
                <a:solidFill>
                  <a:schemeClr val="accent1">
                    <a:lumMod val="50000"/>
                  </a:schemeClr>
                </a:solidFill>
                <a:latin typeface="Arial" pitchFamily="34" charset="0"/>
                <a:cs typeface="Arial" pitchFamily="34" charset="0"/>
              </a:rPr>
              <a:t>req</a:t>
            </a:r>
            <a:r>
              <a:rPr lang="en-US" sz="2800" dirty="0">
                <a:solidFill>
                  <a:schemeClr val="accent1">
                    <a:lumMod val="50000"/>
                  </a:schemeClr>
                </a:solidFill>
                <a:latin typeface="Arial" pitchFamily="34" charset="0"/>
                <a:cs typeface="Arial" pitchFamily="34" charset="0"/>
              </a:rPr>
              <a:t> in </a:t>
            </a:r>
            <a:r>
              <a:rPr lang="en-US" sz="2800" dirty="0" smtClean="0">
                <a:solidFill>
                  <a:schemeClr val="accent1">
                    <a:lumMod val="50000"/>
                  </a:schemeClr>
                </a:solidFill>
                <a:latin typeface="Arial" pitchFamily="34" charset="0"/>
                <a:cs typeface="Arial" pitchFamily="34" charset="0"/>
              </a:rPr>
              <a:t>FA19</a:t>
            </a:r>
            <a:r>
              <a:rPr lang="en-US" sz="2800" dirty="0">
                <a:solidFill>
                  <a:schemeClr val="accent1">
                    <a:lumMod val="50000"/>
                  </a:schemeClr>
                </a:solidFill>
                <a:latin typeface="Arial" pitchFamily="34" charset="0"/>
                <a:cs typeface="Arial" pitchFamily="34" charset="0"/>
              </a:rPr>
              <a:t>. If she waits until next semester, Kerri will take the math transition course because she does not meet any of the 3 cutoffs under transition center and will take ENG 111 with a co-req.</a:t>
            </a:r>
          </a:p>
        </p:txBody>
      </p:sp>
    </p:spTree>
    <p:extLst>
      <p:ext uri="{BB962C8B-B14F-4D97-AF65-F5344CB8AC3E}">
        <p14:creationId xmlns:p14="http://schemas.microsoft.com/office/powerpoint/2010/main" val="24956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652306"/>
          </a:xfrm>
        </p:spPr>
        <p:txBody>
          <a:bodyPr>
            <a:normAutofit fontScale="90000"/>
          </a:bodyPr>
          <a:lstStyle/>
          <a:p>
            <a:r>
              <a:rPr lang="en-US" b="1" dirty="0"/>
              <a:t>Changes in Developmental Studies</a:t>
            </a:r>
          </a:p>
        </p:txBody>
      </p:sp>
      <p:sp>
        <p:nvSpPr>
          <p:cNvPr id="3" name="Text Placeholder 2"/>
          <p:cNvSpPr>
            <a:spLocks noGrp="1"/>
          </p:cNvSpPr>
          <p:nvPr>
            <p:ph type="body" idx="1"/>
          </p:nvPr>
        </p:nvSpPr>
        <p:spPr>
          <a:xfrm>
            <a:off x="862014" y="1070793"/>
            <a:ext cx="5157787" cy="759854"/>
          </a:xfrm>
        </p:spPr>
        <p:txBody>
          <a:bodyPr/>
          <a:lstStyle/>
          <a:p>
            <a:r>
              <a:rPr lang="en-US" dirty="0"/>
              <a:t>Semester Prior to RISE Implementation</a:t>
            </a:r>
          </a:p>
        </p:txBody>
      </p:sp>
      <p:sp>
        <p:nvSpPr>
          <p:cNvPr id="4" name="Content Placeholder 3"/>
          <p:cNvSpPr>
            <a:spLocks noGrp="1"/>
          </p:cNvSpPr>
          <p:nvPr>
            <p:ph sz="half" idx="2"/>
          </p:nvPr>
        </p:nvSpPr>
        <p:spPr>
          <a:xfrm>
            <a:off x="839788" y="2093119"/>
            <a:ext cx="5157787" cy="3575252"/>
          </a:xfrm>
        </p:spPr>
        <p:txBody>
          <a:bodyPr>
            <a:normAutofit/>
          </a:bodyPr>
          <a:lstStyle/>
          <a:p>
            <a:r>
              <a:rPr lang="en-US" sz="2000" dirty="0"/>
              <a:t>Last semester for DMA’s and DRE’s for the pilot colleges</a:t>
            </a:r>
          </a:p>
          <a:p>
            <a:r>
              <a:rPr lang="en-US" sz="2000" dirty="0"/>
              <a:t>NCDAP will no longer be used at the pilot colleges</a:t>
            </a:r>
          </a:p>
          <a:p>
            <a:pPr marL="0" indent="0">
              <a:buNone/>
            </a:pPr>
            <a:endParaRPr lang="en-US" sz="2000" dirty="0"/>
          </a:p>
          <a:p>
            <a:endParaRPr lang="en-US" dirty="0"/>
          </a:p>
          <a:p>
            <a:endParaRPr lang="en-US" dirty="0"/>
          </a:p>
        </p:txBody>
      </p:sp>
      <p:sp>
        <p:nvSpPr>
          <p:cNvPr id="5" name="Text Placeholder 4"/>
          <p:cNvSpPr>
            <a:spLocks noGrp="1"/>
          </p:cNvSpPr>
          <p:nvPr>
            <p:ph type="body" sz="quarter" idx="3"/>
          </p:nvPr>
        </p:nvSpPr>
        <p:spPr>
          <a:xfrm>
            <a:off x="6172200" y="1017432"/>
            <a:ext cx="5183188" cy="823912"/>
          </a:xfrm>
        </p:spPr>
        <p:txBody>
          <a:bodyPr/>
          <a:lstStyle/>
          <a:p>
            <a:r>
              <a:rPr lang="en-US" dirty="0"/>
              <a:t>First Semester of RISE</a:t>
            </a:r>
          </a:p>
        </p:txBody>
      </p:sp>
      <p:sp>
        <p:nvSpPr>
          <p:cNvPr id="6" name="Content Placeholder 5"/>
          <p:cNvSpPr>
            <a:spLocks noGrp="1"/>
          </p:cNvSpPr>
          <p:nvPr>
            <p:ph sz="quarter" idx="4"/>
          </p:nvPr>
        </p:nvSpPr>
        <p:spPr>
          <a:xfrm>
            <a:off x="6172200" y="1927316"/>
            <a:ext cx="5183188" cy="4499241"/>
          </a:xfrm>
        </p:spPr>
        <p:txBody>
          <a:bodyPr>
            <a:noAutofit/>
          </a:bodyPr>
          <a:lstStyle/>
          <a:p>
            <a:r>
              <a:rPr lang="en-US" sz="2000" dirty="0"/>
              <a:t>Students will be advised using multiple measures such as unweighted HSGPAs, SAT, ACT, CCRG, GED </a:t>
            </a:r>
            <a:r>
              <a:rPr lang="en-US" sz="2000" dirty="0" smtClean="0"/>
              <a:t>scores, </a:t>
            </a:r>
            <a:r>
              <a:rPr lang="en-US" sz="2000" dirty="0" err="1" smtClean="0"/>
              <a:t>HiSET</a:t>
            </a:r>
            <a:r>
              <a:rPr lang="en-US" sz="2000" dirty="0" smtClean="0"/>
              <a:t> </a:t>
            </a:r>
            <a:r>
              <a:rPr lang="en-US" sz="2000" dirty="0"/>
              <a:t>(using the GED </a:t>
            </a:r>
            <a:r>
              <a:rPr lang="en-US" sz="2000" dirty="0" smtClean="0"/>
              <a:t>and </a:t>
            </a:r>
            <a:r>
              <a:rPr lang="en-US" sz="2000" dirty="0" err="1" smtClean="0"/>
              <a:t>HiSET</a:t>
            </a:r>
            <a:r>
              <a:rPr lang="en-US" sz="2000" dirty="0" smtClean="0"/>
              <a:t> scores are </a:t>
            </a:r>
            <a:r>
              <a:rPr lang="en-US" sz="2000" dirty="0"/>
              <a:t>new)</a:t>
            </a:r>
          </a:p>
          <a:p>
            <a:r>
              <a:rPr lang="en-US" sz="2000" dirty="0"/>
              <a:t>If a student has a HSGPA within the last 10 years, the student will be placed based on </a:t>
            </a:r>
            <a:r>
              <a:rPr lang="en-US" sz="2000" u="sng" dirty="0"/>
              <a:t>unweighted</a:t>
            </a:r>
            <a:r>
              <a:rPr lang="en-US" sz="2000" dirty="0"/>
              <a:t> HSGPA in 3 different areas:  </a:t>
            </a:r>
          </a:p>
          <a:p>
            <a:pPr lvl="1"/>
            <a:r>
              <a:rPr lang="en-US" sz="2000" dirty="0"/>
              <a:t>curriculum course without a co-requisite</a:t>
            </a:r>
          </a:p>
          <a:p>
            <a:pPr lvl="1"/>
            <a:r>
              <a:rPr lang="en-US" sz="2000" dirty="0"/>
              <a:t>curriculum course with a co-requisite</a:t>
            </a:r>
          </a:p>
          <a:p>
            <a:pPr lvl="1"/>
            <a:r>
              <a:rPr lang="en-US" sz="2000" dirty="0"/>
              <a:t>transition center</a:t>
            </a:r>
          </a:p>
          <a:p>
            <a:r>
              <a:rPr lang="en-US" sz="2000" dirty="0"/>
              <a:t>If a student’s HSGPA is more than 10 years old, the student will be required to take the NROC Placement test in math and English</a:t>
            </a:r>
          </a:p>
          <a:p>
            <a:endParaRPr lang="en-US" sz="2000" dirty="0"/>
          </a:p>
        </p:txBody>
      </p:sp>
    </p:spTree>
    <p:extLst>
      <p:ext uri="{BB962C8B-B14F-4D97-AF65-F5344CB8AC3E}">
        <p14:creationId xmlns:p14="http://schemas.microsoft.com/office/powerpoint/2010/main" val="3369068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454" y="1276865"/>
            <a:ext cx="3338675" cy="3202694"/>
          </a:xfrm>
        </p:spPr>
        <p:txBody>
          <a:bodyPr>
            <a:normAutofit fontScale="90000"/>
          </a:bodyPr>
          <a:lstStyle/>
          <a:p>
            <a:r>
              <a:rPr lang="en-US" sz="2800" dirty="0">
                <a:latin typeface="Arial" pitchFamily="34" charset="0"/>
                <a:cs typeface="Arial" pitchFamily="34" charset="0"/>
              </a:rPr>
              <a:t>Jane plans to enroll in </a:t>
            </a:r>
            <a:r>
              <a:rPr lang="en-US" sz="2800" dirty="0" smtClean="0">
                <a:latin typeface="Arial" pitchFamily="34" charset="0"/>
                <a:cs typeface="Arial" pitchFamily="34" charset="0"/>
              </a:rPr>
              <a:t>Fall 2020 </a:t>
            </a:r>
            <a:r>
              <a:rPr lang="en-US" sz="2800" dirty="0">
                <a:latin typeface="Arial" pitchFamily="34" charset="0"/>
                <a:cs typeface="Arial" pitchFamily="34" charset="0"/>
              </a:rPr>
              <a:t>and take ENG 111 and MAT 171. Her HS GPA 2.59 and she graduated in 2014.  ACT scores are ENG 18, READ 16, and MAT 22.</a:t>
            </a:r>
          </a:p>
        </p:txBody>
      </p:sp>
      <p:sp>
        <p:nvSpPr>
          <p:cNvPr id="3" name="Text Placeholder 2"/>
          <p:cNvSpPr>
            <a:spLocks noGrp="1"/>
          </p:cNvSpPr>
          <p:nvPr>
            <p:ph type="body" idx="1"/>
          </p:nvPr>
        </p:nvSpPr>
        <p:spPr>
          <a:xfrm>
            <a:off x="708454" y="4891003"/>
            <a:ext cx="5929852" cy="1864024"/>
          </a:xfrm>
        </p:spPr>
        <p:txBody>
          <a:bodyPr>
            <a:normAutofit fontScale="70000" lnSpcReduction="20000"/>
          </a:bodyPr>
          <a:lstStyle/>
          <a:p>
            <a:r>
              <a:rPr lang="en-US" sz="2800" dirty="0" smtClean="0">
                <a:solidFill>
                  <a:schemeClr val="accent1">
                    <a:lumMod val="50000"/>
                  </a:schemeClr>
                </a:solidFill>
                <a:latin typeface="Arial" pitchFamily="34" charset="0"/>
                <a:cs typeface="Arial" pitchFamily="34" charset="0"/>
              </a:rPr>
              <a:t>Fall 2020 </a:t>
            </a:r>
            <a:r>
              <a:rPr lang="en-US" sz="2800" dirty="0">
                <a:solidFill>
                  <a:schemeClr val="accent1">
                    <a:lumMod val="50000"/>
                  </a:schemeClr>
                </a:solidFill>
                <a:latin typeface="Arial" pitchFamily="34" charset="0"/>
                <a:cs typeface="Arial" pitchFamily="34" charset="0"/>
              </a:rPr>
              <a:t>pilot:</a:t>
            </a:r>
          </a:p>
          <a:p>
            <a:r>
              <a:rPr lang="en-US" sz="2800" dirty="0">
                <a:solidFill>
                  <a:schemeClr val="accent1">
                    <a:lumMod val="50000"/>
                  </a:schemeClr>
                </a:solidFill>
                <a:latin typeface="Arial" pitchFamily="34" charset="0"/>
                <a:cs typeface="Arial" pitchFamily="34" charset="0"/>
              </a:rPr>
              <a:t>Jane can take ENG 111 without a co-</a:t>
            </a:r>
            <a:r>
              <a:rPr lang="en-US" sz="2800" dirty="0" err="1">
                <a:solidFill>
                  <a:schemeClr val="accent1">
                    <a:lumMod val="50000"/>
                  </a:schemeClr>
                </a:solidFill>
                <a:latin typeface="Arial" pitchFamily="34" charset="0"/>
                <a:cs typeface="Arial" pitchFamily="34" charset="0"/>
              </a:rPr>
              <a:t>req</a:t>
            </a:r>
            <a:r>
              <a:rPr lang="en-US" sz="2800" dirty="0">
                <a:solidFill>
                  <a:schemeClr val="accent1">
                    <a:lumMod val="50000"/>
                  </a:schemeClr>
                </a:solidFill>
                <a:latin typeface="Arial" pitchFamily="34" charset="0"/>
                <a:cs typeface="Arial" pitchFamily="34" charset="0"/>
              </a:rPr>
              <a:t> because she meets the ACT ENG score, even though she doesn’t have the READ score. Beginning Spring 2019,  ACT will be an OR versus a AND for ENG and READ.  Jane can take any MAT without a coreq because of ACT of MAT 22.</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279" t="8855" r="10595" b="8004"/>
          <a:stretch/>
        </p:blipFill>
        <p:spPr>
          <a:xfrm>
            <a:off x="4450702" y="1026367"/>
            <a:ext cx="2286000" cy="351764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047449613"/>
              </p:ext>
            </p:extLst>
          </p:nvPr>
        </p:nvGraphicFramePr>
        <p:xfrm>
          <a:off x="6959923" y="1043158"/>
          <a:ext cx="4935894" cy="3489195"/>
        </p:xfrm>
        <a:graphic>
          <a:graphicData uri="http://schemas.openxmlformats.org/drawingml/2006/table">
            <a:tbl>
              <a:tblPr>
                <a:tableStyleId>{5C22544A-7EE6-4342-B048-85BDC9FD1C3A}</a:tableStyleId>
              </a:tblPr>
              <a:tblGrid>
                <a:gridCol w="1418253">
                  <a:extLst>
                    <a:ext uri="{9D8B030D-6E8A-4147-A177-3AD203B41FA5}">
                      <a16:colId xmlns:a16="http://schemas.microsoft.com/office/drawing/2014/main" xmlns="" val="20000"/>
                    </a:ext>
                  </a:extLst>
                </a:gridCol>
                <a:gridCol w="1017037">
                  <a:extLst>
                    <a:ext uri="{9D8B030D-6E8A-4147-A177-3AD203B41FA5}">
                      <a16:colId xmlns:a16="http://schemas.microsoft.com/office/drawing/2014/main" xmlns="" val="20001"/>
                    </a:ext>
                  </a:extLst>
                </a:gridCol>
                <a:gridCol w="139959">
                  <a:extLst>
                    <a:ext uri="{9D8B030D-6E8A-4147-A177-3AD203B41FA5}">
                      <a16:colId xmlns:a16="http://schemas.microsoft.com/office/drawing/2014/main" xmlns="" val="20002"/>
                    </a:ext>
                  </a:extLst>
                </a:gridCol>
                <a:gridCol w="1389650">
                  <a:extLst>
                    <a:ext uri="{9D8B030D-6E8A-4147-A177-3AD203B41FA5}">
                      <a16:colId xmlns:a16="http://schemas.microsoft.com/office/drawing/2014/main" xmlns="" val="20003"/>
                    </a:ext>
                  </a:extLst>
                </a:gridCol>
                <a:gridCol w="970995">
                  <a:extLst>
                    <a:ext uri="{9D8B030D-6E8A-4147-A177-3AD203B41FA5}">
                      <a16:colId xmlns:a16="http://schemas.microsoft.com/office/drawing/2014/main" xmlns="" val="20004"/>
                    </a:ext>
                  </a:extLst>
                </a:gridCol>
              </a:tblGrid>
              <a:tr h="327327">
                <a:tc>
                  <a:txBody>
                    <a:bodyPr/>
                    <a:lstStyle/>
                    <a:p>
                      <a:pPr algn="l" fontAlgn="b"/>
                      <a:r>
                        <a:rPr lang="en-US" sz="1800" u="none" strike="noStrike" dirty="0">
                          <a:effectLst/>
                          <a:latin typeface="+mn-lt"/>
                        </a:rPr>
                        <a:t>HS</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GPA</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b"/>
                      <a:r>
                        <a:rPr lang="en-US" sz="1800" u="none" strike="noStrike" dirty="0">
                          <a:effectLst/>
                          <a:latin typeface="+mn-lt"/>
                        </a:rPr>
                        <a:t>2.59</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41558">
                <a:tc>
                  <a:txBody>
                    <a:bodyPr/>
                    <a:lstStyle/>
                    <a:p>
                      <a:pPr algn="l" fontAlgn="b"/>
                      <a:r>
                        <a:rPr lang="en-US" sz="1800" u="none" strike="noStrike" dirty="0">
                          <a:effectLst/>
                          <a:latin typeface="+mn-lt"/>
                        </a:rPr>
                        <a:t>transcript</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Grad date</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dirty="0"/>
                        <a:t>6/11/14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41558">
                <a:tc>
                  <a:txBody>
                    <a:bodyPr/>
                    <a:lstStyle/>
                    <a:p>
                      <a:pPr algn="l" fontAlgn="b"/>
                      <a:r>
                        <a:rPr lang="en-US" sz="1800" u="none" strike="noStrike">
                          <a:effectLst/>
                          <a:latin typeface="+mn-lt"/>
                        </a:rPr>
                        <a:t> </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4th math?</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r>
                        <a:rPr lang="en-US" baseline="0" dirty="0"/>
                        <a:t> no</a:t>
                      </a:r>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41558">
                <a:tc>
                  <a:txBody>
                    <a:bodyPr/>
                    <a:lstStyle/>
                    <a:p>
                      <a:pPr algn="l" fontAlgn="b"/>
                      <a:r>
                        <a:rPr lang="en-US" sz="1800" u="none" strike="noStrike" dirty="0">
                          <a:effectLst/>
                          <a:latin typeface="+mn-lt"/>
                        </a:rPr>
                        <a:t>ACT/SAT/GED</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Math</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 22</a:t>
                      </a: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a:effectLst/>
                          <a:latin typeface="+mn-lt"/>
                        </a:rPr>
                        <a:t> </a:t>
                      </a:r>
                      <a:endParaRPr lang="en-US" sz="1800" b="0" i="0" u="none" strike="noStrike">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41558">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ENG/Read</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 18 / 16</a:t>
                      </a: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41558">
                <a:tc>
                  <a:txBody>
                    <a:bodyPr/>
                    <a:lstStyle/>
                    <a:p>
                      <a:pPr algn="l" fontAlgn="b"/>
                      <a:r>
                        <a:rPr lang="en-US" sz="1800" u="none" strike="noStrike" dirty="0">
                          <a:effectLst/>
                          <a:latin typeface="+mn-lt"/>
                        </a:rPr>
                        <a:t>CCRG/ Transition </a:t>
                      </a:r>
                      <a:r>
                        <a:rPr lang="en-US" sz="1800" u="none" strike="noStrike" dirty="0" err="1">
                          <a:effectLst/>
                          <a:latin typeface="+mn-lt"/>
                        </a:rPr>
                        <a:t>Ctr</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341558">
                <a:tc>
                  <a:txBody>
                    <a:bodyPr/>
                    <a:lstStyle/>
                    <a:p>
                      <a:pPr algn="l" fontAlgn="b"/>
                      <a:r>
                        <a:rPr lang="en-US" sz="1800" u="none" strike="noStrike">
                          <a:effectLst/>
                          <a:latin typeface="+mn-lt"/>
                        </a:rPr>
                        <a:t>Transfer credit/AP/IB</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41558">
                <a:tc>
                  <a:txBody>
                    <a:bodyPr/>
                    <a:lstStyle/>
                    <a:p>
                      <a:pPr algn="l" fontAlgn="b"/>
                      <a:r>
                        <a:rPr lang="en-US" sz="1800" u="none" strike="noStrike">
                          <a:effectLst/>
                          <a:latin typeface="+mn-lt"/>
                        </a:rPr>
                        <a:t>Dev Ed</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DMA-010/040, DRE-097</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341558">
                <a:tc>
                  <a:txBody>
                    <a:bodyPr/>
                    <a:lstStyle/>
                    <a:p>
                      <a:pPr algn="l" fontAlgn="b"/>
                      <a:r>
                        <a:rPr lang="en-US" sz="1800" u="none" strike="noStrike" dirty="0">
                          <a:effectLst/>
                          <a:latin typeface="+mn-lt"/>
                        </a:rPr>
                        <a:t>Gateway MAT</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MAT-171</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sp>
        <p:nvSpPr>
          <p:cNvPr id="7" name="Oval 6"/>
          <p:cNvSpPr/>
          <p:nvPr/>
        </p:nvSpPr>
        <p:spPr>
          <a:xfrm>
            <a:off x="6858000" y="2090057"/>
            <a:ext cx="587829" cy="363894"/>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TextBox 7"/>
          <p:cNvSpPr txBox="1"/>
          <p:nvPr/>
        </p:nvSpPr>
        <p:spPr>
          <a:xfrm>
            <a:off x="1156996" y="559837"/>
            <a:ext cx="1838131" cy="584775"/>
          </a:xfrm>
          <a:prstGeom prst="rect">
            <a:avLst/>
          </a:prstGeom>
          <a:noFill/>
        </p:spPr>
        <p:txBody>
          <a:bodyPr wrap="square" rtlCol="0">
            <a:spAutoFit/>
          </a:bodyPr>
          <a:lstStyle/>
          <a:p>
            <a:r>
              <a:rPr lang="en-US" sz="3200" dirty="0"/>
              <a:t>JANE</a:t>
            </a:r>
          </a:p>
        </p:txBody>
      </p:sp>
      <p:sp>
        <p:nvSpPr>
          <p:cNvPr id="9" name="Text Placeholder 2">
            <a:extLst>
              <a:ext uri="{FF2B5EF4-FFF2-40B4-BE49-F238E27FC236}">
                <a16:creationId xmlns:a16="http://schemas.microsoft.com/office/drawing/2014/main" xmlns="" id="{54ED9A57-1F3A-44F0-B74D-CE35549E03EE}"/>
              </a:ext>
            </a:extLst>
          </p:cNvPr>
          <p:cNvSpPr txBox="1">
            <a:spLocks/>
          </p:cNvSpPr>
          <p:nvPr/>
        </p:nvSpPr>
        <p:spPr>
          <a:xfrm>
            <a:off x="6736702" y="4891003"/>
            <a:ext cx="5159115" cy="176781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800" dirty="0">
                <a:solidFill>
                  <a:schemeClr val="accent1">
                    <a:lumMod val="50000"/>
                  </a:schemeClr>
                </a:solidFill>
                <a:latin typeface="Arial" pitchFamily="34" charset="0"/>
                <a:cs typeface="Arial" pitchFamily="34" charset="0"/>
              </a:rPr>
              <a:t>Semester prior to piloting RISE:</a:t>
            </a:r>
          </a:p>
          <a:p>
            <a:r>
              <a:rPr lang="en-US" sz="2800" dirty="0">
                <a:solidFill>
                  <a:schemeClr val="accent1">
                    <a:lumMod val="50000"/>
                  </a:schemeClr>
                </a:solidFill>
                <a:latin typeface="Arial" pitchFamily="34" charset="0"/>
                <a:cs typeface="Arial" pitchFamily="34" charset="0"/>
              </a:rPr>
              <a:t>Same advising.</a:t>
            </a:r>
          </a:p>
        </p:txBody>
      </p:sp>
    </p:spTree>
    <p:extLst>
      <p:ext uri="{BB962C8B-B14F-4D97-AF65-F5344CB8AC3E}">
        <p14:creationId xmlns:p14="http://schemas.microsoft.com/office/powerpoint/2010/main" val="213026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animBg="1"/>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191" y="1209005"/>
            <a:ext cx="3665503" cy="3185714"/>
          </a:xfrm>
        </p:spPr>
        <p:txBody>
          <a:bodyPr>
            <a:noAutofit/>
          </a:bodyPr>
          <a:lstStyle/>
          <a:p>
            <a:r>
              <a:rPr lang="en-US" sz="2800" dirty="0">
                <a:latin typeface="Arial" pitchFamily="34" charset="0"/>
                <a:cs typeface="Arial" pitchFamily="34" charset="0"/>
              </a:rPr>
              <a:t>Terry is a transfer student for the </a:t>
            </a:r>
            <a:r>
              <a:rPr lang="en-US" sz="2800" dirty="0" smtClean="0">
                <a:latin typeface="Arial" pitchFamily="34" charset="0"/>
                <a:cs typeface="Arial" pitchFamily="34" charset="0"/>
              </a:rPr>
              <a:t>Fall 2020 </a:t>
            </a:r>
            <a:r>
              <a:rPr lang="en-US" sz="2800" dirty="0">
                <a:latin typeface="Arial" pitchFamily="34" charset="0"/>
                <a:cs typeface="Arial" pitchFamily="34" charset="0"/>
              </a:rPr>
              <a:t>term who has DMA 010-030 credit.  He needs to take his required math and ENG 111. </a:t>
            </a:r>
            <a:br>
              <a:rPr lang="en-US" sz="2800" dirty="0">
                <a:latin typeface="Arial" pitchFamily="34" charset="0"/>
                <a:cs typeface="Arial" pitchFamily="34" charset="0"/>
              </a:rPr>
            </a:br>
            <a:endParaRPr lang="en-US" sz="2800" dirty="0">
              <a:latin typeface="Arial" pitchFamily="34" charset="0"/>
              <a:cs typeface="Arial" pitchFamily="34" charset="0"/>
            </a:endParaRPr>
          </a:p>
        </p:txBody>
      </p:sp>
      <p:sp>
        <p:nvSpPr>
          <p:cNvPr id="3" name="Text Placeholder 2"/>
          <p:cNvSpPr>
            <a:spLocks noGrp="1"/>
          </p:cNvSpPr>
          <p:nvPr>
            <p:ph type="body" idx="1"/>
          </p:nvPr>
        </p:nvSpPr>
        <p:spPr>
          <a:xfrm>
            <a:off x="729214" y="5167961"/>
            <a:ext cx="5909092" cy="1500187"/>
          </a:xfrm>
        </p:spPr>
        <p:txBody>
          <a:bodyPr>
            <a:normAutofit fontScale="70000" lnSpcReduction="20000"/>
          </a:bodyPr>
          <a:lstStyle/>
          <a:p>
            <a:r>
              <a:rPr lang="en-US" sz="2800" dirty="0" smtClean="0">
                <a:solidFill>
                  <a:schemeClr val="accent1">
                    <a:lumMod val="50000"/>
                  </a:schemeClr>
                </a:solidFill>
                <a:latin typeface="Arial" pitchFamily="34" charset="0"/>
                <a:cs typeface="Arial" pitchFamily="34" charset="0"/>
              </a:rPr>
              <a:t>Fall 2020 </a:t>
            </a:r>
            <a:r>
              <a:rPr lang="en-US" sz="2800" dirty="0">
                <a:solidFill>
                  <a:schemeClr val="accent1">
                    <a:lumMod val="50000"/>
                  </a:schemeClr>
                </a:solidFill>
                <a:latin typeface="Arial" pitchFamily="34" charset="0"/>
                <a:cs typeface="Arial" pitchFamily="34" charset="0"/>
              </a:rPr>
              <a:t>pilot:</a:t>
            </a:r>
          </a:p>
          <a:p>
            <a:r>
              <a:rPr lang="en-US" sz="2800" dirty="0">
                <a:solidFill>
                  <a:schemeClr val="accent1">
                    <a:lumMod val="50000"/>
                  </a:schemeClr>
                </a:solidFill>
                <a:latin typeface="Arial" pitchFamily="34" charset="0"/>
                <a:cs typeface="Arial" pitchFamily="34" charset="0"/>
              </a:rPr>
              <a:t>Terry can take ENG 111 with a co-</a:t>
            </a:r>
            <a:r>
              <a:rPr lang="en-US" sz="2800" dirty="0" err="1">
                <a:solidFill>
                  <a:schemeClr val="accent1">
                    <a:lumMod val="50000"/>
                  </a:schemeClr>
                </a:solidFill>
                <a:latin typeface="Arial" pitchFamily="34" charset="0"/>
                <a:cs typeface="Arial" pitchFamily="34" charset="0"/>
              </a:rPr>
              <a:t>req</a:t>
            </a:r>
            <a:r>
              <a:rPr lang="en-US" sz="2800" dirty="0">
                <a:solidFill>
                  <a:schemeClr val="accent1">
                    <a:lumMod val="50000"/>
                  </a:schemeClr>
                </a:solidFill>
                <a:latin typeface="Arial" pitchFamily="34" charset="0"/>
                <a:cs typeface="Arial" pitchFamily="34" charset="0"/>
              </a:rPr>
              <a:t> due to his ACT ENG 16 score because it is an OR versus an AND for ENG and READ ACT scores. He can take MAT 110 without a co-</a:t>
            </a:r>
            <a:r>
              <a:rPr lang="en-US" sz="2800" dirty="0" err="1">
                <a:solidFill>
                  <a:schemeClr val="accent1">
                    <a:lumMod val="50000"/>
                  </a:schemeClr>
                </a:solidFill>
                <a:latin typeface="Arial" pitchFamily="34" charset="0"/>
                <a:cs typeface="Arial" pitchFamily="34" charset="0"/>
              </a:rPr>
              <a:t>req</a:t>
            </a:r>
            <a:r>
              <a:rPr lang="en-US" sz="2800" dirty="0">
                <a:solidFill>
                  <a:schemeClr val="accent1">
                    <a:lumMod val="50000"/>
                  </a:schemeClr>
                </a:solidFill>
                <a:latin typeface="Arial" pitchFamily="34" charset="0"/>
                <a:cs typeface="Arial" pitchFamily="34" charset="0"/>
              </a:rPr>
              <a:t> due to the credit for DMA 010-030.</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031" y="979715"/>
            <a:ext cx="2450840" cy="367626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793045285"/>
              </p:ext>
            </p:extLst>
          </p:nvPr>
        </p:nvGraphicFramePr>
        <p:xfrm>
          <a:off x="6959923" y="1043158"/>
          <a:ext cx="4935894" cy="3489195"/>
        </p:xfrm>
        <a:graphic>
          <a:graphicData uri="http://schemas.openxmlformats.org/drawingml/2006/table">
            <a:tbl>
              <a:tblPr>
                <a:tableStyleId>{5C22544A-7EE6-4342-B048-85BDC9FD1C3A}</a:tableStyleId>
              </a:tblPr>
              <a:tblGrid>
                <a:gridCol w="1418253">
                  <a:extLst>
                    <a:ext uri="{9D8B030D-6E8A-4147-A177-3AD203B41FA5}">
                      <a16:colId xmlns:a16="http://schemas.microsoft.com/office/drawing/2014/main" xmlns="" val="20000"/>
                    </a:ext>
                  </a:extLst>
                </a:gridCol>
                <a:gridCol w="1017037">
                  <a:extLst>
                    <a:ext uri="{9D8B030D-6E8A-4147-A177-3AD203B41FA5}">
                      <a16:colId xmlns:a16="http://schemas.microsoft.com/office/drawing/2014/main" xmlns="" val="20001"/>
                    </a:ext>
                  </a:extLst>
                </a:gridCol>
                <a:gridCol w="139959">
                  <a:extLst>
                    <a:ext uri="{9D8B030D-6E8A-4147-A177-3AD203B41FA5}">
                      <a16:colId xmlns:a16="http://schemas.microsoft.com/office/drawing/2014/main" xmlns="" val="20002"/>
                    </a:ext>
                  </a:extLst>
                </a:gridCol>
                <a:gridCol w="1389650">
                  <a:extLst>
                    <a:ext uri="{9D8B030D-6E8A-4147-A177-3AD203B41FA5}">
                      <a16:colId xmlns:a16="http://schemas.microsoft.com/office/drawing/2014/main" xmlns="" val="20003"/>
                    </a:ext>
                  </a:extLst>
                </a:gridCol>
                <a:gridCol w="970995">
                  <a:extLst>
                    <a:ext uri="{9D8B030D-6E8A-4147-A177-3AD203B41FA5}">
                      <a16:colId xmlns:a16="http://schemas.microsoft.com/office/drawing/2014/main" xmlns="" val="20004"/>
                    </a:ext>
                  </a:extLst>
                </a:gridCol>
              </a:tblGrid>
              <a:tr h="327327">
                <a:tc>
                  <a:txBody>
                    <a:bodyPr/>
                    <a:lstStyle/>
                    <a:p>
                      <a:pPr algn="l" fontAlgn="b"/>
                      <a:r>
                        <a:rPr lang="en-US" sz="1800" u="none" strike="noStrike" dirty="0">
                          <a:effectLst/>
                          <a:latin typeface="+mn-lt"/>
                        </a:rPr>
                        <a:t>HS</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GPA</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b"/>
                      <a:r>
                        <a:rPr lang="en-US" sz="1800" u="none" strike="noStrike" dirty="0">
                          <a:effectLst/>
                          <a:latin typeface="+mn-lt"/>
                        </a:rPr>
                        <a:t>2.0</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41558">
                <a:tc>
                  <a:txBody>
                    <a:bodyPr/>
                    <a:lstStyle/>
                    <a:p>
                      <a:pPr algn="l" fontAlgn="b"/>
                      <a:r>
                        <a:rPr lang="en-US" sz="1800" u="none" strike="noStrike" dirty="0">
                          <a:effectLst/>
                          <a:latin typeface="+mn-lt"/>
                        </a:rPr>
                        <a:t>transcript</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Grad date</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dirty="0"/>
                        <a:t>6/12/09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41558">
                <a:tc>
                  <a:txBody>
                    <a:bodyPr/>
                    <a:lstStyle/>
                    <a:p>
                      <a:pPr algn="l" fontAlgn="b"/>
                      <a:r>
                        <a:rPr lang="en-US" sz="1800" u="none" strike="noStrike">
                          <a:effectLst/>
                          <a:latin typeface="+mn-lt"/>
                        </a:rPr>
                        <a:t> </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4th math?</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r>
                        <a:rPr lang="en-US" baseline="0" dirty="0"/>
                        <a:t> </a:t>
                      </a:r>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41558">
                <a:tc>
                  <a:txBody>
                    <a:bodyPr/>
                    <a:lstStyle/>
                    <a:p>
                      <a:pPr algn="l" fontAlgn="b"/>
                      <a:r>
                        <a:rPr lang="en-US" sz="1800" u="none" strike="noStrike" dirty="0">
                          <a:effectLst/>
                          <a:latin typeface="+mn-lt"/>
                        </a:rPr>
                        <a:t>ACT/SAT/GED</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Math</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 20</a:t>
                      </a: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a:effectLst/>
                          <a:latin typeface="+mn-lt"/>
                        </a:rPr>
                        <a:t> </a:t>
                      </a:r>
                      <a:endParaRPr lang="en-US" sz="1800" b="0" i="0" u="none" strike="noStrike">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41558">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ENG/Read</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 16 / 19</a:t>
                      </a: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41558">
                <a:tc>
                  <a:txBody>
                    <a:bodyPr/>
                    <a:lstStyle/>
                    <a:p>
                      <a:pPr algn="l" fontAlgn="b"/>
                      <a:r>
                        <a:rPr lang="en-US" sz="1800" u="none" strike="noStrike" dirty="0">
                          <a:effectLst/>
                          <a:latin typeface="+mn-lt"/>
                        </a:rPr>
                        <a:t>CCRG/ Transition </a:t>
                      </a:r>
                      <a:r>
                        <a:rPr lang="en-US" sz="1800" u="none" strike="noStrike" dirty="0" err="1">
                          <a:effectLst/>
                          <a:latin typeface="+mn-lt"/>
                        </a:rPr>
                        <a:t>Ctr</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341558">
                <a:tc>
                  <a:txBody>
                    <a:bodyPr/>
                    <a:lstStyle/>
                    <a:p>
                      <a:pPr algn="l" fontAlgn="b"/>
                      <a:r>
                        <a:rPr lang="en-US" sz="1800" u="none" strike="noStrike">
                          <a:effectLst/>
                          <a:latin typeface="+mn-lt"/>
                        </a:rPr>
                        <a:t>Transfer credit/AP/IB</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41558">
                <a:tc>
                  <a:txBody>
                    <a:bodyPr/>
                    <a:lstStyle/>
                    <a:p>
                      <a:pPr algn="l" fontAlgn="b"/>
                      <a:r>
                        <a:rPr lang="en-US" sz="1800" u="none" strike="noStrike">
                          <a:effectLst/>
                          <a:latin typeface="+mn-lt"/>
                        </a:rPr>
                        <a:t>Dev Ed</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DMA-010/020/030</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341558">
                <a:tc>
                  <a:txBody>
                    <a:bodyPr/>
                    <a:lstStyle/>
                    <a:p>
                      <a:pPr algn="l" fontAlgn="b"/>
                      <a:r>
                        <a:rPr lang="en-US" sz="1800" u="none" strike="noStrike" dirty="0">
                          <a:effectLst/>
                          <a:latin typeface="+mn-lt"/>
                        </a:rPr>
                        <a:t>Gateway MAT</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MAT-110</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sp>
        <p:nvSpPr>
          <p:cNvPr id="7" name="TextBox 6"/>
          <p:cNvSpPr txBox="1"/>
          <p:nvPr/>
        </p:nvSpPr>
        <p:spPr>
          <a:xfrm>
            <a:off x="1017037" y="569167"/>
            <a:ext cx="2239347" cy="584775"/>
          </a:xfrm>
          <a:prstGeom prst="rect">
            <a:avLst/>
          </a:prstGeom>
          <a:noFill/>
        </p:spPr>
        <p:txBody>
          <a:bodyPr wrap="square" rtlCol="0">
            <a:spAutoFit/>
          </a:bodyPr>
          <a:lstStyle/>
          <a:p>
            <a:r>
              <a:rPr lang="en-US" sz="3200" dirty="0"/>
              <a:t>TERRY</a:t>
            </a:r>
          </a:p>
        </p:txBody>
      </p:sp>
      <p:sp>
        <p:nvSpPr>
          <p:cNvPr id="8" name="Oval 7"/>
          <p:cNvSpPr/>
          <p:nvPr/>
        </p:nvSpPr>
        <p:spPr>
          <a:xfrm>
            <a:off x="6858000" y="2090057"/>
            <a:ext cx="587829" cy="363894"/>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 Placeholder 2">
            <a:extLst>
              <a:ext uri="{FF2B5EF4-FFF2-40B4-BE49-F238E27FC236}">
                <a16:creationId xmlns:a16="http://schemas.microsoft.com/office/drawing/2014/main" xmlns="" id="{E592CFBB-6A3E-474C-8B0D-DA41E83A6316}"/>
              </a:ext>
            </a:extLst>
          </p:cNvPr>
          <p:cNvSpPr txBox="1">
            <a:spLocks/>
          </p:cNvSpPr>
          <p:nvPr/>
        </p:nvSpPr>
        <p:spPr>
          <a:xfrm>
            <a:off x="6858000" y="4829158"/>
            <a:ext cx="5909092" cy="1500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800" dirty="0">
                <a:solidFill>
                  <a:schemeClr val="accent1">
                    <a:lumMod val="50000"/>
                  </a:schemeClr>
                </a:solidFill>
                <a:latin typeface="Arial" pitchFamily="34" charset="0"/>
                <a:cs typeface="Arial" pitchFamily="34" charset="0"/>
              </a:rPr>
              <a:t>Semester prior to piloting RISE:</a:t>
            </a:r>
          </a:p>
          <a:p>
            <a:r>
              <a:rPr lang="en-US" sz="2800" dirty="0">
                <a:solidFill>
                  <a:schemeClr val="accent1">
                    <a:lumMod val="50000"/>
                  </a:schemeClr>
                </a:solidFill>
                <a:latin typeface="Arial" pitchFamily="34" charset="0"/>
                <a:cs typeface="Arial" pitchFamily="34" charset="0"/>
              </a:rPr>
              <a:t>Same advising.</a:t>
            </a:r>
          </a:p>
        </p:txBody>
      </p:sp>
    </p:spTree>
    <p:extLst>
      <p:ext uri="{BB962C8B-B14F-4D97-AF65-F5344CB8AC3E}">
        <p14:creationId xmlns:p14="http://schemas.microsoft.com/office/powerpoint/2010/main" val="251706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animBg="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859" r="5301" b="-1094"/>
          <a:stretch/>
        </p:blipFill>
        <p:spPr>
          <a:xfrm>
            <a:off x="3648269" y="861553"/>
            <a:ext cx="3097764" cy="4284860"/>
          </a:xfrm>
          <a:prstGeom prst="rect">
            <a:avLst/>
          </a:prstGeom>
        </p:spPr>
      </p:pic>
      <p:sp>
        <p:nvSpPr>
          <p:cNvPr id="2" name="Title 1"/>
          <p:cNvSpPr>
            <a:spLocks noGrp="1"/>
          </p:cNvSpPr>
          <p:nvPr>
            <p:ph type="title"/>
          </p:nvPr>
        </p:nvSpPr>
        <p:spPr>
          <a:xfrm>
            <a:off x="927491" y="1551905"/>
            <a:ext cx="3665503" cy="2495248"/>
          </a:xfrm>
        </p:spPr>
        <p:txBody>
          <a:bodyPr>
            <a:noAutofit/>
          </a:bodyPr>
          <a:lstStyle/>
          <a:p>
            <a:r>
              <a:rPr lang="en-US" sz="2800" dirty="0">
                <a:latin typeface="Arial" pitchFamily="34" charset="0"/>
                <a:cs typeface="Arial" pitchFamily="34" charset="0"/>
              </a:rPr>
              <a:t>Louisa is an AA student for the </a:t>
            </a:r>
            <a:r>
              <a:rPr lang="en-US" sz="2800" dirty="0" smtClean="0">
                <a:latin typeface="Arial" pitchFamily="34" charset="0"/>
                <a:cs typeface="Arial" pitchFamily="34" charset="0"/>
              </a:rPr>
              <a:t>Fall 2020 </a:t>
            </a:r>
            <a:r>
              <a:rPr lang="en-US" sz="2800" dirty="0">
                <a:latin typeface="Arial" pitchFamily="34" charset="0"/>
                <a:cs typeface="Arial" pitchFamily="34" charset="0"/>
              </a:rPr>
              <a:t>term who needs to take her required math and ENG 111. </a:t>
            </a:r>
            <a:br>
              <a:rPr lang="en-US" sz="2800" dirty="0">
                <a:latin typeface="Arial" pitchFamily="34" charset="0"/>
                <a:cs typeface="Arial" pitchFamily="34" charset="0"/>
              </a:rPr>
            </a:br>
            <a:endParaRPr lang="en-US" sz="2800" dirty="0">
              <a:latin typeface="Arial" pitchFamily="34" charset="0"/>
              <a:cs typeface="Arial" pitchFamily="34" charset="0"/>
            </a:endParaRPr>
          </a:p>
        </p:txBody>
      </p:sp>
      <p:sp>
        <p:nvSpPr>
          <p:cNvPr id="3" name="Text Placeholder 2"/>
          <p:cNvSpPr>
            <a:spLocks noGrp="1"/>
          </p:cNvSpPr>
          <p:nvPr>
            <p:ph type="body" idx="1"/>
          </p:nvPr>
        </p:nvSpPr>
        <p:spPr>
          <a:xfrm>
            <a:off x="729214" y="5167961"/>
            <a:ext cx="5825965" cy="1500187"/>
          </a:xfrm>
        </p:spPr>
        <p:txBody>
          <a:bodyPr>
            <a:normAutofit fontScale="85000" lnSpcReduction="20000"/>
          </a:bodyPr>
          <a:lstStyle/>
          <a:p>
            <a:r>
              <a:rPr lang="en-US" sz="2800" dirty="0" smtClean="0">
                <a:solidFill>
                  <a:schemeClr val="accent1">
                    <a:lumMod val="50000"/>
                  </a:schemeClr>
                </a:solidFill>
                <a:latin typeface="Arial" pitchFamily="34" charset="0"/>
                <a:cs typeface="Arial" pitchFamily="34" charset="0"/>
              </a:rPr>
              <a:t>Fall 2020 </a:t>
            </a:r>
            <a:r>
              <a:rPr lang="en-US" sz="2800" dirty="0">
                <a:solidFill>
                  <a:schemeClr val="accent1">
                    <a:lumMod val="50000"/>
                  </a:schemeClr>
                </a:solidFill>
                <a:latin typeface="Arial" pitchFamily="34" charset="0"/>
                <a:cs typeface="Arial" pitchFamily="34" charset="0"/>
              </a:rPr>
              <a:t>pilot:</a:t>
            </a:r>
          </a:p>
          <a:p>
            <a:r>
              <a:rPr lang="en-US" sz="2800" dirty="0">
                <a:solidFill>
                  <a:schemeClr val="accent1">
                    <a:lumMod val="50000"/>
                  </a:schemeClr>
                </a:solidFill>
                <a:latin typeface="Arial" pitchFamily="34" charset="0"/>
                <a:cs typeface="Arial" pitchFamily="34" charset="0"/>
              </a:rPr>
              <a:t>Louisa can take ENG 111 with a co-</a:t>
            </a:r>
            <a:r>
              <a:rPr lang="en-US" sz="2800" dirty="0" err="1">
                <a:solidFill>
                  <a:schemeClr val="accent1">
                    <a:lumMod val="50000"/>
                  </a:schemeClr>
                </a:solidFill>
                <a:latin typeface="Arial" pitchFamily="34" charset="0"/>
                <a:cs typeface="Arial" pitchFamily="34" charset="0"/>
              </a:rPr>
              <a:t>req</a:t>
            </a:r>
            <a:r>
              <a:rPr lang="en-US" sz="2800" dirty="0">
                <a:solidFill>
                  <a:schemeClr val="accent1">
                    <a:lumMod val="50000"/>
                  </a:schemeClr>
                </a:solidFill>
                <a:latin typeface="Arial" pitchFamily="34" charset="0"/>
                <a:cs typeface="Arial" pitchFamily="34" charset="0"/>
              </a:rPr>
              <a:t> due to her CCRG grade. She can take MAT-143, MAT-152, or MAT-171 without a co-</a:t>
            </a:r>
            <a:r>
              <a:rPr lang="en-US" sz="2800" dirty="0" err="1">
                <a:solidFill>
                  <a:schemeClr val="accent1">
                    <a:lumMod val="50000"/>
                  </a:schemeClr>
                </a:solidFill>
                <a:latin typeface="Arial" pitchFamily="34" charset="0"/>
                <a:cs typeface="Arial" pitchFamily="34" charset="0"/>
              </a:rPr>
              <a:t>req</a:t>
            </a:r>
            <a:r>
              <a:rPr lang="en-US" sz="2800" dirty="0">
                <a:solidFill>
                  <a:schemeClr val="accent1">
                    <a:lumMod val="50000"/>
                  </a:schemeClr>
                </a:solidFill>
                <a:latin typeface="Arial" pitchFamily="34" charset="0"/>
                <a:cs typeface="Arial" pitchFamily="34" charset="0"/>
              </a:rPr>
              <a:t> due to her CCRG grade.</a:t>
            </a:r>
          </a:p>
        </p:txBody>
      </p:sp>
      <p:graphicFrame>
        <p:nvGraphicFramePr>
          <p:cNvPr id="6" name="Table 5"/>
          <p:cNvGraphicFramePr>
            <a:graphicFrameLocks noGrp="1"/>
          </p:cNvGraphicFramePr>
          <p:nvPr>
            <p:extLst>
              <p:ext uri="{D42A27DB-BD31-4B8C-83A1-F6EECF244321}">
                <p14:modId xmlns:p14="http://schemas.microsoft.com/office/powerpoint/2010/main" val="3119967384"/>
              </p:ext>
            </p:extLst>
          </p:nvPr>
        </p:nvGraphicFramePr>
        <p:xfrm>
          <a:off x="6959923" y="1043158"/>
          <a:ext cx="4935894" cy="3489195"/>
        </p:xfrm>
        <a:graphic>
          <a:graphicData uri="http://schemas.openxmlformats.org/drawingml/2006/table">
            <a:tbl>
              <a:tblPr>
                <a:tableStyleId>{5C22544A-7EE6-4342-B048-85BDC9FD1C3A}</a:tableStyleId>
              </a:tblPr>
              <a:tblGrid>
                <a:gridCol w="1418253">
                  <a:extLst>
                    <a:ext uri="{9D8B030D-6E8A-4147-A177-3AD203B41FA5}">
                      <a16:colId xmlns:a16="http://schemas.microsoft.com/office/drawing/2014/main" xmlns="" val="20000"/>
                    </a:ext>
                  </a:extLst>
                </a:gridCol>
                <a:gridCol w="1017037">
                  <a:extLst>
                    <a:ext uri="{9D8B030D-6E8A-4147-A177-3AD203B41FA5}">
                      <a16:colId xmlns:a16="http://schemas.microsoft.com/office/drawing/2014/main" xmlns="" val="20001"/>
                    </a:ext>
                  </a:extLst>
                </a:gridCol>
                <a:gridCol w="139959">
                  <a:extLst>
                    <a:ext uri="{9D8B030D-6E8A-4147-A177-3AD203B41FA5}">
                      <a16:colId xmlns:a16="http://schemas.microsoft.com/office/drawing/2014/main" xmlns="" val="20002"/>
                    </a:ext>
                  </a:extLst>
                </a:gridCol>
                <a:gridCol w="1389650">
                  <a:extLst>
                    <a:ext uri="{9D8B030D-6E8A-4147-A177-3AD203B41FA5}">
                      <a16:colId xmlns:a16="http://schemas.microsoft.com/office/drawing/2014/main" xmlns="" val="20003"/>
                    </a:ext>
                  </a:extLst>
                </a:gridCol>
                <a:gridCol w="970995">
                  <a:extLst>
                    <a:ext uri="{9D8B030D-6E8A-4147-A177-3AD203B41FA5}">
                      <a16:colId xmlns:a16="http://schemas.microsoft.com/office/drawing/2014/main" xmlns="" val="20004"/>
                    </a:ext>
                  </a:extLst>
                </a:gridCol>
              </a:tblGrid>
              <a:tr h="327327">
                <a:tc>
                  <a:txBody>
                    <a:bodyPr/>
                    <a:lstStyle/>
                    <a:p>
                      <a:pPr algn="l" fontAlgn="b"/>
                      <a:r>
                        <a:rPr lang="en-US" sz="1800" u="none" strike="noStrike" dirty="0">
                          <a:effectLst/>
                          <a:latin typeface="+mn-lt"/>
                        </a:rPr>
                        <a:t>HS</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GPA</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b"/>
                      <a:r>
                        <a:rPr lang="en-US" sz="1800" u="none" strike="noStrike" dirty="0">
                          <a:effectLst/>
                          <a:latin typeface="+mn-lt"/>
                        </a:rPr>
                        <a:t>2.186</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41558">
                <a:tc>
                  <a:txBody>
                    <a:bodyPr/>
                    <a:lstStyle/>
                    <a:p>
                      <a:pPr algn="l" fontAlgn="b"/>
                      <a:r>
                        <a:rPr lang="en-US" sz="1800" u="none" strike="noStrike" dirty="0">
                          <a:effectLst/>
                          <a:latin typeface="+mn-lt"/>
                        </a:rPr>
                        <a:t>transcript</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Grad date</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dirty="0" smtClean="0"/>
                        <a:t>6/10/19</a:t>
                      </a:r>
                      <a:endParaRPr lang="en-US" dirty="0"/>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41558">
                <a:tc>
                  <a:txBody>
                    <a:bodyPr/>
                    <a:lstStyle/>
                    <a:p>
                      <a:pPr algn="l" fontAlgn="b"/>
                      <a:r>
                        <a:rPr lang="en-US" sz="1800" u="none" strike="noStrike">
                          <a:effectLst/>
                          <a:latin typeface="+mn-lt"/>
                        </a:rPr>
                        <a:t> </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4th math?</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r>
                        <a:rPr lang="en-US" baseline="0" dirty="0"/>
                        <a:t> yes</a:t>
                      </a:r>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41558">
                <a:tc>
                  <a:txBody>
                    <a:bodyPr/>
                    <a:lstStyle/>
                    <a:p>
                      <a:pPr algn="l" fontAlgn="b"/>
                      <a:r>
                        <a:rPr lang="en-US" sz="1800" u="none" strike="noStrike" dirty="0">
                          <a:effectLst/>
                          <a:latin typeface="+mn-lt"/>
                        </a:rPr>
                        <a:t>ACT/SAT/GED</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Math</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 20</a:t>
                      </a: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a:effectLst/>
                          <a:latin typeface="+mn-lt"/>
                        </a:rPr>
                        <a:t> </a:t>
                      </a:r>
                      <a:endParaRPr lang="en-US" sz="1800" b="0" i="0" u="none" strike="noStrike">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41558">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ENG/Read</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 15 / 19</a:t>
                      </a: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41558">
                <a:tc>
                  <a:txBody>
                    <a:bodyPr/>
                    <a:lstStyle/>
                    <a:p>
                      <a:pPr algn="l" fontAlgn="b"/>
                      <a:r>
                        <a:rPr lang="en-US" sz="1800" u="none" strike="noStrike" dirty="0">
                          <a:effectLst/>
                          <a:latin typeface="+mn-lt"/>
                        </a:rPr>
                        <a:t>CCRG/ Transition </a:t>
                      </a:r>
                      <a:r>
                        <a:rPr lang="en-US" sz="1800" u="none" strike="noStrike" dirty="0" err="1">
                          <a:effectLst/>
                          <a:latin typeface="+mn-lt"/>
                        </a:rPr>
                        <a:t>Ctr</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CCRG Math grade A </a:t>
                      </a:r>
                      <a:endParaRPr lang="en-US" sz="1800" b="0" i="0" u="none" strike="noStrike" dirty="0">
                        <a:solidFill>
                          <a:srgbClr val="000000"/>
                        </a:solidFill>
                        <a:effectLst/>
                        <a:latin typeface="+mn-lt"/>
                      </a:endParaRPr>
                    </a:p>
                    <a:p>
                      <a:pPr algn="l" fontAlgn="b"/>
                      <a:r>
                        <a:rPr lang="en-US" sz="1800" u="none" strike="noStrike" dirty="0">
                          <a:effectLst/>
                          <a:latin typeface="+mn-lt"/>
                        </a:rPr>
                        <a:t> CCRG English grade B</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341558">
                <a:tc>
                  <a:txBody>
                    <a:bodyPr/>
                    <a:lstStyle/>
                    <a:p>
                      <a:pPr algn="l" fontAlgn="b"/>
                      <a:r>
                        <a:rPr lang="en-US" sz="1800" u="none" strike="noStrike">
                          <a:effectLst/>
                          <a:latin typeface="+mn-lt"/>
                        </a:rPr>
                        <a:t>Transfer credit/AP/IB</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41558">
                <a:tc>
                  <a:txBody>
                    <a:bodyPr/>
                    <a:lstStyle/>
                    <a:p>
                      <a:pPr algn="l" fontAlgn="b"/>
                      <a:r>
                        <a:rPr lang="en-US" sz="1800" u="none" strike="noStrike">
                          <a:effectLst/>
                          <a:latin typeface="+mn-lt"/>
                        </a:rPr>
                        <a:t>Dev Ed</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341558">
                <a:tc>
                  <a:txBody>
                    <a:bodyPr/>
                    <a:lstStyle/>
                    <a:p>
                      <a:pPr algn="l" fontAlgn="b"/>
                      <a:r>
                        <a:rPr lang="en-US" sz="1800" u="none" strike="noStrike" dirty="0">
                          <a:effectLst/>
                          <a:latin typeface="+mn-lt"/>
                        </a:rPr>
                        <a:t>Gateway MAT</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MAT-143</a:t>
                      </a:r>
                      <a:r>
                        <a:rPr lang="en-US" sz="1800" u="none" strike="noStrike" baseline="0"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sp>
        <p:nvSpPr>
          <p:cNvPr id="7" name="TextBox 6"/>
          <p:cNvSpPr txBox="1"/>
          <p:nvPr/>
        </p:nvSpPr>
        <p:spPr>
          <a:xfrm>
            <a:off x="1017037" y="569167"/>
            <a:ext cx="2239347" cy="584775"/>
          </a:xfrm>
          <a:prstGeom prst="rect">
            <a:avLst/>
          </a:prstGeom>
          <a:noFill/>
        </p:spPr>
        <p:txBody>
          <a:bodyPr wrap="square" rtlCol="0">
            <a:spAutoFit/>
          </a:bodyPr>
          <a:lstStyle/>
          <a:p>
            <a:r>
              <a:rPr lang="en-US" sz="3200" dirty="0"/>
              <a:t>LOUISA</a:t>
            </a:r>
          </a:p>
        </p:txBody>
      </p:sp>
      <p:sp>
        <p:nvSpPr>
          <p:cNvPr id="10" name="Oval 9"/>
          <p:cNvSpPr/>
          <p:nvPr/>
        </p:nvSpPr>
        <p:spPr>
          <a:xfrm>
            <a:off x="6858000" y="2090057"/>
            <a:ext cx="587829" cy="363894"/>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Text Placeholder 2">
            <a:extLst>
              <a:ext uri="{FF2B5EF4-FFF2-40B4-BE49-F238E27FC236}">
                <a16:creationId xmlns:a16="http://schemas.microsoft.com/office/drawing/2014/main" xmlns="" id="{B42DB9E3-14BF-4A85-A5E6-9120DAA0A14C}"/>
              </a:ext>
            </a:extLst>
          </p:cNvPr>
          <p:cNvSpPr txBox="1">
            <a:spLocks/>
          </p:cNvSpPr>
          <p:nvPr/>
        </p:nvSpPr>
        <p:spPr>
          <a:xfrm>
            <a:off x="6675926" y="5064748"/>
            <a:ext cx="5219892" cy="1500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800" dirty="0">
                <a:solidFill>
                  <a:schemeClr val="accent1">
                    <a:lumMod val="50000"/>
                  </a:schemeClr>
                </a:solidFill>
                <a:latin typeface="Arial" pitchFamily="34" charset="0"/>
                <a:cs typeface="Arial" pitchFamily="34" charset="0"/>
              </a:rPr>
              <a:t>Semester prior to piloting RISE:</a:t>
            </a:r>
          </a:p>
          <a:p>
            <a:r>
              <a:rPr lang="en-US" sz="2800" dirty="0">
                <a:solidFill>
                  <a:schemeClr val="accent1">
                    <a:lumMod val="50000"/>
                  </a:schemeClr>
                </a:solidFill>
                <a:latin typeface="Arial" pitchFamily="34" charset="0"/>
                <a:cs typeface="Arial" pitchFamily="34" charset="0"/>
              </a:rPr>
              <a:t>Same advising.</a:t>
            </a:r>
          </a:p>
        </p:txBody>
      </p:sp>
    </p:spTree>
    <p:extLst>
      <p:ext uri="{BB962C8B-B14F-4D97-AF65-F5344CB8AC3E}">
        <p14:creationId xmlns:p14="http://schemas.microsoft.com/office/powerpoint/2010/main" val="422389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090" y="1153942"/>
            <a:ext cx="4414805" cy="3652795"/>
          </a:xfrm>
        </p:spPr>
        <p:txBody>
          <a:bodyPr>
            <a:noAutofit/>
          </a:bodyPr>
          <a:lstStyle/>
          <a:p>
            <a:r>
              <a:rPr lang="en-US" sz="2800" dirty="0">
                <a:latin typeface="Arial" pitchFamily="34" charset="0"/>
                <a:cs typeface="Arial" pitchFamily="34" charset="0"/>
              </a:rPr>
              <a:t>Barbara is recently divorced and going back to school in spring 2019. She wants to get her AAS in Business Administration and then transfer to Franklin to finish her Bachelor’s degree. What do you advise her to take?</a:t>
            </a:r>
          </a:p>
        </p:txBody>
      </p:sp>
      <p:sp>
        <p:nvSpPr>
          <p:cNvPr id="3" name="Text Placeholder 2"/>
          <p:cNvSpPr>
            <a:spLocks noGrp="1"/>
          </p:cNvSpPr>
          <p:nvPr>
            <p:ph type="body" idx="1"/>
          </p:nvPr>
        </p:nvSpPr>
        <p:spPr>
          <a:xfrm>
            <a:off x="373224" y="5167961"/>
            <a:ext cx="6181956" cy="1500187"/>
          </a:xfrm>
        </p:spPr>
        <p:txBody>
          <a:bodyPr>
            <a:normAutofit fontScale="85000" lnSpcReduction="20000"/>
          </a:bodyPr>
          <a:lstStyle/>
          <a:p>
            <a:r>
              <a:rPr lang="en-US" sz="2800" dirty="0" smtClean="0">
                <a:solidFill>
                  <a:schemeClr val="accent1">
                    <a:lumMod val="50000"/>
                  </a:schemeClr>
                </a:solidFill>
                <a:latin typeface="Arial" pitchFamily="34" charset="0"/>
                <a:cs typeface="Arial" pitchFamily="34" charset="0"/>
              </a:rPr>
              <a:t>Fall 2020 </a:t>
            </a:r>
            <a:r>
              <a:rPr lang="en-US" sz="2800" dirty="0">
                <a:solidFill>
                  <a:schemeClr val="accent1">
                    <a:lumMod val="50000"/>
                  </a:schemeClr>
                </a:solidFill>
                <a:latin typeface="Arial" pitchFamily="34" charset="0"/>
                <a:cs typeface="Arial" pitchFamily="34" charset="0"/>
              </a:rPr>
              <a:t>Pilot:</a:t>
            </a:r>
          </a:p>
          <a:p>
            <a:r>
              <a:rPr lang="en-US" sz="2800" dirty="0">
                <a:solidFill>
                  <a:schemeClr val="accent1">
                    <a:lumMod val="50000"/>
                  </a:schemeClr>
                </a:solidFill>
                <a:latin typeface="Arial" pitchFamily="34" charset="0"/>
                <a:cs typeface="Arial" pitchFamily="34" charset="0"/>
              </a:rPr>
              <a:t>Barbara can take ENG 111 with a co-</a:t>
            </a:r>
            <a:r>
              <a:rPr lang="en-US" sz="2800" dirty="0" err="1">
                <a:solidFill>
                  <a:schemeClr val="accent1">
                    <a:lumMod val="50000"/>
                  </a:schemeClr>
                </a:solidFill>
                <a:latin typeface="Arial" pitchFamily="34" charset="0"/>
                <a:cs typeface="Arial" pitchFamily="34" charset="0"/>
              </a:rPr>
              <a:t>req</a:t>
            </a:r>
            <a:r>
              <a:rPr lang="en-US" sz="2800" dirty="0">
                <a:solidFill>
                  <a:schemeClr val="accent1">
                    <a:lumMod val="50000"/>
                  </a:schemeClr>
                </a:solidFill>
                <a:latin typeface="Arial" pitchFamily="34" charset="0"/>
                <a:cs typeface="Arial" pitchFamily="34" charset="0"/>
              </a:rPr>
              <a:t> due to her ENG-102 . She can take MAT 143 without a co-</a:t>
            </a:r>
            <a:r>
              <a:rPr lang="en-US" sz="2800" dirty="0" err="1">
                <a:solidFill>
                  <a:schemeClr val="accent1">
                    <a:lumMod val="50000"/>
                  </a:schemeClr>
                </a:solidFill>
                <a:latin typeface="Arial" pitchFamily="34" charset="0"/>
                <a:cs typeface="Arial" pitchFamily="34" charset="0"/>
              </a:rPr>
              <a:t>req</a:t>
            </a:r>
            <a:r>
              <a:rPr lang="en-US" sz="2800" dirty="0">
                <a:solidFill>
                  <a:schemeClr val="accent1">
                    <a:lumMod val="50000"/>
                  </a:schemeClr>
                </a:solidFill>
                <a:latin typeface="Arial" pitchFamily="34" charset="0"/>
                <a:cs typeface="Arial" pitchFamily="34" charset="0"/>
              </a:rPr>
              <a:t> due to the credit for MAT 060-080.</a:t>
            </a:r>
          </a:p>
        </p:txBody>
      </p:sp>
      <p:graphicFrame>
        <p:nvGraphicFramePr>
          <p:cNvPr id="6" name="Table 5"/>
          <p:cNvGraphicFramePr>
            <a:graphicFrameLocks noGrp="1"/>
          </p:cNvGraphicFramePr>
          <p:nvPr>
            <p:extLst>
              <p:ext uri="{D42A27DB-BD31-4B8C-83A1-F6EECF244321}">
                <p14:modId xmlns:p14="http://schemas.microsoft.com/office/powerpoint/2010/main" val="3713600175"/>
              </p:ext>
            </p:extLst>
          </p:nvPr>
        </p:nvGraphicFramePr>
        <p:xfrm>
          <a:off x="6959923" y="1043158"/>
          <a:ext cx="4935894" cy="3489195"/>
        </p:xfrm>
        <a:graphic>
          <a:graphicData uri="http://schemas.openxmlformats.org/drawingml/2006/table">
            <a:tbl>
              <a:tblPr>
                <a:tableStyleId>{5C22544A-7EE6-4342-B048-85BDC9FD1C3A}</a:tableStyleId>
              </a:tblPr>
              <a:tblGrid>
                <a:gridCol w="1418253">
                  <a:extLst>
                    <a:ext uri="{9D8B030D-6E8A-4147-A177-3AD203B41FA5}">
                      <a16:colId xmlns:a16="http://schemas.microsoft.com/office/drawing/2014/main" xmlns="" val="20000"/>
                    </a:ext>
                  </a:extLst>
                </a:gridCol>
                <a:gridCol w="1017037">
                  <a:extLst>
                    <a:ext uri="{9D8B030D-6E8A-4147-A177-3AD203B41FA5}">
                      <a16:colId xmlns:a16="http://schemas.microsoft.com/office/drawing/2014/main" xmlns="" val="20001"/>
                    </a:ext>
                  </a:extLst>
                </a:gridCol>
                <a:gridCol w="139959">
                  <a:extLst>
                    <a:ext uri="{9D8B030D-6E8A-4147-A177-3AD203B41FA5}">
                      <a16:colId xmlns:a16="http://schemas.microsoft.com/office/drawing/2014/main" xmlns="" val="20002"/>
                    </a:ext>
                  </a:extLst>
                </a:gridCol>
                <a:gridCol w="1389650">
                  <a:extLst>
                    <a:ext uri="{9D8B030D-6E8A-4147-A177-3AD203B41FA5}">
                      <a16:colId xmlns:a16="http://schemas.microsoft.com/office/drawing/2014/main" xmlns="" val="20003"/>
                    </a:ext>
                  </a:extLst>
                </a:gridCol>
                <a:gridCol w="970995">
                  <a:extLst>
                    <a:ext uri="{9D8B030D-6E8A-4147-A177-3AD203B41FA5}">
                      <a16:colId xmlns:a16="http://schemas.microsoft.com/office/drawing/2014/main" xmlns="" val="20004"/>
                    </a:ext>
                  </a:extLst>
                </a:gridCol>
              </a:tblGrid>
              <a:tr h="327327">
                <a:tc>
                  <a:txBody>
                    <a:bodyPr/>
                    <a:lstStyle/>
                    <a:p>
                      <a:pPr algn="l" fontAlgn="b"/>
                      <a:r>
                        <a:rPr lang="en-US" sz="1800" u="none" strike="noStrike" dirty="0">
                          <a:effectLst/>
                          <a:latin typeface="+mn-lt"/>
                        </a:rPr>
                        <a:t>HS</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GPA</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41558">
                <a:tc>
                  <a:txBody>
                    <a:bodyPr/>
                    <a:lstStyle/>
                    <a:p>
                      <a:pPr algn="l" fontAlgn="b"/>
                      <a:r>
                        <a:rPr lang="en-US" sz="1800" u="none" strike="noStrike" dirty="0">
                          <a:effectLst/>
                          <a:latin typeface="+mn-lt"/>
                        </a:rPr>
                        <a:t>transcript</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Grad date</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dirty="0"/>
                        <a:t>6/12/89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41558">
                <a:tc>
                  <a:txBody>
                    <a:bodyPr/>
                    <a:lstStyle/>
                    <a:p>
                      <a:pPr algn="l" fontAlgn="b"/>
                      <a:r>
                        <a:rPr lang="en-US" sz="1800" u="none" strike="noStrike">
                          <a:effectLst/>
                          <a:latin typeface="+mn-lt"/>
                        </a:rPr>
                        <a:t> </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4th math?</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r>
                        <a:rPr lang="en-US" baseline="0" dirty="0"/>
                        <a:t> </a:t>
                      </a:r>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41558">
                <a:tc>
                  <a:txBody>
                    <a:bodyPr/>
                    <a:lstStyle/>
                    <a:p>
                      <a:pPr algn="l" fontAlgn="b"/>
                      <a:r>
                        <a:rPr lang="en-US" sz="1800" u="none" strike="noStrike" dirty="0">
                          <a:effectLst/>
                          <a:latin typeface="+mn-lt"/>
                        </a:rPr>
                        <a:t>ACT/SAT/GED</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Math</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 </a:t>
                      </a: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a:effectLst/>
                          <a:latin typeface="+mn-lt"/>
                        </a:rPr>
                        <a:t> </a:t>
                      </a:r>
                      <a:endParaRPr lang="en-US" sz="1800" b="0" i="0" u="none" strike="noStrike">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41558">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ENG/Read</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 </a:t>
                      </a: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41558">
                <a:tc>
                  <a:txBody>
                    <a:bodyPr/>
                    <a:lstStyle/>
                    <a:p>
                      <a:pPr algn="l" fontAlgn="b"/>
                      <a:r>
                        <a:rPr lang="en-US" sz="1800" u="none" strike="noStrike" dirty="0">
                          <a:effectLst/>
                          <a:latin typeface="+mn-lt"/>
                        </a:rPr>
                        <a:t>CCRG/ Transition </a:t>
                      </a:r>
                      <a:r>
                        <a:rPr lang="en-US" sz="1800" u="none" strike="noStrike" dirty="0" err="1">
                          <a:effectLst/>
                          <a:latin typeface="+mn-lt"/>
                        </a:rPr>
                        <a:t>Ctr</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341558">
                <a:tc>
                  <a:txBody>
                    <a:bodyPr/>
                    <a:lstStyle/>
                    <a:p>
                      <a:pPr algn="l" fontAlgn="b"/>
                      <a:r>
                        <a:rPr lang="en-US" sz="1800" u="none" strike="noStrike">
                          <a:effectLst/>
                          <a:latin typeface="+mn-lt"/>
                        </a:rPr>
                        <a:t>Transfer credit/AP/IB</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MAT-060,070,080, ENG-102</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41558">
                <a:tc>
                  <a:txBody>
                    <a:bodyPr/>
                    <a:lstStyle/>
                    <a:p>
                      <a:pPr algn="l" fontAlgn="b"/>
                      <a:r>
                        <a:rPr lang="en-US" sz="1800" u="none" strike="noStrike">
                          <a:effectLst/>
                          <a:latin typeface="+mn-lt"/>
                        </a:rPr>
                        <a:t>Dev Ed</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341558">
                <a:tc>
                  <a:txBody>
                    <a:bodyPr/>
                    <a:lstStyle/>
                    <a:p>
                      <a:pPr algn="l" fontAlgn="b"/>
                      <a:r>
                        <a:rPr lang="en-US" sz="1800" u="none" strike="noStrike" dirty="0">
                          <a:effectLst/>
                          <a:latin typeface="+mn-lt"/>
                        </a:rPr>
                        <a:t>Gateway MAT</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MAT-143</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sp>
        <p:nvSpPr>
          <p:cNvPr id="7" name="TextBox 6"/>
          <p:cNvSpPr txBox="1"/>
          <p:nvPr/>
        </p:nvSpPr>
        <p:spPr>
          <a:xfrm>
            <a:off x="1017037" y="569167"/>
            <a:ext cx="2239347" cy="584775"/>
          </a:xfrm>
          <a:prstGeom prst="rect">
            <a:avLst/>
          </a:prstGeom>
          <a:noFill/>
        </p:spPr>
        <p:txBody>
          <a:bodyPr wrap="square" rtlCol="0">
            <a:spAutoFit/>
          </a:bodyPr>
          <a:lstStyle/>
          <a:p>
            <a:r>
              <a:rPr lang="en-US" sz="3200" dirty="0"/>
              <a:t>BARBARA</a:t>
            </a:r>
          </a:p>
        </p:txBody>
      </p:sp>
      <p:sp>
        <p:nvSpPr>
          <p:cNvPr id="9" name="Oval 8"/>
          <p:cNvSpPr/>
          <p:nvPr/>
        </p:nvSpPr>
        <p:spPr>
          <a:xfrm>
            <a:off x="7730410" y="2118049"/>
            <a:ext cx="587829" cy="363894"/>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026" name="Picture 2" descr="C:\Users\lbrow870\AppData\Local\Microsoft\Windows\Temporary Internet Files\Content.IE5\DQFP74KL\Lady_Bunny_at_the_2008_Tribeca_Film_Festiva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8994" y="1054100"/>
            <a:ext cx="1795806" cy="3429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a:extLst>
              <a:ext uri="{FF2B5EF4-FFF2-40B4-BE49-F238E27FC236}">
                <a16:creationId xmlns:a16="http://schemas.microsoft.com/office/drawing/2014/main" xmlns="" id="{51C80E93-B3E8-4F3F-A44F-62384EF4E152}"/>
              </a:ext>
            </a:extLst>
          </p:cNvPr>
          <p:cNvSpPr txBox="1">
            <a:spLocks/>
          </p:cNvSpPr>
          <p:nvPr/>
        </p:nvSpPr>
        <p:spPr>
          <a:xfrm>
            <a:off x="6654800" y="5180052"/>
            <a:ext cx="5241017" cy="1500187"/>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800" dirty="0">
                <a:solidFill>
                  <a:schemeClr val="accent1">
                    <a:lumMod val="50000"/>
                  </a:schemeClr>
                </a:solidFill>
                <a:latin typeface="Arial" pitchFamily="34" charset="0"/>
                <a:cs typeface="Arial" pitchFamily="34" charset="0"/>
              </a:rPr>
              <a:t>Semester prior to piloting RISE:</a:t>
            </a:r>
          </a:p>
          <a:p>
            <a:r>
              <a:rPr lang="en-US" sz="2800" dirty="0">
                <a:solidFill>
                  <a:schemeClr val="accent1">
                    <a:lumMod val="50000"/>
                  </a:schemeClr>
                </a:solidFill>
                <a:latin typeface="Arial" pitchFamily="34" charset="0"/>
                <a:cs typeface="Arial" pitchFamily="34" charset="0"/>
              </a:rPr>
              <a:t>Barbara can take ENG 111 with a co-</a:t>
            </a:r>
            <a:r>
              <a:rPr lang="en-US" sz="2800" dirty="0" err="1">
                <a:solidFill>
                  <a:schemeClr val="accent1">
                    <a:lumMod val="50000"/>
                  </a:schemeClr>
                </a:solidFill>
                <a:latin typeface="Arial" pitchFamily="34" charset="0"/>
                <a:cs typeface="Arial" pitchFamily="34" charset="0"/>
              </a:rPr>
              <a:t>req</a:t>
            </a:r>
            <a:r>
              <a:rPr lang="en-US" sz="2800" dirty="0">
                <a:solidFill>
                  <a:schemeClr val="accent1">
                    <a:lumMod val="50000"/>
                  </a:schemeClr>
                </a:solidFill>
                <a:latin typeface="Arial" pitchFamily="34" charset="0"/>
                <a:cs typeface="Arial" pitchFamily="34" charset="0"/>
              </a:rPr>
              <a:t> due to her ENG-102 or start this semester and complete DRE-098 so she would not need the co-</a:t>
            </a:r>
            <a:r>
              <a:rPr lang="en-US" sz="2800" dirty="0" err="1">
                <a:solidFill>
                  <a:schemeClr val="accent1">
                    <a:lumMod val="50000"/>
                  </a:schemeClr>
                </a:solidFill>
                <a:latin typeface="Arial" pitchFamily="34" charset="0"/>
                <a:cs typeface="Arial" pitchFamily="34" charset="0"/>
              </a:rPr>
              <a:t>req</a:t>
            </a:r>
            <a:r>
              <a:rPr lang="en-US" sz="2800" dirty="0">
                <a:solidFill>
                  <a:schemeClr val="accent1">
                    <a:lumMod val="50000"/>
                  </a:schemeClr>
                </a:solidFill>
                <a:latin typeface="Arial" pitchFamily="34" charset="0"/>
                <a:cs typeface="Arial" pitchFamily="34" charset="0"/>
              </a:rPr>
              <a:t> in the next semester. She can take MAT 143 without a co-</a:t>
            </a:r>
            <a:r>
              <a:rPr lang="en-US" sz="2800" dirty="0" err="1">
                <a:solidFill>
                  <a:schemeClr val="accent1">
                    <a:lumMod val="50000"/>
                  </a:schemeClr>
                </a:solidFill>
                <a:latin typeface="Arial" pitchFamily="34" charset="0"/>
                <a:cs typeface="Arial" pitchFamily="34" charset="0"/>
              </a:rPr>
              <a:t>req</a:t>
            </a:r>
            <a:r>
              <a:rPr lang="en-US" sz="2800" dirty="0">
                <a:solidFill>
                  <a:schemeClr val="accent1">
                    <a:lumMod val="50000"/>
                  </a:schemeClr>
                </a:solidFill>
                <a:latin typeface="Arial" pitchFamily="34" charset="0"/>
                <a:cs typeface="Arial" pitchFamily="34" charset="0"/>
              </a:rPr>
              <a:t> due to the credit for MAT 060-080.</a:t>
            </a:r>
          </a:p>
        </p:txBody>
      </p:sp>
    </p:spTree>
    <p:extLst>
      <p:ext uri="{BB962C8B-B14F-4D97-AF65-F5344CB8AC3E}">
        <p14:creationId xmlns:p14="http://schemas.microsoft.com/office/powerpoint/2010/main" val="195603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090" y="1153942"/>
            <a:ext cx="3724339" cy="2723341"/>
          </a:xfrm>
        </p:spPr>
        <p:txBody>
          <a:bodyPr>
            <a:noAutofit/>
          </a:bodyPr>
          <a:lstStyle/>
          <a:p>
            <a:r>
              <a:rPr lang="en-US" sz="2800" dirty="0">
                <a:latin typeface="Arial" pitchFamily="34" charset="0"/>
                <a:cs typeface="Arial" pitchFamily="34" charset="0"/>
              </a:rPr>
              <a:t>Carter is an Associate of Engineering student beginning in the </a:t>
            </a:r>
            <a:r>
              <a:rPr lang="en-US" sz="2800" dirty="0" smtClean="0">
                <a:latin typeface="Arial" pitchFamily="34" charset="0"/>
                <a:cs typeface="Arial" pitchFamily="34" charset="0"/>
              </a:rPr>
              <a:t>spring 2019 term</a:t>
            </a:r>
            <a:r>
              <a:rPr lang="en-US" sz="2800" dirty="0">
                <a:latin typeface="Arial" pitchFamily="34" charset="0"/>
                <a:cs typeface="Arial" pitchFamily="34" charset="0"/>
              </a:rPr>
              <a:t>. How do you advise him for the spring?</a:t>
            </a:r>
          </a:p>
        </p:txBody>
      </p:sp>
      <p:sp>
        <p:nvSpPr>
          <p:cNvPr id="3" name="Text Placeholder 2"/>
          <p:cNvSpPr>
            <a:spLocks noGrp="1"/>
          </p:cNvSpPr>
          <p:nvPr>
            <p:ph type="body" idx="1"/>
          </p:nvPr>
        </p:nvSpPr>
        <p:spPr>
          <a:xfrm>
            <a:off x="373224" y="5167961"/>
            <a:ext cx="6193832" cy="1500187"/>
          </a:xfrm>
        </p:spPr>
        <p:txBody>
          <a:bodyPr>
            <a:normAutofit fontScale="92500" lnSpcReduction="10000"/>
          </a:bodyPr>
          <a:lstStyle/>
          <a:p>
            <a:r>
              <a:rPr lang="en-US" sz="2800" dirty="0" smtClean="0">
                <a:solidFill>
                  <a:schemeClr val="accent1">
                    <a:lumMod val="50000"/>
                  </a:schemeClr>
                </a:solidFill>
                <a:latin typeface="Arial" pitchFamily="34" charset="0"/>
                <a:cs typeface="Arial" pitchFamily="34" charset="0"/>
              </a:rPr>
              <a:t>Fall 2020 </a:t>
            </a:r>
            <a:r>
              <a:rPr lang="en-US" sz="2800" dirty="0">
                <a:solidFill>
                  <a:schemeClr val="accent1">
                    <a:lumMod val="50000"/>
                  </a:schemeClr>
                </a:solidFill>
                <a:latin typeface="Arial" pitchFamily="34" charset="0"/>
                <a:cs typeface="Arial" pitchFamily="34" charset="0"/>
              </a:rPr>
              <a:t>pilot:</a:t>
            </a:r>
          </a:p>
          <a:p>
            <a:r>
              <a:rPr lang="en-US" sz="2800" dirty="0">
                <a:solidFill>
                  <a:schemeClr val="accent1">
                    <a:lumMod val="50000"/>
                  </a:schemeClr>
                </a:solidFill>
                <a:latin typeface="Arial" pitchFamily="34" charset="0"/>
                <a:cs typeface="Arial" pitchFamily="34" charset="0"/>
              </a:rPr>
              <a:t>In the spring, Carter should take MAT-272 and go straight into ENG-111 without a co-</a:t>
            </a:r>
            <a:r>
              <a:rPr lang="en-US" sz="2800" dirty="0" err="1">
                <a:solidFill>
                  <a:schemeClr val="accent1">
                    <a:lumMod val="50000"/>
                  </a:schemeClr>
                </a:solidFill>
                <a:latin typeface="Arial" pitchFamily="34" charset="0"/>
                <a:cs typeface="Arial" pitchFamily="34" charset="0"/>
              </a:rPr>
              <a:t>req</a:t>
            </a:r>
            <a:r>
              <a:rPr lang="en-US" sz="2800" dirty="0">
                <a:solidFill>
                  <a:schemeClr val="accent1">
                    <a:lumMod val="50000"/>
                  </a:schemeClr>
                </a:solidFill>
                <a:latin typeface="Arial" pitchFamily="34" charset="0"/>
                <a:cs typeface="Arial" pitchFamily="34" charset="0"/>
              </a:rPr>
              <a:t> due to his GPA. </a:t>
            </a:r>
          </a:p>
        </p:txBody>
      </p:sp>
      <p:graphicFrame>
        <p:nvGraphicFramePr>
          <p:cNvPr id="6" name="Table 5"/>
          <p:cNvGraphicFramePr>
            <a:graphicFrameLocks noGrp="1"/>
          </p:cNvGraphicFramePr>
          <p:nvPr>
            <p:extLst>
              <p:ext uri="{D42A27DB-BD31-4B8C-83A1-F6EECF244321}">
                <p14:modId xmlns:p14="http://schemas.microsoft.com/office/powerpoint/2010/main" val="3942149056"/>
              </p:ext>
            </p:extLst>
          </p:nvPr>
        </p:nvGraphicFramePr>
        <p:xfrm>
          <a:off x="6959923" y="1043158"/>
          <a:ext cx="4935894" cy="3489195"/>
        </p:xfrm>
        <a:graphic>
          <a:graphicData uri="http://schemas.openxmlformats.org/drawingml/2006/table">
            <a:tbl>
              <a:tblPr>
                <a:tableStyleId>{5C22544A-7EE6-4342-B048-85BDC9FD1C3A}</a:tableStyleId>
              </a:tblPr>
              <a:tblGrid>
                <a:gridCol w="1418253">
                  <a:extLst>
                    <a:ext uri="{9D8B030D-6E8A-4147-A177-3AD203B41FA5}">
                      <a16:colId xmlns:a16="http://schemas.microsoft.com/office/drawing/2014/main" xmlns="" val="20000"/>
                    </a:ext>
                  </a:extLst>
                </a:gridCol>
                <a:gridCol w="1017037">
                  <a:extLst>
                    <a:ext uri="{9D8B030D-6E8A-4147-A177-3AD203B41FA5}">
                      <a16:colId xmlns:a16="http://schemas.microsoft.com/office/drawing/2014/main" xmlns="" val="20001"/>
                    </a:ext>
                  </a:extLst>
                </a:gridCol>
                <a:gridCol w="139959">
                  <a:extLst>
                    <a:ext uri="{9D8B030D-6E8A-4147-A177-3AD203B41FA5}">
                      <a16:colId xmlns:a16="http://schemas.microsoft.com/office/drawing/2014/main" xmlns="" val="20002"/>
                    </a:ext>
                  </a:extLst>
                </a:gridCol>
                <a:gridCol w="1389650">
                  <a:extLst>
                    <a:ext uri="{9D8B030D-6E8A-4147-A177-3AD203B41FA5}">
                      <a16:colId xmlns:a16="http://schemas.microsoft.com/office/drawing/2014/main" xmlns="" val="20003"/>
                    </a:ext>
                  </a:extLst>
                </a:gridCol>
                <a:gridCol w="970995">
                  <a:extLst>
                    <a:ext uri="{9D8B030D-6E8A-4147-A177-3AD203B41FA5}">
                      <a16:colId xmlns:a16="http://schemas.microsoft.com/office/drawing/2014/main" xmlns="" val="20004"/>
                    </a:ext>
                  </a:extLst>
                </a:gridCol>
              </a:tblGrid>
              <a:tr h="327327">
                <a:tc>
                  <a:txBody>
                    <a:bodyPr/>
                    <a:lstStyle/>
                    <a:p>
                      <a:pPr algn="l" fontAlgn="b"/>
                      <a:r>
                        <a:rPr lang="en-US" sz="1800" u="none" strike="noStrike" dirty="0">
                          <a:effectLst/>
                          <a:latin typeface="+mn-lt"/>
                        </a:rPr>
                        <a:t>HS</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GPA 2.595</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41558">
                <a:tc>
                  <a:txBody>
                    <a:bodyPr/>
                    <a:lstStyle/>
                    <a:p>
                      <a:pPr algn="l" fontAlgn="b"/>
                      <a:r>
                        <a:rPr lang="en-US" sz="1800" u="none" strike="noStrike" dirty="0">
                          <a:effectLst/>
                          <a:latin typeface="+mn-lt"/>
                        </a:rPr>
                        <a:t>transcript</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Grad date</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dirty="0" smtClean="0"/>
                        <a:t>6/01/14</a:t>
                      </a:r>
                      <a:endParaRPr lang="en-US" dirty="0"/>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41558">
                <a:tc>
                  <a:txBody>
                    <a:bodyPr/>
                    <a:lstStyle/>
                    <a:p>
                      <a:pPr algn="l" fontAlgn="b"/>
                      <a:r>
                        <a:rPr lang="en-US" sz="1800" u="none" strike="noStrike">
                          <a:effectLst/>
                          <a:latin typeface="+mn-lt"/>
                        </a:rPr>
                        <a:t> </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4th math?</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r>
                        <a:rPr lang="en-US" baseline="0" dirty="0"/>
                        <a:t> yes</a:t>
                      </a:r>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41558">
                <a:tc>
                  <a:txBody>
                    <a:bodyPr/>
                    <a:lstStyle/>
                    <a:p>
                      <a:pPr algn="l" fontAlgn="b"/>
                      <a:r>
                        <a:rPr lang="en-US" sz="1800" u="none" strike="noStrike" dirty="0">
                          <a:effectLst/>
                          <a:latin typeface="+mn-lt"/>
                        </a:rPr>
                        <a:t>ACT/SAT/GED</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Math</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 560</a:t>
                      </a: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a:effectLst/>
                          <a:latin typeface="+mn-lt"/>
                        </a:rPr>
                        <a:t> </a:t>
                      </a:r>
                      <a:endParaRPr lang="en-US" sz="1800" b="0" i="0" u="none" strike="noStrike">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41558">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ENG/Read</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 480</a:t>
                      </a: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41558">
                <a:tc>
                  <a:txBody>
                    <a:bodyPr/>
                    <a:lstStyle/>
                    <a:p>
                      <a:pPr algn="l" fontAlgn="b"/>
                      <a:r>
                        <a:rPr lang="en-US" sz="1800" u="none" strike="noStrike" dirty="0">
                          <a:effectLst/>
                          <a:latin typeface="+mn-lt"/>
                        </a:rPr>
                        <a:t>CCRG/ Transition </a:t>
                      </a:r>
                      <a:r>
                        <a:rPr lang="en-US" sz="1800" u="none" strike="noStrike" dirty="0" err="1">
                          <a:effectLst/>
                          <a:latin typeface="+mn-lt"/>
                        </a:rPr>
                        <a:t>Ctr</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341558">
                <a:tc>
                  <a:txBody>
                    <a:bodyPr/>
                    <a:lstStyle/>
                    <a:p>
                      <a:pPr algn="l" fontAlgn="b"/>
                      <a:r>
                        <a:rPr lang="en-US" sz="1800" u="none" strike="noStrike">
                          <a:effectLst/>
                          <a:latin typeface="+mn-lt"/>
                        </a:rPr>
                        <a:t>Transfer credit/AP/IB</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MAT-271, MAT-152, BIO-111</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41558">
                <a:tc>
                  <a:txBody>
                    <a:bodyPr/>
                    <a:lstStyle/>
                    <a:p>
                      <a:pPr algn="l" fontAlgn="b"/>
                      <a:r>
                        <a:rPr lang="en-US" sz="1800" u="none" strike="noStrike">
                          <a:effectLst/>
                          <a:latin typeface="+mn-lt"/>
                        </a:rPr>
                        <a:t>Dev Ed</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DRE-096/097</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341558">
                <a:tc>
                  <a:txBody>
                    <a:bodyPr/>
                    <a:lstStyle/>
                    <a:p>
                      <a:pPr algn="l" fontAlgn="b"/>
                      <a:r>
                        <a:rPr lang="en-US" sz="1800" u="none" strike="noStrike" dirty="0">
                          <a:effectLst/>
                          <a:latin typeface="+mn-lt"/>
                        </a:rPr>
                        <a:t>Gateway MAT</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MAT-271</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sp>
        <p:nvSpPr>
          <p:cNvPr id="7" name="TextBox 6"/>
          <p:cNvSpPr txBox="1"/>
          <p:nvPr/>
        </p:nvSpPr>
        <p:spPr>
          <a:xfrm>
            <a:off x="1017037" y="569167"/>
            <a:ext cx="2239347" cy="584775"/>
          </a:xfrm>
          <a:prstGeom prst="rect">
            <a:avLst/>
          </a:prstGeom>
          <a:noFill/>
        </p:spPr>
        <p:txBody>
          <a:bodyPr wrap="square" rtlCol="0">
            <a:spAutoFit/>
          </a:bodyPr>
          <a:lstStyle/>
          <a:p>
            <a:r>
              <a:rPr lang="en-US" sz="3200" dirty="0"/>
              <a:t>CARTER</a:t>
            </a:r>
          </a:p>
        </p:txBody>
      </p:sp>
      <p:sp>
        <p:nvSpPr>
          <p:cNvPr id="9" name="Oval 8"/>
          <p:cNvSpPr/>
          <p:nvPr/>
        </p:nvSpPr>
        <p:spPr>
          <a:xfrm>
            <a:off x="7284093" y="2080726"/>
            <a:ext cx="587829" cy="363894"/>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2500" y="694879"/>
            <a:ext cx="2619375" cy="4238625"/>
          </a:xfrm>
          <a:prstGeom prst="rect">
            <a:avLst/>
          </a:prstGeom>
        </p:spPr>
      </p:pic>
      <p:sp>
        <p:nvSpPr>
          <p:cNvPr id="10" name="Oval 9"/>
          <p:cNvSpPr/>
          <p:nvPr/>
        </p:nvSpPr>
        <p:spPr>
          <a:xfrm>
            <a:off x="7436493" y="3553351"/>
            <a:ext cx="587829" cy="363894"/>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Text Placeholder 2">
            <a:extLst>
              <a:ext uri="{FF2B5EF4-FFF2-40B4-BE49-F238E27FC236}">
                <a16:creationId xmlns:a16="http://schemas.microsoft.com/office/drawing/2014/main" xmlns="" id="{D65675AC-5CC2-4806-B9B7-5AE6AF9E569B}"/>
              </a:ext>
            </a:extLst>
          </p:cNvPr>
          <p:cNvSpPr txBox="1">
            <a:spLocks/>
          </p:cNvSpPr>
          <p:nvPr/>
        </p:nvSpPr>
        <p:spPr>
          <a:xfrm>
            <a:off x="6330954" y="5072937"/>
            <a:ext cx="5487822" cy="1500187"/>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800" dirty="0">
                <a:solidFill>
                  <a:schemeClr val="accent1">
                    <a:lumMod val="50000"/>
                  </a:schemeClr>
                </a:solidFill>
                <a:latin typeface="Arial" pitchFamily="34" charset="0"/>
                <a:cs typeface="Arial" pitchFamily="34" charset="0"/>
              </a:rPr>
              <a:t>Semester prior to piloting RISE:</a:t>
            </a:r>
          </a:p>
          <a:p>
            <a:r>
              <a:rPr lang="en-US" sz="2800" dirty="0">
                <a:solidFill>
                  <a:schemeClr val="accent1">
                    <a:lumMod val="50000"/>
                  </a:schemeClr>
                </a:solidFill>
                <a:latin typeface="Arial" pitchFamily="34" charset="0"/>
                <a:cs typeface="Arial" pitchFamily="34" charset="0"/>
              </a:rPr>
              <a:t>This semester, Carter should take MAT-272 and DRE-098 because his SAT scores are too old. Or, he can wait until next semester and go straight into ENG-111 without a co-req. </a:t>
            </a:r>
          </a:p>
        </p:txBody>
      </p:sp>
    </p:spTree>
    <p:extLst>
      <p:ext uri="{BB962C8B-B14F-4D97-AF65-F5344CB8AC3E}">
        <p14:creationId xmlns:p14="http://schemas.microsoft.com/office/powerpoint/2010/main" val="212133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10" grpId="0" animBg="1"/>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437" y="2306103"/>
            <a:ext cx="3724339" cy="2723341"/>
          </a:xfrm>
        </p:spPr>
        <p:txBody>
          <a:bodyPr>
            <a:noAutofit/>
          </a:bodyPr>
          <a:lstStyle/>
          <a:p>
            <a:r>
              <a:rPr lang="en-US" sz="2800" dirty="0">
                <a:latin typeface="Arial" pitchFamily="34" charset="0"/>
                <a:cs typeface="Arial" pitchFamily="34" charset="0"/>
              </a:rPr>
              <a:t>Jeremy dropped out of high school when he turned 16 during his 10</a:t>
            </a:r>
            <a:r>
              <a:rPr lang="en-US" sz="2800" baseline="30000" dirty="0">
                <a:latin typeface="Arial" pitchFamily="34" charset="0"/>
                <a:cs typeface="Arial" pitchFamily="34" charset="0"/>
              </a:rPr>
              <a:t>th</a:t>
            </a:r>
            <a:r>
              <a:rPr lang="en-US" sz="2800" dirty="0">
                <a:latin typeface="Arial" pitchFamily="34" charset="0"/>
                <a:cs typeface="Arial" pitchFamily="34" charset="0"/>
              </a:rPr>
              <a:t> grade year. A year later, he earned his GED®. How do you advise him for the spring semester? </a:t>
            </a:r>
          </a:p>
        </p:txBody>
      </p:sp>
      <p:sp>
        <p:nvSpPr>
          <p:cNvPr id="3" name="Text Placeholder 2"/>
          <p:cNvSpPr>
            <a:spLocks noGrp="1"/>
          </p:cNvSpPr>
          <p:nvPr>
            <p:ph type="body" idx="1"/>
          </p:nvPr>
        </p:nvSpPr>
        <p:spPr>
          <a:xfrm>
            <a:off x="223936" y="5167961"/>
            <a:ext cx="6402496" cy="1500187"/>
          </a:xfrm>
        </p:spPr>
        <p:txBody>
          <a:bodyPr>
            <a:normAutofit fontScale="85000" lnSpcReduction="20000"/>
          </a:bodyPr>
          <a:lstStyle/>
          <a:p>
            <a:r>
              <a:rPr lang="en-US" sz="2800" dirty="0" smtClean="0">
                <a:solidFill>
                  <a:schemeClr val="accent1">
                    <a:lumMod val="50000"/>
                  </a:schemeClr>
                </a:solidFill>
                <a:latin typeface="Arial" pitchFamily="34" charset="0"/>
                <a:cs typeface="Arial" pitchFamily="34" charset="0"/>
              </a:rPr>
              <a:t>Fall 2020 </a:t>
            </a:r>
            <a:r>
              <a:rPr lang="en-US" sz="2800" dirty="0">
                <a:solidFill>
                  <a:schemeClr val="accent1">
                    <a:lumMod val="50000"/>
                  </a:schemeClr>
                </a:solidFill>
                <a:latin typeface="Arial" pitchFamily="34" charset="0"/>
                <a:cs typeface="Arial" pitchFamily="34" charset="0"/>
              </a:rPr>
              <a:t>pilot:</a:t>
            </a:r>
          </a:p>
          <a:p>
            <a:r>
              <a:rPr lang="en-US" sz="2800">
                <a:solidFill>
                  <a:schemeClr val="accent1">
                    <a:lumMod val="50000"/>
                  </a:schemeClr>
                </a:solidFill>
                <a:latin typeface="Arial" pitchFamily="34" charset="0"/>
                <a:cs typeface="Arial" pitchFamily="34" charset="0"/>
              </a:rPr>
              <a:t>In </a:t>
            </a:r>
            <a:r>
              <a:rPr lang="en-US" sz="2800" smtClean="0">
                <a:solidFill>
                  <a:schemeClr val="accent1">
                    <a:lumMod val="50000"/>
                  </a:schemeClr>
                </a:solidFill>
                <a:latin typeface="Arial" pitchFamily="34" charset="0"/>
                <a:cs typeface="Arial" pitchFamily="34" charset="0"/>
              </a:rPr>
              <a:t>fall, </a:t>
            </a:r>
            <a:r>
              <a:rPr lang="en-US" sz="2800" dirty="0">
                <a:solidFill>
                  <a:schemeClr val="accent1">
                    <a:lumMod val="50000"/>
                  </a:schemeClr>
                </a:solidFill>
                <a:latin typeface="Arial" pitchFamily="34" charset="0"/>
                <a:cs typeface="Arial" pitchFamily="34" charset="0"/>
              </a:rPr>
              <a:t>he is eligible to go straight into ENG-111 and any math course without a co-</a:t>
            </a:r>
            <a:r>
              <a:rPr lang="en-US" sz="2800" dirty="0" err="1">
                <a:solidFill>
                  <a:schemeClr val="accent1">
                    <a:lumMod val="50000"/>
                  </a:schemeClr>
                </a:solidFill>
                <a:latin typeface="Arial" pitchFamily="34" charset="0"/>
                <a:cs typeface="Arial" pitchFamily="34" charset="0"/>
              </a:rPr>
              <a:t>req</a:t>
            </a:r>
            <a:r>
              <a:rPr lang="en-US" sz="2800" dirty="0">
                <a:solidFill>
                  <a:schemeClr val="accent1">
                    <a:lumMod val="50000"/>
                  </a:schemeClr>
                </a:solidFill>
                <a:latin typeface="Arial" pitchFamily="34" charset="0"/>
                <a:cs typeface="Arial" pitchFamily="34" charset="0"/>
              </a:rPr>
              <a:t> due to his GED mastery level score that is over 170. </a:t>
            </a:r>
          </a:p>
        </p:txBody>
      </p:sp>
      <p:graphicFrame>
        <p:nvGraphicFramePr>
          <p:cNvPr id="6" name="Table 5"/>
          <p:cNvGraphicFramePr>
            <a:graphicFrameLocks noGrp="1"/>
          </p:cNvGraphicFramePr>
          <p:nvPr>
            <p:extLst>
              <p:ext uri="{D42A27DB-BD31-4B8C-83A1-F6EECF244321}">
                <p14:modId xmlns:p14="http://schemas.microsoft.com/office/powerpoint/2010/main" val="3378269431"/>
              </p:ext>
            </p:extLst>
          </p:nvPr>
        </p:nvGraphicFramePr>
        <p:xfrm>
          <a:off x="6959923" y="1043158"/>
          <a:ext cx="4935894" cy="3489195"/>
        </p:xfrm>
        <a:graphic>
          <a:graphicData uri="http://schemas.openxmlformats.org/drawingml/2006/table">
            <a:tbl>
              <a:tblPr>
                <a:tableStyleId>{5C22544A-7EE6-4342-B048-85BDC9FD1C3A}</a:tableStyleId>
              </a:tblPr>
              <a:tblGrid>
                <a:gridCol w="1418253">
                  <a:extLst>
                    <a:ext uri="{9D8B030D-6E8A-4147-A177-3AD203B41FA5}">
                      <a16:colId xmlns:a16="http://schemas.microsoft.com/office/drawing/2014/main" xmlns="" val="20000"/>
                    </a:ext>
                  </a:extLst>
                </a:gridCol>
                <a:gridCol w="1017037">
                  <a:extLst>
                    <a:ext uri="{9D8B030D-6E8A-4147-A177-3AD203B41FA5}">
                      <a16:colId xmlns:a16="http://schemas.microsoft.com/office/drawing/2014/main" xmlns="" val="20001"/>
                    </a:ext>
                  </a:extLst>
                </a:gridCol>
                <a:gridCol w="139959">
                  <a:extLst>
                    <a:ext uri="{9D8B030D-6E8A-4147-A177-3AD203B41FA5}">
                      <a16:colId xmlns:a16="http://schemas.microsoft.com/office/drawing/2014/main" xmlns="" val="20002"/>
                    </a:ext>
                  </a:extLst>
                </a:gridCol>
                <a:gridCol w="1389650">
                  <a:extLst>
                    <a:ext uri="{9D8B030D-6E8A-4147-A177-3AD203B41FA5}">
                      <a16:colId xmlns:a16="http://schemas.microsoft.com/office/drawing/2014/main" xmlns="" val="20003"/>
                    </a:ext>
                  </a:extLst>
                </a:gridCol>
                <a:gridCol w="970995">
                  <a:extLst>
                    <a:ext uri="{9D8B030D-6E8A-4147-A177-3AD203B41FA5}">
                      <a16:colId xmlns:a16="http://schemas.microsoft.com/office/drawing/2014/main" xmlns="" val="20004"/>
                    </a:ext>
                  </a:extLst>
                </a:gridCol>
              </a:tblGrid>
              <a:tr h="327327">
                <a:tc>
                  <a:txBody>
                    <a:bodyPr/>
                    <a:lstStyle/>
                    <a:p>
                      <a:pPr algn="l" fontAlgn="b"/>
                      <a:r>
                        <a:rPr lang="en-US" sz="1800" u="none" strike="noStrike" dirty="0">
                          <a:effectLst/>
                          <a:latin typeface="+mn-lt"/>
                        </a:rPr>
                        <a:t>HS</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GPA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41558">
                <a:tc>
                  <a:txBody>
                    <a:bodyPr/>
                    <a:lstStyle/>
                    <a:p>
                      <a:pPr algn="l" fontAlgn="b"/>
                      <a:r>
                        <a:rPr lang="en-US" sz="1800" u="none" strike="noStrike" dirty="0">
                          <a:effectLst/>
                          <a:latin typeface="+mn-lt"/>
                        </a:rPr>
                        <a:t>transcript</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Grad date</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dirty="0"/>
                        <a:t>6/01/15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41558">
                <a:tc>
                  <a:txBody>
                    <a:bodyPr/>
                    <a:lstStyle/>
                    <a:p>
                      <a:pPr algn="l" fontAlgn="b"/>
                      <a:r>
                        <a:rPr lang="en-US" sz="1800" u="none" strike="noStrike">
                          <a:effectLst/>
                          <a:latin typeface="+mn-lt"/>
                        </a:rPr>
                        <a:t> </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4th math?</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r>
                        <a:rPr lang="en-US" baseline="0" dirty="0"/>
                        <a:t> </a:t>
                      </a:r>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41558">
                <a:tc>
                  <a:txBody>
                    <a:bodyPr/>
                    <a:lstStyle/>
                    <a:p>
                      <a:pPr algn="l" fontAlgn="b"/>
                      <a:r>
                        <a:rPr lang="en-US" sz="1800" u="none" strike="noStrike" dirty="0">
                          <a:effectLst/>
                          <a:latin typeface="+mn-lt"/>
                        </a:rPr>
                        <a:t>ACT/SAT/GED</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Math</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 </a:t>
                      </a: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a:effectLst/>
                          <a:latin typeface="+mn-lt"/>
                        </a:rPr>
                        <a:t> </a:t>
                      </a:r>
                      <a:endParaRPr lang="en-US" sz="1800" b="0" i="0" u="none" strike="noStrike">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41558">
                <a:tc>
                  <a:txBody>
                    <a:bodyPr/>
                    <a:lstStyle/>
                    <a:p>
                      <a:pPr algn="l" fontAlgn="b"/>
                      <a:r>
                        <a:rPr lang="en-US" sz="1800" u="none" strike="noStrike" dirty="0">
                          <a:effectLst/>
                          <a:latin typeface="+mn-lt"/>
                        </a:rPr>
                        <a:t>                172</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ENG/Read</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 </a:t>
                      </a: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41558">
                <a:tc>
                  <a:txBody>
                    <a:bodyPr/>
                    <a:lstStyle/>
                    <a:p>
                      <a:pPr algn="l" fontAlgn="b"/>
                      <a:r>
                        <a:rPr lang="en-US" sz="1800" u="none" strike="noStrike" dirty="0">
                          <a:effectLst/>
                          <a:latin typeface="+mn-lt"/>
                        </a:rPr>
                        <a:t>CCRG/ Transition </a:t>
                      </a:r>
                      <a:r>
                        <a:rPr lang="en-US" sz="1800" u="none" strike="noStrike" dirty="0" err="1">
                          <a:effectLst/>
                          <a:latin typeface="+mn-lt"/>
                        </a:rPr>
                        <a:t>Ctr</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341558">
                <a:tc>
                  <a:txBody>
                    <a:bodyPr/>
                    <a:lstStyle/>
                    <a:p>
                      <a:pPr algn="l" fontAlgn="b"/>
                      <a:r>
                        <a:rPr lang="en-US" sz="1800" u="none" strike="noStrike">
                          <a:effectLst/>
                          <a:latin typeface="+mn-lt"/>
                        </a:rPr>
                        <a:t>Transfer credit/AP/IB</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41558">
                <a:tc>
                  <a:txBody>
                    <a:bodyPr/>
                    <a:lstStyle/>
                    <a:p>
                      <a:pPr algn="l" fontAlgn="b"/>
                      <a:r>
                        <a:rPr lang="en-US" sz="1800" u="none" strike="noStrike">
                          <a:effectLst/>
                          <a:latin typeface="+mn-lt"/>
                        </a:rPr>
                        <a:t>Dev Ed</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341558">
                <a:tc>
                  <a:txBody>
                    <a:bodyPr/>
                    <a:lstStyle/>
                    <a:p>
                      <a:pPr algn="l" fontAlgn="b"/>
                      <a:r>
                        <a:rPr lang="en-US" sz="1800" u="none" strike="noStrike" dirty="0">
                          <a:effectLst/>
                          <a:latin typeface="+mn-lt"/>
                        </a:rPr>
                        <a:t>Gateway MAT</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sp>
        <p:nvSpPr>
          <p:cNvPr id="7" name="TextBox 6"/>
          <p:cNvSpPr txBox="1"/>
          <p:nvPr/>
        </p:nvSpPr>
        <p:spPr>
          <a:xfrm>
            <a:off x="1017037" y="569167"/>
            <a:ext cx="2239347" cy="584775"/>
          </a:xfrm>
          <a:prstGeom prst="rect">
            <a:avLst/>
          </a:prstGeom>
          <a:noFill/>
        </p:spPr>
        <p:txBody>
          <a:bodyPr wrap="square" rtlCol="0">
            <a:spAutoFit/>
          </a:bodyPr>
          <a:lstStyle/>
          <a:p>
            <a:r>
              <a:rPr lang="en-US" sz="3200" dirty="0"/>
              <a:t>JEREMY</a:t>
            </a:r>
          </a:p>
        </p:txBody>
      </p:sp>
      <p:sp>
        <p:nvSpPr>
          <p:cNvPr id="9" name="Oval 8"/>
          <p:cNvSpPr/>
          <p:nvPr/>
        </p:nvSpPr>
        <p:spPr>
          <a:xfrm>
            <a:off x="7741293" y="2058842"/>
            <a:ext cx="587829" cy="363894"/>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7800" y="343352"/>
            <a:ext cx="3550070" cy="4686092"/>
          </a:xfrm>
          <a:prstGeom prst="rect">
            <a:avLst/>
          </a:prstGeom>
        </p:spPr>
      </p:pic>
      <p:sp>
        <p:nvSpPr>
          <p:cNvPr id="8" name="Text Placeholder 2">
            <a:extLst>
              <a:ext uri="{FF2B5EF4-FFF2-40B4-BE49-F238E27FC236}">
                <a16:creationId xmlns:a16="http://schemas.microsoft.com/office/drawing/2014/main" xmlns="" id="{AE87A0F3-88F3-43C3-8222-5196DDFE0B52}"/>
              </a:ext>
            </a:extLst>
          </p:cNvPr>
          <p:cNvSpPr txBox="1">
            <a:spLocks/>
          </p:cNvSpPr>
          <p:nvPr/>
        </p:nvSpPr>
        <p:spPr>
          <a:xfrm>
            <a:off x="6626432" y="5064748"/>
            <a:ext cx="5269385" cy="1500187"/>
          </a:xfrm>
          <a:prstGeom prst="rect">
            <a:avLst/>
          </a:prstGeom>
        </p:spPr>
        <p:txBody>
          <a:bodyPr vert="horz" lIns="91440" tIns="45720" rIns="91440" bIns="45720" rtlCol="0">
            <a:normAutofit fontScale="5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800" dirty="0">
                <a:solidFill>
                  <a:schemeClr val="accent1">
                    <a:lumMod val="50000"/>
                  </a:schemeClr>
                </a:solidFill>
                <a:latin typeface="Arial" pitchFamily="34" charset="0"/>
                <a:cs typeface="Arial" pitchFamily="34" charset="0"/>
              </a:rPr>
              <a:t>Semester prior to piloting RISE:</a:t>
            </a:r>
          </a:p>
          <a:p>
            <a:r>
              <a:rPr lang="en-US" sz="2800" dirty="0">
                <a:solidFill>
                  <a:schemeClr val="accent1">
                    <a:lumMod val="50000"/>
                  </a:schemeClr>
                </a:solidFill>
                <a:latin typeface="Arial" pitchFamily="34" charset="0"/>
                <a:cs typeface="Arial" pitchFamily="34" charset="0"/>
              </a:rPr>
              <a:t>This semester, Jeremy should take the NCDAP placement test to determine what classes he can take. However, if he waits until next semester, he is eligible to go straight into ENG-111 and any math course without a co-</a:t>
            </a:r>
            <a:r>
              <a:rPr lang="en-US" sz="2800" dirty="0" err="1">
                <a:solidFill>
                  <a:schemeClr val="accent1">
                    <a:lumMod val="50000"/>
                  </a:schemeClr>
                </a:solidFill>
                <a:latin typeface="Arial" pitchFamily="34" charset="0"/>
                <a:cs typeface="Arial" pitchFamily="34" charset="0"/>
              </a:rPr>
              <a:t>req</a:t>
            </a:r>
            <a:r>
              <a:rPr lang="en-US" sz="2800" dirty="0">
                <a:solidFill>
                  <a:schemeClr val="accent1">
                    <a:lumMod val="50000"/>
                  </a:schemeClr>
                </a:solidFill>
                <a:latin typeface="Arial" pitchFamily="34" charset="0"/>
                <a:cs typeface="Arial" pitchFamily="34" charset="0"/>
              </a:rPr>
              <a:t> due to his GED mastery level score that is over 170. </a:t>
            </a:r>
          </a:p>
        </p:txBody>
      </p:sp>
    </p:spTree>
    <p:extLst>
      <p:ext uri="{BB962C8B-B14F-4D97-AF65-F5344CB8AC3E}">
        <p14:creationId xmlns:p14="http://schemas.microsoft.com/office/powerpoint/2010/main" val="404620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a:t>Questions?</a:t>
            </a:r>
          </a:p>
        </p:txBody>
      </p:sp>
      <p:sp>
        <p:nvSpPr>
          <p:cNvPr id="3" name="Content Placeholder 2"/>
          <p:cNvSpPr>
            <a:spLocks noGrp="1"/>
          </p:cNvSpPr>
          <p:nvPr>
            <p:ph idx="1"/>
          </p:nvPr>
        </p:nvSpPr>
        <p:spPr/>
        <p:txBody>
          <a:bodyPr>
            <a:normAutofit/>
          </a:bodyPr>
          <a:lstStyle/>
          <a:p>
            <a:r>
              <a:rPr lang="en-US" dirty="0"/>
              <a:t>If you have any questions, please call </a:t>
            </a:r>
          </a:p>
          <a:p>
            <a:pPr lvl="1"/>
            <a:r>
              <a:rPr lang="en-US" dirty="0"/>
              <a:t>Lisa Key Brown - </a:t>
            </a:r>
            <a:r>
              <a:rPr lang="en-US" dirty="0">
                <a:hlinkClick r:id="rId2"/>
              </a:rPr>
              <a:t>lkbrown@cccc.edu</a:t>
            </a:r>
            <a:endParaRPr lang="en-US" dirty="0"/>
          </a:p>
          <a:p>
            <a:pPr lvl="1"/>
            <a:r>
              <a:rPr lang="en-US" dirty="0"/>
              <a:t>Sara Deal - </a:t>
            </a:r>
            <a:r>
              <a:rPr lang="en-US" dirty="0">
                <a:solidFill>
                  <a:schemeClr val="accent1"/>
                </a:solidFill>
              </a:rPr>
              <a:t>shoff746@cccc.edu</a:t>
            </a:r>
          </a:p>
          <a:p>
            <a:pPr lvl="1"/>
            <a:r>
              <a:rPr lang="en-US" dirty="0"/>
              <a:t>John Paul Black - </a:t>
            </a:r>
            <a:r>
              <a:rPr lang="en-US" dirty="0">
                <a:solidFill>
                  <a:schemeClr val="accent1"/>
                </a:solidFill>
              </a:rPr>
              <a:t>jpblack73@leniorcc.edu</a:t>
            </a:r>
          </a:p>
          <a:p>
            <a:pPr lvl="1"/>
            <a:endParaRPr lang="en-US" dirty="0"/>
          </a:p>
          <a:p>
            <a:pPr marL="457200" lvl="1" indent="0" algn="ctr">
              <a:buNone/>
            </a:pPr>
            <a:r>
              <a:rPr lang="en-US" sz="6000" b="1" dirty="0"/>
              <a:t>Thank you for all you do!</a:t>
            </a:r>
          </a:p>
          <a:p>
            <a:pPr marL="457200" lvl="1" indent="0" algn="ctr">
              <a:buNone/>
            </a:pPr>
            <a:r>
              <a:rPr lang="en-US" sz="6000" b="1" dirty="0"/>
              <a:t>Have a GREAT day!</a:t>
            </a:r>
          </a:p>
        </p:txBody>
      </p:sp>
    </p:spTree>
    <p:extLst>
      <p:ext uri="{BB962C8B-B14F-4D97-AF65-F5344CB8AC3E}">
        <p14:creationId xmlns:p14="http://schemas.microsoft.com/office/powerpoint/2010/main" val="3612642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complete a RISE survey!</a:t>
            </a:r>
          </a:p>
        </p:txBody>
      </p:sp>
      <p:sp>
        <p:nvSpPr>
          <p:cNvPr id="3" name="Content Placeholder 2"/>
          <p:cNvSpPr>
            <a:spLocks noGrp="1"/>
          </p:cNvSpPr>
          <p:nvPr>
            <p:ph idx="1"/>
          </p:nvPr>
        </p:nvSpPr>
        <p:spPr/>
        <p:txBody>
          <a:bodyPr/>
          <a:lstStyle/>
          <a:p>
            <a:r>
              <a:rPr lang="en-US" altLang="en-US" dirty="0">
                <a:solidFill>
                  <a:srgbClr val="222222"/>
                </a:solidFill>
                <a:latin typeface="Arial" panose="020B0604020202020204" pitchFamily="34" charset="0"/>
                <a:cs typeface="Arial" panose="020B0604020202020204" pitchFamily="34" charset="0"/>
              </a:rPr>
              <a:t> </a:t>
            </a:r>
            <a:r>
              <a:rPr lang="en-US" altLang="en-US" dirty="0">
                <a:solidFill>
                  <a:srgbClr val="1155CC"/>
                </a:solidFill>
                <a:latin typeface="Arial" panose="020B0604020202020204" pitchFamily="34" charset="0"/>
                <a:cs typeface="Arial" panose="020B0604020202020204" pitchFamily="34" charset="0"/>
                <a:hlinkClick r:id="rId2"/>
              </a:rPr>
              <a:t>tinyurl.com/RISEpd2</a:t>
            </a:r>
            <a:endParaRPr lang="en-US" altLang="en-US" dirty="0">
              <a:solidFill>
                <a:srgbClr val="1155CC"/>
              </a:solidFill>
              <a:latin typeface="Arial" panose="020B0604020202020204" pitchFamily="34" charset="0"/>
              <a:cs typeface="Arial" panose="020B0604020202020204" pitchFamily="34" charset="0"/>
            </a:endParaRPr>
          </a:p>
          <a:p>
            <a:endParaRPr lang="en-US" altLang="en-US" sz="2400" dirty="0">
              <a:solidFill>
                <a:srgbClr val="1155CC"/>
              </a:solidFill>
              <a:latin typeface="Arial" panose="020B0604020202020204" pitchFamily="34" charset="0"/>
              <a:cs typeface="Arial" panose="020B0604020202020204" pitchFamily="34" charset="0"/>
            </a:endParaRPr>
          </a:p>
          <a:p>
            <a:endParaRPr lang="en-US" altLang="en-US" sz="2400" dirty="0"/>
          </a:p>
          <a:p>
            <a:endParaRPr lang="en-US" dirty="0"/>
          </a:p>
        </p:txBody>
      </p:sp>
      <p:sp>
        <p:nvSpPr>
          <p:cNvPr id="4" name="Rectangle 1"/>
          <p:cNvSpPr>
            <a:spLocks noChangeArrowheads="1"/>
          </p:cNvSpPr>
          <p:nvPr/>
        </p:nvSpPr>
        <p:spPr bwMode="auto">
          <a:xfrm>
            <a:off x="0" y="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Post survey link:</a:t>
            </a:r>
            <a:r>
              <a:rPr kumimoji="0" lang="en-US" altLang="en-US" sz="9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en-US" altLang="en-US" sz="9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tinyurl.com/RISEpd2</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en-US" altLang="en-US" sz="92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p:txBody>
      </p:sp>
      <p:sp>
        <p:nvSpPr>
          <p:cNvPr id="5" name="AutoShape 2" descr="cid:image004.png@01D446B8.E40D4A30"/>
          <p:cNvSpPr>
            <a:spLocks noChangeAspect="1" noChangeArrowheads="1"/>
          </p:cNvSpPr>
          <p:nvPr/>
        </p:nvSpPr>
        <p:spPr bwMode="auto">
          <a:xfrm>
            <a:off x="31750" y="68263"/>
            <a:ext cx="1466850" cy="1466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cid:image004.png@01D446B8.E40D4A3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cid:image004.png@01D446B8.E40D4A3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stretch>
            <a:fillRect/>
          </a:stretch>
        </p:blipFill>
        <p:spPr>
          <a:xfrm>
            <a:off x="5362575" y="2695575"/>
            <a:ext cx="1466850" cy="1466850"/>
          </a:xfrm>
          <a:prstGeom prst="rect">
            <a:avLst/>
          </a:prstGeom>
        </p:spPr>
      </p:pic>
    </p:spTree>
    <p:extLst>
      <p:ext uri="{BB962C8B-B14F-4D97-AF65-F5344CB8AC3E}">
        <p14:creationId xmlns:p14="http://schemas.microsoft.com/office/powerpoint/2010/main" val="3086630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300767" y="734096"/>
            <a:ext cx="9453092" cy="5589431"/>
          </a:xfrm>
          <a:prstGeom prst="rect">
            <a:avLst/>
          </a:prstGeom>
        </p:spPr>
      </p:pic>
    </p:spTree>
    <p:extLst>
      <p:ext uri="{BB962C8B-B14F-4D97-AF65-F5344CB8AC3E}">
        <p14:creationId xmlns:p14="http://schemas.microsoft.com/office/powerpoint/2010/main" val="3688720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3"/>
          <p:cNvSpPr txBox="1">
            <a:spLocks noGrp="1"/>
          </p:cNvSpPr>
          <p:nvPr>
            <p:ph type="title"/>
          </p:nvPr>
        </p:nvSpPr>
        <p:spPr>
          <a:xfrm>
            <a:off x="763417" y="154273"/>
            <a:ext cx="10515600" cy="658800"/>
          </a:xfrm>
          <a:prstGeom prst="rect">
            <a:avLst/>
          </a:prstGeom>
          <a:noFill/>
          <a:ln>
            <a:noFill/>
          </a:ln>
        </p:spPr>
        <p:txBody>
          <a:bodyPr spcFirstLastPara="1" vert="horz" wrap="square" lIns="91433" tIns="45700" rIns="91433" bIns="45700" rtlCol="0" anchor="b" anchorCtr="0">
            <a:noAutofit/>
          </a:bodyPr>
          <a:lstStyle/>
          <a:p>
            <a:pPr>
              <a:spcBef>
                <a:spcPts val="0"/>
              </a:spcBef>
              <a:buClr>
                <a:schemeClr val="dk1"/>
              </a:buClr>
              <a:buSzPts val="2400"/>
            </a:pPr>
            <a:r>
              <a:rPr lang="en" sz="3200" b="1">
                <a:solidFill>
                  <a:schemeClr val="dk1"/>
                </a:solidFill>
                <a:latin typeface="Calibri"/>
                <a:ea typeface="Calibri"/>
                <a:cs typeface="Calibri"/>
                <a:sym typeface="Calibri"/>
              </a:rPr>
              <a:t>Where to find HS GPA?    </a:t>
            </a:r>
            <a:r>
              <a:rPr lang="en" sz="3200">
                <a:solidFill>
                  <a:schemeClr val="dk1"/>
                </a:solidFill>
              </a:rPr>
              <a:t>(Coming to AVISO soon!)</a:t>
            </a:r>
            <a:endParaRPr sz="3200">
              <a:solidFill>
                <a:schemeClr val="dk1"/>
              </a:solidFill>
            </a:endParaRPr>
          </a:p>
        </p:txBody>
      </p:sp>
      <p:sp>
        <p:nvSpPr>
          <p:cNvPr id="180" name="Google Shape;180;p33"/>
          <p:cNvSpPr txBox="1">
            <a:spLocks noGrp="1"/>
          </p:cNvSpPr>
          <p:nvPr>
            <p:ph type="body" idx="1"/>
          </p:nvPr>
        </p:nvSpPr>
        <p:spPr>
          <a:xfrm>
            <a:off x="838200" y="689600"/>
            <a:ext cx="10515600" cy="5613584"/>
          </a:xfrm>
          <a:prstGeom prst="rect">
            <a:avLst/>
          </a:prstGeom>
          <a:noFill/>
          <a:ln>
            <a:noFill/>
          </a:ln>
        </p:spPr>
        <p:txBody>
          <a:bodyPr spcFirstLastPara="1" vert="horz" wrap="square" lIns="91433" tIns="45700" rIns="91433" bIns="45700" rtlCol="0" anchor="t" anchorCtr="0">
            <a:noAutofit/>
          </a:bodyPr>
          <a:lstStyle/>
          <a:p>
            <a:pPr>
              <a:spcBef>
                <a:spcPts val="0"/>
              </a:spcBef>
              <a:buClr>
                <a:schemeClr val="dk1"/>
              </a:buClr>
              <a:buSzPts val="1800"/>
            </a:pPr>
            <a:r>
              <a:rPr lang="en" dirty="0">
                <a:solidFill>
                  <a:schemeClr val="dk1"/>
                </a:solidFill>
                <a:latin typeface="Calibri"/>
                <a:ea typeface="Calibri"/>
                <a:cs typeface="Calibri"/>
                <a:sym typeface="Calibri"/>
              </a:rPr>
              <a:t>Go </a:t>
            </a:r>
            <a:r>
              <a:rPr lang="en" dirty="0">
                <a:solidFill>
                  <a:schemeClr val="dk1"/>
                </a:solidFill>
              </a:rPr>
              <a:t>t</a:t>
            </a:r>
            <a:r>
              <a:rPr lang="en" dirty="0">
                <a:solidFill>
                  <a:schemeClr val="dk1"/>
                </a:solidFill>
                <a:latin typeface="Calibri"/>
                <a:ea typeface="Calibri"/>
                <a:cs typeface="Calibri"/>
                <a:sym typeface="Calibri"/>
              </a:rPr>
              <a:t>o </a:t>
            </a:r>
            <a:r>
              <a:rPr lang="en" dirty="0">
                <a:solidFill>
                  <a:schemeClr val="dk1"/>
                </a:solidFill>
              </a:rPr>
              <a:t>SASM </a:t>
            </a:r>
            <a:endParaRPr sz="1467" dirty="0"/>
          </a:p>
          <a:p>
            <a:pPr>
              <a:spcBef>
                <a:spcPts val="1067"/>
              </a:spcBef>
              <a:buClr>
                <a:schemeClr val="dk1"/>
              </a:buClr>
              <a:buSzPts val="1800"/>
            </a:pPr>
            <a:endParaRPr dirty="0">
              <a:solidFill>
                <a:schemeClr val="dk1"/>
              </a:solidFill>
            </a:endParaRPr>
          </a:p>
          <a:p>
            <a:pPr>
              <a:spcBef>
                <a:spcPts val="1067"/>
              </a:spcBef>
              <a:buClr>
                <a:schemeClr val="dk1"/>
              </a:buClr>
              <a:buSzPts val="1800"/>
            </a:pPr>
            <a:endParaRPr dirty="0">
              <a:solidFill>
                <a:schemeClr val="dk1"/>
              </a:solidFill>
            </a:endParaRPr>
          </a:p>
          <a:p>
            <a:pPr>
              <a:spcBef>
                <a:spcPts val="1067"/>
              </a:spcBef>
              <a:buClr>
                <a:schemeClr val="dk1"/>
              </a:buClr>
              <a:buSzPts val="1800"/>
            </a:pPr>
            <a:endParaRPr dirty="0">
              <a:solidFill>
                <a:schemeClr val="dk1"/>
              </a:solidFill>
            </a:endParaRPr>
          </a:p>
          <a:p>
            <a:pPr>
              <a:spcBef>
                <a:spcPts val="1067"/>
              </a:spcBef>
              <a:buClr>
                <a:schemeClr val="dk1"/>
              </a:buClr>
              <a:buSzPts val="1800"/>
            </a:pPr>
            <a:endParaRPr dirty="0">
              <a:solidFill>
                <a:schemeClr val="dk1"/>
              </a:solidFill>
            </a:endParaRPr>
          </a:p>
          <a:p>
            <a:pPr>
              <a:spcBef>
                <a:spcPts val="1067"/>
              </a:spcBef>
              <a:buClr>
                <a:schemeClr val="dk1"/>
              </a:buClr>
              <a:buSzPts val="1800"/>
            </a:pPr>
            <a:endParaRPr dirty="0">
              <a:solidFill>
                <a:schemeClr val="dk1"/>
              </a:solidFill>
            </a:endParaRPr>
          </a:p>
          <a:p>
            <a:pPr>
              <a:spcBef>
                <a:spcPts val="1067"/>
              </a:spcBef>
              <a:buClr>
                <a:schemeClr val="dk1"/>
              </a:buClr>
              <a:buSzPts val="1800"/>
            </a:pPr>
            <a:endParaRPr dirty="0">
              <a:solidFill>
                <a:schemeClr val="dk1"/>
              </a:solidFill>
            </a:endParaRPr>
          </a:p>
          <a:p>
            <a:pPr>
              <a:spcBef>
                <a:spcPts val="1067"/>
              </a:spcBef>
              <a:buClr>
                <a:schemeClr val="dk1"/>
              </a:buClr>
              <a:buSzPts val="1800"/>
            </a:pPr>
            <a:endParaRPr dirty="0">
              <a:solidFill>
                <a:schemeClr val="dk1"/>
              </a:solidFill>
            </a:endParaRPr>
          </a:p>
          <a:p>
            <a:pPr>
              <a:spcBef>
                <a:spcPts val="1067"/>
              </a:spcBef>
              <a:buClr>
                <a:schemeClr val="dk1"/>
              </a:buClr>
              <a:buSzPts val="1800"/>
            </a:pPr>
            <a:endParaRPr dirty="0">
              <a:solidFill>
                <a:schemeClr val="dk1"/>
              </a:solidFill>
            </a:endParaRPr>
          </a:p>
          <a:p>
            <a:pPr>
              <a:spcBef>
                <a:spcPts val="1067"/>
              </a:spcBef>
              <a:buClr>
                <a:schemeClr val="dk1"/>
              </a:buClr>
              <a:buSzPts val="1800"/>
            </a:pPr>
            <a:endParaRPr dirty="0">
              <a:solidFill>
                <a:schemeClr val="dk1"/>
              </a:solidFill>
            </a:endParaRPr>
          </a:p>
          <a:p>
            <a:pPr>
              <a:spcBef>
                <a:spcPts val="1067"/>
              </a:spcBef>
              <a:buClr>
                <a:schemeClr val="dk1"/>
              </a:buClr>
              <a:buSzPts val="1800"/>
            </a:pPr>
            <a:r>
              <a:rPr lang="en" dirty="0">
                <a:solidFill>
                  <a:schemeClr val="dk1"/>
                </a:solidFill>
              </a:rPr>
              <a:t>Drill into high school by c</a:t>
            </a:r>
            <a:r>
              <a:rPr lang="en" dirty="0">
                <a:solidFill>
                  <a:schemeClr val="dk1"/>
                </a:solidFill>
                <a:latin typeface="Calibri"/>
                <a:ea typeface="Calibri"/>
                <a:cs typeface="Calibri"/>
                <a:sym typeface="Calibri"/>
              </a:rPr>
              <a:t>licking on </a:t>
            </a:r>
            <a:r>
              <a:rPr lang="en" dirty="0">
                <a:solidFill>
                  <a:schemeClr val="dk1"/>
                </a:solidFill>
              </a:rPr>
              <a:t>p</a:t>
            </a:r>
            <a:r>
              <a:rPr lang="en" dirty="0">
                <a:solidFill>
                  <a:schemeClr val="dk1"/>
                </a:solidFill>
                <a:latin typeface="Calibri"/>
                <a:ea typeface="Calibri"/>
                <a:cs typeface="Calibri"/>
                <a:sym typeface="Calibri"/>
              </a:rPr>
              <a:t>aper/magnifying glass at end of line of High School </a:t>
            </a:r>
            <a:r>
              <a:rPr lang="en" dirty="0">
                <a:solidFill>
                  <a:schemeClr val="dk1"/>
                </a:solidFill>
              </a:rPr>
              <a:t>under the Institutions Attended section</a:t>
            </a:r>
            <a:endParaRPr dirty="0">
              <a:solidFill>
                <a:schemeClr val="dk1"/>
              </a:solidFill>
            </a:endParaRPr>
          </a:p>
          <a:p>
            <a:pPr>
              <a:spcBef>
                <a:spcPts val="1067"/>
              </a:spcBef>
              <a:buClr>
                <a:schemeClr val="dk1"/>
              </a:buClr>
              <a:buSzPts val="1800"/>
            </a:pPr>
            <a:endParaRPr dirty="0">
              <a:solidFill>
                <a:schemeClr val="dk1"/>
              </a:solidFill>
            </a:endParaRPr>
          </a:p>
          <a:p>
            <a:pPr>
              <a:spcBef>
                <a:spcPts val="1067"/>
              </a:spcBef>
              <a:buClr>
                <a:schemeClr val="dk1"/>
              </a:buClr>
              <a:buSzPts val="1800"/>
            </a:pPr>
            <a:endParaRPr dirty="0">
              <a:solidFill>
                <a:schemeClr val="dk1"/>
              </a:solidFill>
              <a:latin typeface="Calibri"/>
              <a:ea typeface="Calibri"/>
              <a:cs typeface="Calibri"/>
              <a:sym typeface="Calibri"/>
            </a:endParaRPr>
          </a:p>
          <a:p>
            <a:pPr>
              <a:spcBef>
                <a:spcPts val="1067"/>
              </a:spcBef>
              <a:buClr>
                <a:schemeClr val="dk1"/>
              </a:buClr>
              <a:buSzPts val="1800"/>
            </a:pPr>
            <a:endParaRPr dirty="0">
              <a:solidFill>
                <a:schemeClr val="dk1"/>
              </a:solidFill>
              <a:latin typeface="Calibri"/>
              <a:ea typeface="Calibri"/>
              <a:cs typeface="Calibri"/>
              <a:sym typeface="Calibri"/>
            </a:endParaRPr>
          </a:p>
        </p:txBody>
      </p:sp>
      <p:pic>
        <p:nvPicPr>
          <p:cNvPr id="181" name="Google Shape;181;p33"/>
          <p:cNvPicPr preferRelativeResize="0"/>
          <p:nvPr/>
        </p:nvPicPr>
        <p:blipFill>
          <a:blip r:embed="rId3">
            <a:alphaModFix/>
          </a:blip>
          <a:stretch>
            <a:fillRect/>
          </a:stretch>
        </p:blipFill>
        <p:spPr>
          <a:xfrm>
            <a:off x="1841500" y="1007349"/>
            <a:ext cx="8509000" cy="4445000"/>
          </a:xfrm>
          <a:prstGeom prst="rect">
            <a:avLst/>
          </a:prstGeom>
          <a:noFill/>
          <a:ln>
            <a:noFill/>
          </a:ln>
        </p:spPr>
      </p:pic>
      <p:sp>
        <p:nvSpPr>
          <p:cNvPr id="182" name="Google Shape;182;p33"/>
          <p:cNvSpPr/>
          <p:nvPr/>
        </p:nvSpPr>
        <p:spPr>
          <a:xfrm>
            <a:off x="527500" y="3652133"/>
            <a:ext cx="1314000" cy="479200"/>
          </a:xfrm>
          <a:prstGeom prs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3" name="Google Shape;183;p33"/>
          <p:cNvSpPr/>
          <p:nvPr/>
        </p:nvSpPr>
        <p:spPr>
          <a:xfrm>
            <a:off x="4161367" y="3583667"/>
            <a:ext cx="369600" cy="410800"/>
          </a:xfrm>
          <a:prstGeom prst="ellipse">
            <a:avLst/>
          </a:prstGeom>
          <a:noFill/>
          <a:ln w="7620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899274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4"/>
          <p:cNvSpPr txBox="1">
            <a:spLocks noGrp="1"/>
          </p:cNvSpPr>
          <p:nvPr>
            <p:ph type="title"/>
          </p:nvPr>
        </p:nvSpPr>
        <p:spPr>
          <a:xfrm>
            <a:off x="763417" y="154273"/>
            <a:ext cx="10515600" cy="658800"/>
          </a:xfrm>
          <a:prstGeom prst="rect">
            <a:avLst/>
          </a:prstGeom>
          <a:noFill/>
          <a:ln>
            <a:noFill/>
          </a:ln>
        </p:spPr>
        <p:txBody>
          <a:bodyPr spcFirstLastPara="1" vert="horz" wrap="square" lIns="91433" tIns="45700" rIns="91433" bIns="45700" rtlCol="0" anchor="b" anchorCtr="0">
            <a:noAutofit/>
          </a:bodyPr>
          <a:lstStyle/>
          <a:p>
            <a:pPr>
              <a:spcBef>
                <a:spcPts val="0"/>
              </a:spcBef>
              <a:buClr>
                <a:schemeClr val="dk1"/>
              </a:buClr>
              <a:buSzPts val="2400"/>
            </a:pPr>
            <a:r>
              <a:rPr lang="en" sz="3200" b="1">
                <a:solidFill>
                  <a:schemeClr val="dk1"/>
                </a:solidFill>
                <a:latin typeface="Calibri"/>
                <a:ea typeface="Calibri"/>
                <a:cs typeface="Calibri"/>
                <a:sym typeface="Calibri"/>
              </a:rPr>
              <a:t>Where to find HS GPA?</a:t>
            </a:r>
            <a:endParaRPr sz="3200" b="1">
              <a:solidFill>
                <a:schemeClr val="dk1"/>
              </a:solidFill>
              <a:latin typeface="Calibri"/>
              <a:ea typeface="Calibri"/>
              <a:cs typeface="Calibri"/>
              <a:sym typeface="Calibri"/>
            </a:endParaRPr>
          </a:p>
        </p:txBody>
      </p:sp>
      <p:sp>
        <p:nvSpPr>
          <p:cNvPr id="189" name="Google Shape;189;p34"/>
          <p:cNvSpPr txBox="1">
            <a:spLocks noGrp="1"/>
          </p:cNvSpPr>
          <p:nvPr>
            <p:ph type="body" idx="1"/>
          </p:nvPr>
        </p:nvSpPr>
        <p:spPr>
          <a:xfrm>
            <a:off x="838200" y="689600"/>
            <a:ext cx="10515600" cy="5478800"/>
          </a:xfrm>
          <a:prstGeom prst="rect">
            <a:avLst/>
          </a:prstGeom>
          <a:noFill/>
          <a:ln>
            <a:noFill/>
          </a:ln>
        </p:spPr>
        <p:txBody>
          <a:bodyPr spcFirstLastPara="1" vert="horz" wrap="square" lIns="91433" tIns="45700" rIns="91433" bIns="45700" rtlCol="0" anchor="t" anchorCtr="0">
            <a:noAutofit/>
          </a:bodyPr>
          <a:lstStyle/>
          <a:p>
            <a:pPr>
              <a:spcBef>
                <a:spcPts val="0"/>
              </a:spcBef>
              <a:buClr>
                <a:schemeClr val="dk1"/>
              </a:buClr>
              <a:buSzPts val="1800"/>
            </a:pPr>
            <a:endParaRPr>
              <a:solidFill>
                <a:schemeClr val="dk1"/>
              </a:solidFill>
            </a:endParaRPr>
          </a:p>
          <a:p>
            <a:pPr>
              <a:spcBef>
                <a:spcPts val="0"/>
              </a:spcBef>
              <a:buClr>
                <a:schemeClr val="dk1"/>
              </a:buClr>
              <a:buSzPts val="1800"/>
            </a:pPr>
            <a:endParaRPr>
              <a:solidFill>
                <a:schemeClr val="dk1"/>
              </a:solidFill>
            </a:endParaRPr>
          </a:p>
          <a:p>
            <a:pPr>
              <a:spcBef>
                <a:spcPts val="0"/>
              </a:spcBef>
              <a:buClr>
                <a:schemeClr val="dk1"/>
              </a:buClr>
              <a:buSzPts val="1800"/>
            </a:pPr>
            <a:r>
              <a:rPr lang="en">
                <a:solidFill>
                  <a:schemeClr val="dk1"/>
                </a:solidFill>
              </a:rPr>
              <a:t>Drill into high school by c</a:t>
            </a:r>
            <a:r>
              <a:rPr lang="en">
                <a:solidFill>
                  <a:schemeClr val="dk1"/>
                </a:solidFill>
                <a:latin typeface="Calibri"/>
                <a:ea typeface="Calibri"/>
                <a:cs typeface="Calibri"/>
                <a:sym typeface="Calibri"/>
              </a:rPr>
              <a:t>licking on </a:t>
            </a:r>
            <a:r>
              <a:rPr lang="en">
                <a:solidFill>
                  <a:schemeClr val="dk1"/>
                </a:solidFill>
              </a:rPr>
              <a:t>p</a:t>
            </a:r>
            <a:r>
              <a:rPr lang="en">
                <a:solidFill>
                  <a:schemeClr val="dk1"/>
                </a:solidFill>
                <a:latin typeface="Calibri"/>
                <a:ea typeface="Calibri"/>
                <a:cs typeface="Calibri"/>
                <a:sym typeface="Calibri"/>
              </a:rPr>
              <a:t>aper/magnifying glass at end of line of High School </a:t>
            </a:r>
            <a:r>
              <a:rPr lang="en">
                <a:solidFill>
                  <a:schemeClr val="dk1"/>
                </a:solidFill>
              </a:rPr>
              <a:t>under the Institutions Attended section</a:t>
            </a:r>
            <a:endParaRPr>
              <a:solidFill>
                <a:schemeClr val="dk1"/>
              </a:solidFill>
            </a:endParaRPr>
          </a:p>
          <a:p>
            <a:pPr>
              <a:spcBef>
                <a:spcPts val="1067"/>
              </a:spcBef>
              <a:buClr>
                <a:schemeClr val="dk1"/>
              </a:buClr>
              <a:buSzPts val="1800"/>
            </a:pPr>
            <a:endParaRPr>
              <a:solidFill>
                <a:schemeClr val="dk1"/>
              </a:solidFill>
            </a:endParaRPr>
          </a:p>
          <a:p>
            <a:pPr>
              <a:spcBef>
                <a:spcPts val="1067"/>
              </a:spcBef>
              <a:buClr>
                <a:schemeClr val="dk1"/>
              </a:buClr>
              <a:buSzPts val="1800"/>
            </a:pPr>
            <a:endParaRPr>
              <a:solidFill>
                <a:schemeClr val="dk1"/>
              </a:solidFill>
            </a:endParaRPr>
          </a:p>
          <a:p>
            <a:pPr>
              <a:spcBef>
                <a:spcPts val="1067"/>
              </a:spcBef>
              <a:buClr>
                <a:schemeClr val="dk1"/>
              </a:buClr>
              <a:buSzPts val="1800"/>
            </a:pPr>
            <a:endParaRPr>
              <a:solidFill>
                <a:schemeClr val="dk1"/>
              </a:solidFill>
            </a:endParaRPr>
          </a:p>
          <a:p>
            <a:pPr>
              <a:spcBef>
                <a:spcPts val="1067"/>
              </a:spcBef>
              <a:buClr>
                <a:schemeClr val="dk1"/>
              </a:buClr>
              <a:buSzPts val="1800"/>
            </a:pPr>
            <a:endParaRPr>
              <a:solidFill>
                <a:schemeClr val="dk1"/>
              </a:solidFill>
            </a:endParaRPr>
          </a:p>
          <a:p>
            <a:pPr>
              <a:spcBef>
                <a:spcPts val="1067"/>
              </a:spcBef>
              <a:buClr>
                <a:schemeClr val="dk1"/>
              </a:buClr>
              <a:buSzPts val="1800"/>
            </a:pPr>
            <a:endParaRPr>
              <a:solidFill>
                <a:schemeClr val="dk1"/>
              </a:solidFill>
            </a:endParaRPr>
          </a:p>
          <a:p>
            <a:pPr>
              <a:spcBef>
                <a:spcPts val="1067"/>
              </a:spcBef>
              <a:buClr>
                <a:schemeClr val="dk1"/>
              </a:buClr>
              <a:buSzPts val="1800"/>
            </a:pPr>
            <a:endParaRPr>
              <a:solidFill>
                <a:schemeClr val="dk1"/>
              </a:solidFill>
            </a:endParaRPr>
          </a:p>
          <a:p>
            <a:pPr>
              <a:spcBef>
                <a:spcPts val="1067"/>
              </a:spcBef>
              <a:buClr>
                <a:schemeClr val="dk1"/>
              </a:buClr>
              <a:buSzPts val="1800"/>
            </a:pPr>
            <a:endParaRPr>
              <a:solidFill>
                <a:schemeClr val="dk1"/>
              </a:solidFill>
              <a:latin typeface="Calibri"/>
              <a:ea typeface="Calibri"/>
              <a:cs typeface="Calibri"/>
              <a:sym typeface="Calibri"/>
            </a:endParaRPr>
          </a:p>
          <a:p>
            <a:pPr>
              <a:spcBef>
                <a:spcPts val="1067"/>
              </a:spcBef>
              <a:buClr>
                <a:schemeClr val="dk1"/>
              </a:buClr>
              <a:buSzPts val="1800"/>
            </a:pPr>
            <a:endParaRPr>
              <a:solidFill>
                <a:schemeClr val="dk1"/>
              </a:solidFill>
              <a:latin typeface="Calibri"/>
              <a:ea typeface="Calibri"/>
              <a:cs typeface="Calibri"/>
              <a:sym typeface="Calibri"/>
            </a:endParaRPr>
          </a:p>
        </p:txBody>
      </p:sp>
      <p:pic>
        <p:nvPicPr>
          <p:cNvPr id="190" name="Google Shape;190;p34"/>
          <p:cNvPicPr preferRelativeResize="0"/>
          <p:nvPr/>
        </p:nvPicPr>
        <p:blipFill>
          <a:blip r:embed="rId3">
            <a:alphaModFix/>
          </a:blip>
          <a:stretch>
            <a:fillRect/>
          </a:stretch>
        </p:blipFill>
        <p:spPr>
          <a:xfrm>
            <a:off x="763418" y="3392667"/>
            <a:ext cx="10986233" cy="875467"/>
          </a:xfrm>
          <a:prstGeom prst="rect">
            <a:avLst/>
          </a:prstGeom>
          <a:noFill/>
          <a:ln>
            <a:noFill/>
          </a:ln>
        </p:spPr>
      </p:pic>
      <p:pic>
        <p:nvPicPr>
          <p:cNvPr id="191" name="Google Shape;191;p34"/>
          <p:cNvPicPr preferRelativeResize="0"/>
          <p:nvPr/>
        </p:nvPicPr>
        <p:blipFill>
          <a:blip r:embed="rId4">
            <a:alphaModFix/>
          </a:blip>
          <a:stretch>
            <a:fillRect/>
          </a:stretch>
        </p:blipFill>
        <p:spPr>
          <a:xfrm>
            <a:off x="763434" y="4268145"/>
            <a:ext cx="10986233" cy="748289"/>
          </a:xfrm>
          <a:prstGeom prst="rect">
            <a:avLst/>
          </a:prstGeom>
          <a:noFill/>
          <a:ln>
            <a:noFill/>
          </a:ln>
        </p:spPr>
      </p:pic>
      <p:sp>
        <p:nvSpPr>
          <p:cNvPr id="192" name="Google Shape;192;p34"/>
          <p:cNvSpPr/>
          <p:nvPr/>
        </p:nvSpPr>
        <p:spPr>
          <a:xfrm>
            <a:off x="4024467" y="4213367"/>
            <a:ext cx="369600" cy="410800"/>
          </a:xfrm>
          <a:prstGeom prst="ellipse">
            <a:avLst/>
          </a:prstGeom>
          <a:noFill/>
          <a:ln w="7620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2893765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5"/>
          <p:cNvSpPr txBox="1">
            <a:spLocks noGrp="1"/>
          </p:cNvSpPr>
          <p:nvPr>
            <p:ph type="title"/>
          </p:nvPr>
        </p:nvSpPr>
        <p:spPr>
          <a:xfrm>
            <a:off x="763417" y="154273"/>
            <a:ext cx="10515600" cy="658800"/>
          </a:xfrm>
          <a:prstGeom prst="rect">
            <a:avLst/>
          </a:prstGeom>
          <a:noFill/>
          <a:ln>
            <a:noFill/>
          </a:ln>
        </p:spPr>
        <p:txBody>
          <a:bodyPr spcFirstLastPara="1" vert="horz" wrap="square" lIns="91433" tIns="45700" rIns="91433" bIns="45700" rtlCol="0" anchor="b" anchorCtr="0">
            <a:noAutofit/>
          </a:bodyPr>
          <a:lstStyle/>
          <a:p>
            <a:pPr>
              <a:spcBef>
                <a:spcPts val="0"/>
              </a:spcBef>
              <a:buClr>
                <a:schemeClr val="dk1"/>
              </a:buClr>
              <a:buSzPts val="2400"/>
            </a:pPr>
            <a:r>
              <a:rPr lang="en" sz="3200" b="1">
                <a:solidFill>
                  <a:schemeClr val="dk1"/>
                </a:solidFill>
                <a:latin typeface="Calibri"/>
                <a:ea typeface="Calibri"/>
                <a:cs typeface="Calibri"/>
                <a:sym typeface="Calibri"/>
              </a:rPr>
              <a:t>Where to find HS GPA?</a:t>
            </a:r>
            <a:endParaRPr sz="3200" b="1">
              <a:solidFill>
                <a:schemeClr val="dk1"/>
              </a:solidFill>
              <a:latin typeface="Calibri"/>
              <a:ea typeface="Calibri"/>
              <a:cs typeface="Calibri"/>
              <a:sym typeface="Calibri"/>
            </a:endParaRPr>
          </a:p>
        </p:txBody>
      </p:sp>
      <p:sp>
        <p:nvSpPr>
          <p:cNvPr id="198" name="Google Shape;198;p35"/>
          <p:cNvSpPr txBox="1">
            <a:spLocks noGrp="1"/>
          </p:cNvSpPr>
          <p:nvPr>
            <p:ph type="body" idx="1"/>
          </p:nvPr>
        </p:nvSpPr>
        <p:spPr>
          <a:xfrm>
            <a:off x="838200" y="689600"/>
            <a:ext cx="10515600" cy="5478800"/>
          </a:xfrm>
          <a:prstGeom prst="rect">
            <a:avLst/>
          </a:prstGeom>
          <a:noFill/>
          <a:ln>
            <a:noFill/>
          </a:ln>
        </p:spPr>
        <p:txBody>
          <a:bodyPr spcFirstLastPara="1" vert="horz" wrap="square" lIns="91433" tIns="45700" rIns="91433" bIns="45700" rtlCol="0" anchor="t" anchorCtr="0">
            <a:noAutofit/>
          </a:bodyPr>
          <a:lstStyle/>
          <a:p>
            <a:pPr>
              <a:spcBef>
                <a:spcPts val="1067"/>
              </a:spcBef>
              <a:buClr>
                <a:schemeClr val="dk1"/>
              </a:buClr>
              <a:buSzPts val="1800"/>
            </a:pPr>
            <a:r>
              <a:rPr lang="en">
                <a:solidFill>
                  <a:schemeClr val="dk1"/>
                </a:solidFill>
                <a:latin typeface="Calibri"/>
                <a:ea typeface="Calibri"/>
                <a:cs typeface="Calibri"/>
                <a:sym typeface="Calibri"/>
              </a:rPr>
              <a:t>See the </a:t>
            </a:r>
            <a:r>
              <a:rPr lang="en">
                <a:solidFill>
                  <a:schemeClr val="dk1"/>
                </a:solidFill>
              </a:rPr>
              <a:t>years</a:t>
            </a:r>
            <a:r>
              <a:rPr lang="en">
                <a:solidFill>
                  <a:schemeClr val="dk1"/>
                </a:solidFill>
                <a:latin typeface="Calibri"/>
                <a:ea typeface="Calibri"/>
                <a:cs typeface="Calibri"/>
                <a:sym typeface="Calibri"/>
              </a:rPr>
              <a:t> attended and HS unweighted GPA</a:t>
            </a:r>
            <a:endParaRPr>
              <a:solidFill>
                <a:schemeClr val="dk1"/>
              </a:solidFill>
              <a:latin typeface="Calibri"/>
              <a:ea typeface="Calibri"/>
              <a:cs typeface="Calibri"/>
              <a:sym typeface="Calibri"/>
            </a:endParaRPr>
          </a:p>
          <a:p>
            <a:pPr>
              <a:spcBef>
                <a:spcPts val="1067"/>
              </a:spcBef>
              <a:buClr>
                <a:schemeClr val="dk1"/>
              </a:buClr>
              <a:buSzPts val="1800"/>
            </a:pPr>
            <a:endParaRPr>
              <a:solidFill>
                <a:schemeClr val="dk1"/>
              </a:solidFill>
            </a:endParaRPr>
          </a:p>
          <a:p>
            <a:pPr>
              <a:spcBef>
                <a:spcPts val="1067"/>
              </a:spcBef>
              <a:buClr>
                <a:schemeClr val="dk1"/>
              </a:buClr>
              <a:buSzPts val="1800"/>
            </a:pPr>
            <a:endParaRPr>
              <a:solidFill>
                <a:schemeClr val="dk1"/>
              </a:solidFill>
            </a:endParaRPr>
          </a:p>
          <a:p>
            <a:pPr>
              <a:spcBef>
                <a:spcPts val="1067"/>
              </a:spcBef>
              <a:buClr>
                <a:schemeClr val="dk1"/>
              </a:buClr>
              <a:buSzPts val="1800"/>
            </a:pPr>
            <a:endParaRPr>
              <a:solidFill>
                <a:schemeClr val="dk1"/>
              </a:solidFill>
            </a:endParaRPr>
          </a:p>
          <a:p>
            <a:pPr>
              <a:spcBef>
                <a:spcPts val="1067"/>
              </a:spcBef>
              <a:buClr>
                <a:schemeClr val="dk1"/>
              </a:buClr>
              <a:buSzPts val="1800"/>
            </a:pPr>
            <a:endParaRPr>
              <a:solidFill>
                <a:schemeClr val="dk1"/>
              </a:solidFill>
            </a:endParaRPr>
          </a:p>
          <a:p>
            <a:pPr>
              <a:spcBef>
                <a:spcPts val="1067"/>
              </a:spcBef>
              <a:buClr>
                <a:schemeClr val="dk1"/>
              </a:buClr>
              <a:buSzPts val="1800"/>
            </a:pPr>
            <a:endParaRPr>
              <a:solidFill>
                <a:schemeClr val="dk1"/>
              </a:solidFill>
              <a:latin typeface="Calibri"/>
              <a:ea typeface="Calibri"/>
              <a:cs typeface="Calibri"/>
              <a:sym typeface="Calibri"/>
            </a:endParaRPr>
          </a:p>
        </p:txBody>
      </p:sp>
      <p:pic>
        <p:nvPicPr>
          <p:cNvPr id="199" name="Google Shape;199;p35"/>
          <p:cNvPicPr preferRelativeResize="0"/>
          <p:nvPr/>
        </p:nvPicPr>
        <p:blipFill>
          <a:blip r:embed="rId3">
            <a:alphaModFix/>
          </a:blip>
          <a:stretch>
            <a:fillRect/>
          </a:stretch>
        </p:blipFill>
        <p:spPr>
          <a:xfrm>
            <a:off x="1095101" y="1242734"/>
            <a:ext cx="10074801" cy="5396100"/>
          </a:xfrm>
          <a:prstGeom prst="rect">
            <a:avLst/>
          </a:prstGeom>
          <a:noFill/>
          <a:ln>
            <a:noFill/>
          </a:ln>
        </p:spPr>
      </p:pic>
      <p:sp>
        <p:nvSpPr>
          <p:cNvPr id="200" name="Google Shape;200;p35"/>
          <p:cNvSpPr/>
          <p:nvPr/>
        </p:nvSpPr>
        <p:spPr>
          <a:xfrm>
            <a:off x="3695933" y="4555600"/>
            <a:ext cx="944400" cy="410800"/>
          </a:xfrm>
          <a:prstGeom prst="ellipse">
            <a:avLst/>
          </a:prstGeom>
          <a:noFill/>
          <a:ln w="7620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1" name="Google Shape;201;p35"/>
          <p:cNvSpPr/>
          <p:nvPr/>
        </p:nvSpPr>
        <p:spPr>
          <a:xfrm>
            <a:off x="1081400" y="1571467"/>
            <a:ext cx="3011600" cy="410800"/>
          </a:xfrm>
          <a:prstGeom prst="rect">
            <a:avLst/>
          </a:prstGeom>
          <a:solidFill>
            <a:srgbClr val="8CD8E7"/>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2" name="Google Shape;202;p35"/>
          <p:cNvSpPr/>
          <p:nvPr/>
        </p:nvSpPr>
        <p:spPr>
          <a:xfrm>
            <a:off x="1348800" y="3189400"/>
            <a:ext cx="1314000" cy="658800"/>
          </a:xfrm>
          <a:prstGeom prs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2478480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022889"/>
            <a:ext cx="10515600" cy="755111"/>
          </a:xfrm>
          <a:solidFill>
            <a:schemeClr val="accent2">
              <a:lumMod val="40000"/>
              <a:lumOff val="60000"/>
            </a:schemeClr>
          </a:solidFill>
        </p:spPr>
        <p:txBody>
          <a:bodyPr>
            <a:normAutofit fontScale="90000"/>
          </a:bodyPr>
          <a:lstStyle/>
          <a:p>
            <a:r>
              <a:rPr lang="en-US" dirty="0">
                <a:latin typeface="Arial" pitchFamily="34" charset="0"/>
                <a:cs typeface="Arial" pitchFamily="34" charset="0"/>
              </a:rPr>
              <a:t>RISE Placement Test </a:t>
            </a:r>
          </a:p>
        </p:txBody>
      </p:sp>
      <p:sp>
        <p:nvSpPr>
          <p:cNvPr id="3" name="Text Placeholder 2"/>
          <p:cNvSpPr>
            <a:spLocks noGrp="1"/>
          </p:cNvSpPr>
          <p:nvPr>
            <p:ph type="body" idx="1"/>
          </p:nvPr>
        </p:nvSpPr>
        <p:spPr>
          <a:xfrm>
            <a:off x="831850" y="1841500"/>
            <a:ext cx="10515600" cy="4248151"/>
          </a:xfrm>
        </p:spPr>
        <p:txBody>
          <a:bodyPr>
            <a:normAutofit fontScale="92500" lnSpcReduction="10000"/>
          </a:bodyPr>
          <a:lstStyle/>
          <a:p>
            <a:pPr marL="342900" indent="-342900">
              <a:buFont typeface="Arial" pitchFamily="34" charset="0"/>
              <a:buChar char="•"/>
            </a:pPr>
            <a:r>
              <a:rPr lang="en-US" sz="2200" dirty="0">
                <a:solidFill>
                  <a:schemeClr val="tx1"/>
                </a:solidFill>
                <a:latin typeface="Arial" panose="020B0604020202020204" pitchFamily="34" charset="0"/>
                <a:cs typeface="Arial" pitchFamily="34" charset="0"/>
              </a:rPr>
              <a:t>Administered only to </a:t>
            </a:r>
          </a:p>
          <a:p>
            <a:pPr marL="800100" lvl="1" indent="-342900">
              <a:buFont typeface="Arial" pitchFamily="34" charset="0"/>
              <a:buChar char="•"/>
            </a:pPr>
            <a:r>
              <a:rPr lang="en-US" sz="2200" dirty="0">
                <a:solidFill>
                  <a:schemeClr val="tx1"/>
                </a:solidFill>
                <a:latin typeface="Arial" panose="020B0604020202020204" pitchFamily="34" charset="0"/>
                <a:cs typeface="Arial" pitchFamily="34" charset="0"/>
              </a:rPr>
              <a:t>students who have been out of high school for more than 10 years</a:t>
            </a:r>
          </a:p>
          <a:p>
            <a:pPr marL="800100" lvl="1" indent="-342900">
              <a:buFont typeface="Arial" pitchFamily="34" charset="0"/>
              <a:buChar char="•"/>
            </a:pPr>
            <a:r>
              <a:rPr lang="en-US" sz="2200" dirty="0">
                <a:solidFill>
                  <a:schemeClr val="tx1"/>
                </a:solidFill>
                <a:latin typeface="Arial" panose="020B0604020202020204" pitchFamily="34" charset="0"/>
                <a:cs typeface="Arial" pitchFamily="34" charset="0"/>
              </a:rPr>
              <a:t>International students who did not graduate from a US high school</a:t>
            </a:r>
          </a:p>
          <a:p>
            <a:pPr marL="800100" lvl="1" indent="-342900">
              <a:buFont typeface="Arial" pitchFamily="34" charset="0"/>
              <a:buChar char="•"/>
            </a:pPr>
            <a:r>
              <a:rPr lang="en-US" sz="2200" dirty="0">
                <a:solidFill>
                  <a:schemeClr val="tx1"/>
                </a:solidFill>
                <a:latin typeface="Arial" panose="020B0604020202020204" pitchFamily="34" charset="0"/>
                <a:cs typeface="Arial" pitchFamily="34" charset="0"/>
              </a:rPr>
              <a:t>CIHS </a:t>
            </a:r>
            <a:r>
              <a:rPr lang="en-US" sz="2200" dirty="0" smtClean="0">
                <a:solidFill>
                  <a:schemeClr val="tx1"/>
                </a:solidFill>
                <a:latin typeface="Arial" panose="020B0604020202020204" pitchFamily="34" charset="0"/>
                <a:cs typeface="Arial" pitchFamily="34" charset="0"/>
              </a:rPr>
              <a:t>students</a:t>
            </a:r>
            <a:endParaRPr lang="en-US" sz="2200" dirty="0">
              <a:solidFill>
                <a:schemeClr val="tx1"/>
              </a:solidFill>
              <a:latin typeface="Arial" panose="020B0604020202020204" pitchFamily="34" charset="0"/>
              <a:cs typeface="Arial" pitchFamily="34" charset="0"/>
            </a:endParaRPr>
          </a:p>
          <a:p>
            <a:pPr marL="254000" lvl="0" indent="-247650">
              <a:lnSpc>
                <a:spcPct val="70000"/>
              </a:lnSpc>
              <a:spcBef>
                <a:spcPts val="800"/>
              </a:spcBef>
              <a:buClr>
                <a:schemeClr val="dk1"/>
              </a:buClr>
              <a:buSzPts val="1500"/>
              <a:buFont typeface="Arial"/>
              <a:buChar char="•"/>
            </a:pPr>
            <a:r>
              <a:rPr lang="en-US" sz="2200" dirty="0">
                <a:solidFill>
                  <a:schemeClr val="dk1"/>
                </a:solidFill>
                <a:latin typeface="Arial" panose="020B0604020202020204" pitchFamily="34" charset="0"/>
                <a:ea typeface="Arial"/>
                <a:cs typeface="Arial" panose="020B0604020202020204" pitchFamily="34" charset="0"/>
                <a:sym typeface="Arial"/>
              </a:rPr>
              <a:t>Students cannot take the RISE placement test if High School GPA is just </a:t>
            </a:r>
            <a:r>
              <a:rPr lang="en-US" sz="2200" dirty="0" smtClean="0">
                <a:solidFill>
                  <a:schemeClr val="dk1"/>
                </a:solidFill>
                <a:latin typeface="Arial" panose="020B0604020202020204" pitchFamily="34" charset="0"/>
                <a:ea typeface="Arial"/>
                <a:cs typeface="Arial" panose="020B0604020202020204" pitchFamily="34" charset="0"/>
                <a:sym typeface="Arial"/>
              </a:rPr>
              <a:t>below</a:t>
            </a:r>
          </a:p>
          <a:p>
            <a:pPr marL="6350" lvl="0">
              <a:lnSpc>
                <a:spcPct val="70000"/>
              </a:lnSpc>
              <a:spcBef>
                <a:spcPts val="800"/>
              </a:spcBef>
              <a:buClr>
                <a:schemeClr val="dk1"/>
              </a:buClr>
              <a:buSzPts val="1500"/>
            </a:pPr>
            <a:r>
              <a:rPr lang="en-US" sz="2200" dirty="0">
                <a:solidFill>
                  <a:schemeClr val="dk1"/>
                </a:solidFill>
                <a:latin typeface="Arial" panose="020B0604020202020204" pitchFamily="34" charset="0"/>
                <a:ea typeface="Arial"/>
                <a:cs typeface="Arial" panose="020B0604020202020204" pitchFamily="34" charset="0"/>
                <a:sym typeface="Arial"/>
              </a:rPr>
              <a:t> </a:t>
            </a:r>
            <a:r>
              <a:rPr lang="en-US" sz="2200" dirty="0" smtClean="0">
                <a:solidFill>
                  <a:schemeClr val="dk1"/>
                </a:solidFill>
                <a:latin typeface="Arial" panose="020B0604020202020204" pitchFamily="34" charset="0"/>
                <a:ea typeface="Arial"/>
                <a:cs typeface="Arial" panose="020B0604020202020204" pitchFamily="34" charset="0"/>
                <a:sym typeface="Arial"/>
              </a:rPr>
              <a:t>   </a:t>
            </a:r>
            <a:r>
              <a:rPr lang="en-US" sz="2200" dirty="0">
                <a:solidFill>
                  <a:schemeClr val="dk1"/>
                </a:solidFill>
                <a:latin typeface="Arial" panose="020B0604020202020204" pitchFamily="34" charset="0"/>
                <a:ea typeface="Arial"/>
                <a:cs typeface="Arial" panose="020B0604020202020204" pitchFamily="34" charset="0"/>
                <a:sym typeface="Arial"/>
              </a:rPr>
              <a:t>2.2 to avoid transition center or if GPA is just below the range to avoid having to </a:t>
            </a:r>
            <a:endParaRPr lang="en-US" sz="2200" dirty="0" smtClean="0">
              <a:solidFill>
                <a:schemeClr val="dk1"/>
              </a:solidFill>
              <a:latin typeface="Arial" panose="020B0604020202020204" pitchFamily="34" charset="0"/>
              <a:ea typeface="Arial"/>
              <a:cs typeface="Arial" panose="020B0604020202020204" pitchFamily="34" charset="0"/>
              <a:sym typeface="Arial"/>
            </a:endParaRPr>
          </a:p>
          <a:p>
            <a:pPr marL="6350" lvl="0">
              <a:lnSpc>
                <a:spcPct val="70000"/>
              </a:lnSpc>
              <a:spcBef>
                <a:spcPts val="800"/>
              </a:spcBef>
              <a:buClr>
                <a:schemeClr val="dk1"/>
              </a:buClr>
              <a:buSzPts val="1500"/>
            </a:pPr>
            <a:r>
              <a:rPr lang="en-US" sz="2200" dirty="0">
                <a:solidFill>
                  <a:schemeClr val="dk1"/>
                </a:solidFill>
                <a:latin typeface="Arial" panose="020B0604020202020204" pitchFamily="34" charset="0"/>
                <a:ea typeface="Arial"/>
                <a:cs typeface="Arial" panose="020B0604020202020204" pitchFamily="34" charset="0"/>
                <a:sym typeface="Arial"/>
              </a:rPr>
              <a:t> </a:t>
            </a:r>
            <a:r>
              <a:rPr lang="en-US" sz="2200" dirty="0" smtClean="0">
                <a:solidFill>
                  <a:schemeClr val="dk1"/>
                </a:solidFill>
                <a:latin typeface="Arial" panose="020B0604020202020204" pitchFamily="34" charset="0"/>
                <a:ea typeface="Arial"/>
                <a:cs typeface="Arial" panose="020B0604020202020204" pitchFamily="34" charset="0"/>
                <a:sym typeface="Arial"/>
              </a:rPr>
              <a:t>   take </a:t>
            </a:r>
            <a:r>
              <a:rPr lang="en-US" sz="2200" dirty="0">
                <a:solidFill>
                  <a:schemeClr val="dk1"/>
                </a:solidFill>
                <a:latin typeface="Arial" panose="020B0604020202020204" pitchFamily="34" charset="0"/>
                <a:ea typeface="Arial"/>
                <a:cs typeface="Arial" panose="020B0604020202020204" pitchFamily="34" charset="0"/>
                <a:sym typeface="Arial"/>
              </a:rPr>
              <a:t>a co-</a:t>
            </a:r>
            <a:r>
              <a:rPr lang="en-US" sz="2200" dirty="0" err="1">
                <a:solidFill>
                  <a:schemeClr val="dk1"/>
                </a:solidFill>
                <a:latin typeface="Arial" panose="020B0604020202020204" pitchFamily="34" charset="0"/>
                <a:ea typeface="Arial"/>
                <a:cs typeface="Arial" panose="020B0604020202020204" pitchFamily="34" charset="0"/>
                <a:sym typeface="Arial"/>
              </a:rPr>
              <a:t>req</a:t>
            </a:r>
            <a:r>
              <a:rPr lang="en-US" sz="2200" dirty="0">
                <a:solidFill>
                  <a:schemeClr val="dk1"/>
                </a:solidFill>
                <a:latin typeface="Arial" panose="020B0604020202020204" pitchFamily="34" charset="0"/>
                <a:ea typeface="Arial"/>
                <a:cs typeface="Arial" panose="020B0604020202020204" pitchFamily="34" charset="0"/>
                <a:sym typeface="Arial"/>
              </a:rPr>
              <a:t> course.</a:t>
            </a:r>
            <a:endParaRPr lang="en-US" sz="2200" dirty="0">
              <a:latin typeface="Arial" panose="020B0604020202020204" pitchFamily="34" charset="0"/>
              <a:cs typeface="Arial" panose="020B0604020202020204" pitchFamily="34" charset="0"/>
            </a:endParaRPr>
          </a:p>
          <a:p>
            <a:pPr marL="342900" indent="-342900">
              <a:buFont typeface="Arial" pitchFamily="34" charset="0"/>
              <a:buChar char="•"/>
            </a:pPr>
            <a:r>
              <a:rPr lang="en-US" sz="2200" dirty="0" smtClean="0">
                <a:solidFill>
                  <a:schemeClr val="tx1"/>
                </a:solidFill>
                <a:latin typeface="Arial" pitchFamily="34" charset="0"/>
                <a:cs typeface="Arial" pitchFamily="34" charset="0"/>
              </a:rPr>
              <a:t>Test </a:t>
            </a:r>
            <a:r>
              <a:rPr lang="en-US" sz="2200" dirty="0">
                <a:solidFill>
                  <a:schemeClr val="tx1"/>
                </a:solidFill>
                <a:latin typeface="Arial" pitchFamily="34" charset="0"/>
                <a:cs typeface="Arial" pitchFamily="34" charset="0"/>
              </a:rPr>
              <a:t>Scores are valid for ten years.  Students may retest on each level of the RISE placement test once for math and once for English.  </a:t>
            </a:r>
          </a:p>
          <a:p>
            <a:pPr marL="342900" indent="-342900" fontAlgn="base">
              <a:buFont typeface="Arial" pitchFamily="34" charset="0"/>
              <a:buChar char="•"/>
            </a:pPr>
            <a:r>
              <a:rPr lang="en-US" sz="2200" dirty="0">
                <a:solidFill>
                  <a:schemeClr val="tx1"/>
                </a:solidFill>
                <a:latin typeface="Arial" pitchFamily="34" charset="0"/>
                <a:cs typeface="Arial" pitchFamily="34" charset="0"/>
              </a:rPr>
              <a:t>If colleges currently have a retest process for students (such as a review session) this practice may continue with the RISE placement test.</a:t>
            </a:r>
          </a:p>
          <a:p>
            <a:pPr marL="342900" indent="-342900" fontAlgn="base">
              <a:buFont typeface="Arial" pitchFamily="34" charset="0"/>
              <a:buChar char="•"/>
            </a:pPr>
            <a:r>
              <a:rPr lang="en-US" sz="2200" dirty="0">
                <a:solidFill>
                  <a:schemeClr val="tx1"/>
                </a:solidFill>
                <a:latin typeface="Arial" pitchFamily="34" charset="0"/>
                <a:cs typeface="Arial" pitchFamily="34" charset="0"/>
              </a:rPr>
              <a:t>Colleges should consider how they will communicate placement test results to students and the process for documenting the level of placement. </a:t>
            </a:r>
          </a:p>
          <a:p>
            <a:pPr marL="342900" indent="-342900">
              <a:buFont typeface="Arial" pitchFamily="34" charset="0"/>
              <a:buChar char="•"/>
            </a:pPr>
            <a:endParaRPr lang="en-US" sz="2200" dirty="0">
              <a:solidFill>
                <a:schemeClr val="tx1"/>
              </a:solidFill>
              <a:latin typeface="Arial" pitchFamily="34" charset="0"/>
              <a:cs typeface="Arial" pitchFamily="34" charset="0"/>
            </a:endParaRPr>
          </a:p>
          <a:p>
            <a:pPr marL="342900" indent="-342900">
              <a:buFont typeface="Arial" pitchFamily="34" charset="0"/>
              <a:buChar char="•"/>
            </a:pPr>
            <a:endParaRPr lang="en-US" dirty="0">
              <a:solidFill>
                <a:schemeClr val="tx1"/>
              </a:solidFill>
              <a:latin typeface="Arial" pitchFamily="34" charset="0"/>
              <a:cs typeface="Arial" pitchFamily="34" charset="0"/>
            </a:endParaRPr>
          </a:p>
          <a:p>
            <a:endParaRPr lang="en-US" dirty="0">
              <a:solidFill>
                <a:schemeClr val="tx1"/>
              </a:solidFill>
            </a:endParaRPr>
          </a:p>
          <a:p>
            <a:pPr marL="342900" indent="-342900">
              <a:buFont typeface="Arial" pitchFamily="34" charset="0"/>
              <a:buChar char="•"/>
            </a:pPr>
            <a:endParaRPr lang="en-US" dirty="0">
              <a:solidFill>
                <a:schemeClr val="tx1"/>
              </a:solidFill>
            </a:endParaRPr>
          </a:p>
          <a:p>
            <a:pPr marL="342900" indent="-342900">
              <a:buFont typeface="Arial" pitchFamily="34" charset="0"/>
              <a:buChar char="•"/>
            </a:pPr>
            <a:endParaRPr lang="en-US" dirty="0">
              <a:solidFill>
                <a:schemeClr val="tx1"/>
              </a:solidFill>
            </a:endParaRPr>
          </a:p>
        </p:txBody>
      </p:sp>
    </p:spTree>
    <p:extLst>
      <p:ext uri="{BB962C8B-B14F-4D97-AF65-F5344CB8AC3E}">
        <p14:creationId xmlns:p14="http://schemas.microsoft.com/office/powerpoint/2010/main" val="2361017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7"/>
          <p:cNvSpPr txBox="1">
            <a:spLocks noGrp="1"/>
          </p:cNvSpPr>
          <p:nvPr>
            <p:ph type="body" idx="1"/>
          </p:nvPr>
        </p:nvSpPr>
        <p:spPr>
          <a:xfrm>
            <a:off x="964767" y="1352800"/>
            <a:ext cx="10515600" cy="4425200"/>
          </a:xfrm>
          <a:prstGeom prst="rect">
            <a:avLst/>
          </a:prstGeom>
        </p:spPr>
        <p:txBody>
          <a:bodyPr spcFirstLastPara="1" vert="horz" wrap="square" lIns="91433" tIns="45700" rIns="91433" bIns="45700" rtlCol="0" anchor="t" anchorCtr="0">
            <a:noAutofit/>
          </a:bodyPr>
          <a:lstStyle/>
          <a:p>
            <a:pPr marL="0" indent="0">
              <a:spcBef>
                <a:spcPts val="0"/>
              </a:spcBef>
              <a:buNone/>
            </a:pPr>
            <a:endParaRPr sz="2400" dirty="0">
              <a:latin typeface="Arial"/>
              <a:ea typeface="Arial"/>
              <a:cs typeface="Arial"/>
              <a:sym typeface="Arial"/>
            </a:endParaRPr>
          </a:p>
          <a:p>
            <a:pPr marL="609585" indent="-457189">
              <a:spcBef>
                <a:spcPts val="0"/>
              </a:spcBef>
              <a:buSzPts val="1800"/>
              <a:buChar char="●"/>
            </a:pPr>
            <a:r>
              <a:rPr lang="en" sz="2400" dirty="0" smtClean="0">
                <a:latin typeface="Arial"/>
                <a:ea typeface="Arial"/>
                <a:cs typeface="Arial"/>
                <a:sym typeface="Arial"/>
              </a:rPr>
              <a:t>Students </a:t>
            </a:r>
            <a:r>
              <a:rPr lang="en" sz="2400" dirty="0">
                <a:latin typeface="Arial"/>
                <a:ea typeface="Arial"/>
                <a:cs typeface="Arial"/>
                <a:sym typeface="Arial"/>
              </a:rPr>
              <a:t>will test in Math Tier 1 and Tier 2 (if 85% is made on Tier 1)  to allow the students to take any math with a co-req or not. </a:t>
            </a:r>
            <a:endParaRPr sz="2400" dirty="0">
              <a:latin typeface="Arial"/>
              <a:ea typeface="Arial"/>
              <a:cs typeface="Arial"/>
              <a:sym typeface="Arial"/>
            </a:endParaRPr>
          </a:p>
          <a:p>
            <a:pPr marL="609585" indent="-457189">
              <a:spcBef>
                <a:spcPts val="0"/>
              </a:spcBef>
              <a:buSzPts val="1800"/>
              <a:buChar char="●"/>
            </a:pPr>
            <a:r>
              <a:rPr lang="en" sz="2400" dirty="0" smtClean="0">
                <a:latin typeface="Arial"/>
                <a:ea typeface="Arial"/>
                <a:cs typeface="Arial"/>
                <a:sym typeface="Arial"/>
              </a:rPr>
              <a:t>Students </a:t>
            </a:r>
            <a:r>
              <a:rPr lang="en" sz="2400" dirty="0">
                <a:latin typeface="Arial"/>
                <a:ea typeface="Arial"/>
                <a:cs typeface="Arial"/>
                <a:sym typeface="Arial"/>
              </a:rPr>
              <a:t>will test in English Tier 1 and Tier 2 (if 75% is made on Tier 1)  to allow the students to take ENG 111 with a co-req or not. </a:t>
            </a:r>
            <a:endParaRPr sz="2400" dirty="0">
              <a:latin typeface="Arial"/>
              <a:ea typeface="Arial"/>
              <a:cs typeface="Arial"/>
              <a:sym typeface="Arial"/>
            </a:endParaRPr>
          </a:p>
          <a:p>
            <a:pPr marL="609585" indent="-457189">
              <a:spcBef>
                <a:spcPts val="0"/>
              </a:spcBef>
              <a:buSzPts val="1800"/>
              <a:buChar char="●"/>
            </a:pPr>
            <a:r>
              <a:rPr lang="en" sz="2400" dirty="0">
                <a:latin typeface="Arial"/>
                <a:ea typeface="Arial"/>
                <a:cs typeface="Arial"/>
                <a:sym typeface="Arial"/>
              </a:rPr>
              <a:t>If students do not want to take the placement test, they will start in the transition center.</a:t>
            </a:r>
            <a:endParaRPr sz="2400" dirty="0">
              <a:latin typeface="Arial"/>
              <a:ea typeface="Arial"/>
              <a:cs typeface="Arial"/>
              <a:sym typeface="Arial"/>
            </a:endParaRPr>
          </a:p>
          <a:p>
            <a:pPr marL="0" indent="0">
              <a:spcBef>
                <a:spcPts val="0"/>
              </a:spcBef>
              <a:buNone/>
            </a:pPr>
            <a:endParaRPr sz="2400" dirty="0">
              <a:latin typeface="Arial"/>
              <a:ea typeface="Arial"/>
              <a:cs typeface="Arial"/>
              <a:sym typeface="Arial"/>
            </a:endParaRPr>
          </a:p>
          <a:p>
            <a:pPr marL="0" indent="0">
              <a:spcBef>
                <a:spcPts val="0"/>
              </a:spcBef>
              <a:buClr>
                <a:schemeClr val="dk1"/>
              </a:buClr>
              <a:buSzPts val="4100"/>
              <a:buNone/>
            </a:pPr>
            <a:endParaRPr sz="2400" dirty="0">
              <a:latin typeface="Arial"/>
              <a:ea typeface="Arial"/>
              <a:cs typeface="Arial"/>
              <a:sym typeface="Arial"/>
            </a:endParaRPr>
          </a:p>
          <a:p>
            <a:pPr marL="0" indent="0">
              <a:spcBef>
                <a:spcPts val="1067"/>
              </a:spcBef>
              <a:buNone/>
            </a:pPr>
            <a:endParaRPr dirty="0"/>
          </a:p>
        </p:txBody>
      </p:sp>
      <p:pic>
        <p:nvPicPr>
          <p:cNvPr id="214" name="Google Shape;214;p37"/>
          <p:cNvPicPr preferRelativeResize="0"/>
          <p:nvPr/>
        </p:nvPicPr>
        <p:blipFill>
          <a:blip r:embed="rId3">
            <a:alphaModFix/>
          </a:blip>
          <a:stretch>
            <a:fillRect/>
          </a:stretch>
        </p:blipFill>
        <p:spPr>
          <a:xfrm>
            <a:off x="10261952" y="225301"/>
            <a:ext cx="1582233" cy="1582233"/>
          </a:xfrm>
          <a:prstGeom prst="rect">
            <a:avLst/>
          </a:prstGeom>
          <a:noFill/>
          <a:ln>
            <a:noFill/>
          </a:ln>
        </p:spPr>
      </p:pic>
      <p:sp>
        <p:nvSpPr>
          <p:cNvPr id="215" name="Google Shape;215;p37"/>
          <p:cNvSpPr txBox="1">
            <a:spLocks noGrp="1"/>
          </p:cNvSpPr>
          <p:nvPr>
            <p:ph type="title"/>
          </p:nvPr>
        </p:nvSpPr>
        <p:spPr>
          <a:xfrm>
            <a:off x="964767" y="450000"/>
            <a:ext cx="9402000" cy="902800"/>
          </a:xfrm>
          <a:prstGeom prst="rect">
            <a:avLst/>
          </a:prstGeom>
          <a:solidFill>
            <a:srgbClr val="F7CAAC"/>
          </a:solidFill>
          <a:ln>
            <a:noFill/>
          </a:ln>
        </p:spPr>
        <p:txBody>
          <a:bodyPr spcFirstLastPara="1" vert="horz" wrap="square" lIns="91433" tIns="45700" rIns="91433" bIns="45700" rtlCol="0" anchor="b" anchorCtr="0">
            <a:noAutofit/>
          </a:bodyPr>
          <a:lstStyle/>
          <a:p>
            <a:pPr>
              <a:spcBef>
                <a:spcPts val="0"/>
              </a:spcBef>
              <a:buClr>
                <a:schemeClr val="dk1"/>
              </a:buClr>
              <a:buSzPts val="4100"/>
            </a:pPr>
            <a:r>
              <a:rPr lang="en" sz="5467">
                <a:solidFill>
                  <a:schemeClr val="dk1"/>
                </a:solidFill>
                <a:latin typeface="Arial"/>
                <a:ea typeface="Arial"/>
                <a:cs typeface="Arial"/>
                <a:sym typeface="Arial"/>
              </a:rPr>
              <a:t>RISE Placement Test </a:t>
            </a:r>
            <a:endParaRPr sz="5467">
              <a:solidFill>
                <a:schemeClr val="dk1"/>
              </a:solidFill>
              <a:latin typeface="Arial"/>
              <a:ea typeface="Arial"/>
              <a:cs typeface="Arial"/>
              <a:sym typeface="Arial"/>
            </a:endParaRPr>
          </a:p>
        </p:txBody>
      </p:sp>
    </p:spTree>
    <p:extLst>
      <p:ext uri="{BB962C8B-B14F-4D97-AF65-F5344CB8AC3E}">
        <p14:creationId xmlns:p14="http://schemas.microsoft.com/office/powerpoint/2010/main" val="358295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11478</TotalTime>
  <Words>3345</Words>
  <Application>Microsoft Office PowerPoint</Application>
  <PresentationFormat>Widescreen</PresentationFormat>
  <Paragraphs>1001</Paragraphs>
  <Slides>37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Symbol</vt:lpstr>
      <vt:lpstr>Times New Roman</vt:lpstr>
      <vt:lpstr>Office Theme</vt:lpstr>
      <vt:lpstr>  NCCCS RISE  Advisor Training </vt:lpstr>
      <vt:lpstr>Agenda</vt:lpstr>
      <vt:lpstr>Changes in Developmental Studies</vt:lpstr>
      <vt:lpstr>PowerPoint Presentation</vt:lpstr>
      <vt:lpstr>Where to find HS GPA?    (Coming to AVISO soon!)</vt:lpstr>
      <vt:lpstr>Where to find HS GPA?</vt:lpstr>
      <vt:lpstr>Where to find HS GPA?</vt:lpstr>
      <vt:lpstr>RISE Placement Test </vt:lpstr>
      <vt:lpstr>RISE Placement Test </vt:lpstr>
      <vt:lpstr>Transition Center and Crosswalk</vt:lpstr>
      <vt:lpstr> 1st RISE SEMESTER ADVISING GUIDE Transition Center in Curriculum</vt:lpstr>
      <vt:lpstr>Parent Class and Co-requisite Class</vt:lpstr>
      <vt:lpstr>Reinforced Instruction for Student Excellence (RISE) Placement Guide</vt:lpstr>
      <vt:lpstr>Reinforced Instruction for Student Excellence (RISE) Placement Guide</vt:lpstr>
      <vt:lpstr>New Colleague Screen </vt:lpstr>
      <vt:lpstr>XRISE Screen</vt:lpstr>
      <vt:lpstr>XRISE Advisors View</vt:lpstr>
      <vt:lpstr>1ST SEMESTER OF RISE Implementation</vt:lpstr>
      <vt:lpstr>1st Semester RISE Implementation</vt:lpstr>
      <vt:lpstr>      Math Course Card</vt:lpstr>
      <vt:lpstr>Scenarios</vt:lpstr>
      <vt:lpstr>Tashana is an AE student possibly starting in fall 2020. Her FA has not been approved yet. She needs to take her required math and ENG 111.  </vt:lpstr>
      <vt:lpstr>   Michelle is a paralegal student.  How do you advise this student regarding ENG-111 for fall 2020? </vt:lpstr>
      <vt:lpstr>  Larry is an Associate of Science student. What should he take if he starts in spring 2019?</vt:lpstr>
      <vt:lpstr>   Susan working toward an Associate in Arts. She is a part-time student and can only take one or two classes at a time.  She needs to get her math requirement finished. What do you advise? </vt:lpstr>
      <vt:lpstr>Ashley completed MAT-143 in SP16 with a “C”. She changed her major for SP19 to AS. How do you advise her for spring registration?</vt:lpstr>
      <vt:lpstr>Sam is an AAS student who entered 2011FA. He has credit for DMA 010 and DMA 020.  What should he do to complete his MAT requirement?  </vt:lpstr>
      <vt:lpstr>Brandy, an Associate of Arts student, has a HS GPA 2.85 but has a NCDAP ENG composite score of 125 and needs to take ENG 111 and  MAT 143.  </vt:lpstr>
      <vt:lpstr>   Kerri is a returning student in the spring of 2019 who needs to take MAT 143 and ENG 111.  </vt:lpstr>
      <vt:lpstr>Jane plans to enroll in Fall 2020 and take ENG 111 and MAT 171. Her HS GPA 2.59 and she graduated in 2014.  ACT scores are ENG 18, READ 16, and MAT 22.</vt:lpstr>
      <vt:lpstr>Terry is a transfer student for the Fall 2020 term who has DMA 010-030 credit.  He needs to take his required math and ENG 111.  </vt:lpstr>
      <vt:lpstr>Louisa is an AA student for the Fall 2020 term who needs to take her required math and ENG 111.  </vt:lpstr>
      <vt:lpstr>Barbara is recently divorced and going back to school in spring 2019. She wants to get her AAS in Business Administration and then transfer to Franklin to finish her Bachelor’s degree. What do you advise her to take?</vt:lpstr>
      <vt:lpstr>Carter is an Associate of Engineering student beginning in the spring 2019 term. How do you advise him for the spring?</vt:lpstr>
      <vt:lpstr>Jeremy dropped out of high school when he turned 16 during his 10th grade year. A year later, he earned his GED®. How do you advise him for the spring semester? </vt:lpstr>
      <vt:lpstr>Questions?</vt:lpstr>
      <vt:lpstr>Please complete a RISE survey!</vt:lpstr>
    </vt:vector>
  </TitlesOfParts>
  <Company>CCCC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RISE Training</dc:title>
  <dc:creator>6005</dc:creator>
  <cp:lastModifiedBy>John Paul Black</cp:lastModifiedBy>
  <cp:revision>166</cp:revision>
  <dcterms:created xsi:type="dcterms:W3CDTF">2018-05-22T22:47:56Z</dcterms:created>
  <dcterms:modified xsi:type="dcterms:W3CDTF">2019-01-15T15:54:37Z</dcterms:modified>
</cp:coreProperties>
</file>