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397" r:id="rId4"/>
    <p:sldId id="439" r:id="rId5"/>
    <p:sldId id="440" r:id="rId6"/>
    <p:sldId id="469" r:id="rId7"/>
    <p:sldId id="484" r:id="rId8"/>
    <p:sldId id="466" r:id="rId9"/>
    <p:sldId id="431" r:id="rId10"/>
    <p:sldId id="432" r:id="rId11"/>
    <p:sldId id="433" r:id="rId12"/>
    <p:sldId id="434" r:id="rId13"/>
    <p:sldId id="451" r:id="rId14"/>
    <p:sldId id="452" r:id="rId15"/>
    <p:sldId id="454" r:id="rId16"/>
    <p:sldId id="455" r:id="rId17"/>
    <p:sldId id="456" r:id="rId18"/>
    <p:sldId id="457" r:id="rId19"/>
    <p:sldId id="458" r:id="rId20"/>
    <p:sldId id="459" r:id="rId21"/>
    <p:sldId id="446" r:id="rId22"/>
    <p:sldId id="447" r:id="rId23"/>
    <p:sldId id="435" r:id="rId24"/>
    <p:sldId id="448" r:id="rId25"/>
    <p:sldId id="398" r:id="rId26"/>
    <p:sldId id="483" r:id="rId27"/>
    <p:sldId id="481" r:id="rId28"/>
    <p:sldId id="410" r:id="rId29"/>
    <p:sldId id="402" r:id="rId30"/>
    <p:sldId id="403" r:id="rId31"/>
    <p:sldId id="482" r:id="rId32"/>
    <p:sldId id="411" r:id="rId33"/>
    <p:sldId id="404" r:id="rId34"/>
    <p:sldId id="405" r:id="rId35"/>
    <p:sldId id="413" r:id="rId36"/>
    <p:sldId id="472" r:id="rId37"/>
    <p:sldId id="480" r:id="rId38"/>
    <p:sldId id="460" r:id="rId39"/>
    <p:sldId id="395" r:id="rId4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11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7A214DA-D767-4A82-8FA3-6FDC7425C9CA}" type="datetimeFigureOut">
              <a:rPr lang="en-US" smtClean="0"/>
              <a:t>7/27/2021</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BB46316-8C24-4EEC-A2A5-9662B4527960}" type="slidenum">
              <a:rPr lang="en-US" smtClean="0"/>
              <a:t>‹#›</a:t>
            </a:fld>
            <a:endParaRPr lang="en-US" dirty="0"/>
          </a:p>
        </p:txBody>
      </p:sp>
    </p:spTree>
    <p:extLst>
      <p:ext uri="{BB962C8B-B14F-4D97-AF65-F5344CB8AC3E}">
        <p14:creationId xmlns:p14="http://schemas.microsoft.com/office/powerpoint/2010/main" val="131248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5E3AEF1-758A-4D06-AC4F-AB0DCD6F9E5A}" type="datetimeFigureOut">
              <a:rPr lang="en-US" smtClean="0"/>
              <a:t>7/27/2021</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B4DE168-4ABC-4E07-9523-6B0FB9381E51}" type="slidenum">
              <a:rPr lang="en-US" smtClean="0"/>
              <a:t>‹#›</a:t>
            </a:fld>
            <a:endParaRPr lang="en-US" dirty="0"/>
          </a:p>
        </p:txBody>
      </p:sp>
    </p:spTree>
    <p:extLst>
      <p:ext uri="{BB962C8B-B14F-4D97-AF65-F5344CB8AC3E}">
        <p14:creationId xmlns:p14="http://schemas.microsoft.com/office/powerpoint/2010/main" val="301307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a:t>
            </a:fld>
            <a:endParaRPr lang="en-US" dirty="0"/>
          </a:p>
        </p:txBody>
      </p:sp>
    </p:spTree>
    <p:extLst>
      <p:ext uri="{BB962C8B-B14F-4D97-AF65-F5344CB8AC3E}">
        <p14:creationId xmlns:p14="http://schemas.microsoft.com/office/powerpoint/2010/main" val="145559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23</a:t>
            </a:fld>
            <a:endParaRPr lang="en-US" dirty="0"/>
          </a:p>
        </p:txBody>
      </p:sp>
    </p:spTree>
    <p:extLst>
      <p:ext uri="{BB962C8B-B14F-4D97-AF65-F5344CB8AC3E}">
        <p14:creationId xmlns:p14="http://schemas.microsoft.com/office/powerpoint/2010/main" val="49935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38</a:t>
            </a:fld>
            <a:endParaRPr lang="en-US" dirty="0"/>
          </a:p>
        </p:txBody>
      </p:sp>
    </p:spTree>
    <p:extLst>
      <p:ext uri="{BB962C8B-B14F-4D97-AF65-F5344CB8AC3E}">
        <p14:creationId xmlns:p14="http://schemas.microsoft.com/office/powerpoint/2010/main" val="415335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39</a:t>
            </a:fld>
            <a:endParaRPr lang="en-US" dirty="0"/>
          </a:p>
        </p:txBody>
      </p:sp>
    </p:spTree>
    <p:extLst>
      <p:ext uri="{BB962C8B-B14F-4D97-AF65-F5344CB8AC3E}">
        <p14:creationId xmlns:p14="http://schemas.microsoft.com/office/powerpoint/2010/main" val="211715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a:t>
            </a:fld>
            <a:endParaRPr lang="en-US" dirty="0"/>
          </a:p>
        </p:txBody>
      </p:sp>
    </p:spTree>
    <p:extLst>
      <p:ext uri="{BB962C8B-B14F-4D97-AF65-F5344CB8AC3E}">
        <p14:creationId xmlns:p14="http://schemas.microsoft.com/office/powerpoint/2010/main" val="329531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a:t>
            </a:fld>
            <a:endParaRPr lang="en-US" dirty="0"/>
          </a:p>
        </p:txBody>
      </p:sp>
    </p:spTree>
    <p:extLst>
      <p:ext uri="{BB962C8B-B14F-4D97-AF65-F5344CB8AC3E}">
        <p14:creationId xmlns:p14="http://schemas.microsoft.com/office/powerpoint/2010/main" val="254388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5</a:t>
            </a:fld>
            <a:endParaRPr lang="en-US" dirty="0"/>
          </a:p>
        </p:txBody>
      </p:sp>
    </p:spTree>
    <p:extLst>
      <p:ext uri="{BB962C8B-B14F-4D97-AF65-F5344CB8AC3E}">
        <p14:creationId xmlns:p14="http://schemas.microsoft.com/office/powerpoint/2010/main" val="83512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10</a:t>
            </a:fld>
            <a:endParaRPr lang="en-US" dirty="0"/>
          </a:p>
        </p:txBody>
      </p:sp>
    </p:spTree>
    <p:extLst>
      <p:ext uri="{BB962C8B-B14F-4D97-AF65-F5344CB8AC3E}">
        <p14:creationId xmlns:p14="http://schemas.microsoft.com/office/powerpoint/2010/main" val="248124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11</a:t>
            </a:fld>
            <a:endParaRPr lang="en-US" dirty="0"/>
          </a:p>
        </p:txBody>
      </p:sp>
    </p:spTree>
    <p:extLst>
      <p:ext uri="{BB962C8B-B14F-4D97-AF65-F5344CB8AC3E}">
        <p14:creationId xmlns:p14="http://schemas.microsoft.com/office/powerpoint/2010/main" val="71281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13</a:t>
            </a:fld>
            <a:endParaRPr lang="en-US" dirty="0"/>
          </a:p>
        </p:txBody>
      </p:sp>
    </p:spTree>
    <p:extLst>
      <p:ext uri="{BB962C8B-B14F-4D97-AF65-F5344CB8AC3E}">
        <p14:creationId xmlns:p14="http://schemas.microsoft.com/office/powerpoint/2010/main" val="243947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14</a:t>
            </a:fld>
            <a:endParaRPr lang="en-US" dirty="0"/>
          </a:p>
        </p:txBody>
      </p:sp>
    </p:spTree>
    <p:extLst>
      <p:ext uri="{BB962C8B-B14F-4D97-AF65-F5344CB8AC3E}">
        <p14:creationId xmlns:p14="http://schemas.microsoft.com/office/powerpoint/2010/main" val="333829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15</a:t>
            </a:fld>
            <a:endParaRPr lang="en-US" dirty="0"/>
          </a:p>
        </p:txBody>
      </p:sp>
    </p:spTree>
    <p:extLst>
      <p:ext uri="{BB962C8B-B14F-4D97-AF65-F5344CB8AC3E}">
        <p14:creationId xmlns:p14="http://schemas.microsoft.com/office/powerpoint/2010/main" val="378480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99200C-72C1-4792-9787-9829037FD14D}" type="datetimeFigureOut">
              <a:rPr lang="en-US" smtClean="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54361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91093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26372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06238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200C-72C1-4792-9787-9829037FD14D}" type="datetimeFigureOut">
              <a:rPr lang="en-US" smtClean="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59358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99200C-72C1-4792-9787-9829037FD14D}" type="datetimeFigureOut">
              <a:rPr lang="en-US" smtClean="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2328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99200C-72C1-4792-9787-9829037FD14D}" type="datetimeFigureOut">
              <a:rPr lang="en-US" smtClean="0"/>
              <a:t>7/27/2021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42392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99200C-72C1-4792-9787-9829037FD14D}" type="datetimeFigureOut">
              <a:rPr lang="en-US" smtClean="0"/>
              <a:t>7/27/2021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98165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9200C-72C1-4792-9787-9829037FD14D}" type="datetimeFigureOut">
              <a:rPr lang="en-US" smtClean="0"/>
              <a:t>7/27/2021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17958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407554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62140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9200C-72C1-4792-9787-9829037FD14D}" type="datetimeFigureOut">
              <a:rPr lang="en-US" smtClean="0"/>
              <a:t>7/27/2021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E6267-472E-46FD-BF9E-F7B383A0CB00}" type="slidenum">
              <a:rPr lang="en-US" smtClean="0"/>
              <a:t>‹#›</a:t>
            </a:fld>
            <a:endParaRPr lang="en-US" dirty="0"/>
          </a:p>
        </p:txBody>
      </p:sp>
    </p:spTree>
    <p:extLst>
      <p:ext uri="{BB962C8B-B14F-4D97-AF65-F5344CB8AC3E}">
        <p14:creationId xmlns:p14="http://schemas.microsoft.com/office/powerpoint/2010/main" val="312766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b83gaMrCSvoOnM&amp;tbnid=a3HmT4z74kHihM:&amp;ved=0CAUQjRw&amp;url=https://moodle.org/logo/&amp;ei=_hiBUoH0HsTnkAebs4GgDg&amp;bvm=bv.56146854,d.eW0&amp;psig=AFQjCNHTJkHV6xEUbvmEvJJKf5LY4WO1Bw&amp;ust=13842786296546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u="sng" dirty="0"/>
              <a:t>Academic Advising</a:t>
            </a:r>
          </a:p>
        </p:txBody>
      </p:sp>
      <p:sp>
        <p:nvSpPr>
          <p:cNvPr id="3" name="Subtitle 2"/>
          <p:cNvSpPr>
            <a:spLocks noGrp="1"/>
          </p:cNvSpPr>
          <p:nvPr>
            <p:ph type="subTitle" idx="1"/>
          </p:nvPr>
        </p:nvSpPr>
        <p:spPr>
          <a:xfrm>
            <a:off x="838200" y="5333999"/>
            <a:ext cx="7467600" cy="685801"/>
          </a:xfrm>
        </p:spPr>
        <p:txBody>
          <a:bodyPr>
            <a:normAutofit/>
          </a:bodyPr>
          <a:lstStyle/>
          <a:p>
            <a:r>
              <a:rPr lang="en-US" b="1" u="sng" dirty="0">
                <a:solidFill>
                  <a:schemeClr val="tx1"/>
                </a:solidFill>
              </a:rPr>
              <a:t>Professional Development: Fall 2021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55" y="2079625"/>
            <a:ext cx="2959290" cy="2824163"/>
          </a:xfrm>
          <a:prstGeom prst="rect">
            <a:avLst/>
          </a:prstGeom>
        </p:spPr>
      </p:pic>
    </p:spTree>
    <p:extLst>
      <p:ext uri="{BB962C8B-B14F-4D97-AF65-F5344CB8AC3E}">
        <p14:creationId xmlns:p14="http://schemas.microsoft.com/office/powerpoint/2010/main" val="263952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1"/>
            <a:r>
              <a:rPr lang="en-US" dirty="0"/>
              <a:t>Be prepared to list a last day of attendance for the student.</a:t>
            </a:r>
          </a:p>
          <a:p>
            <a:r>
              <a:rPr lang="en-US" dirty="0"/>
              <a:t>Do not wait too long to drop a student who has:</a:t>
            </a:r>
          </a:p>
          <a:p>
            <a:pPr lvl="1"/>
            <a:r>
              <a:rPr lang="en-US" dirty="0"/>
              <a:t>Not been attending class.</a:t>
            </a:r>
          </a:p>
          <a:p>
            <a:pPr lvl="1"/>
            <a:r>
              <a:rPr lang="en-US" dirty="0"/>
              <a:t>Not been turning in assignments (whether online or face-to-face courses).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612" y="4572000"/>
            <a:ext cx="4396775" cy="868363"/>
          </a:xfrm>
          <a:prstGeom prst="rect">
            <a:avLst/>
          </a:prstGeom>
        </p:spPr>
      </p:pic>
    </p:spTree>
    <p:extLst>
      <p:ext uri="{BB962C8B-B14F-4D97-AF65-F5344CB8AC3E}">
        <p14:creationId xmlns:p14="http://schemas.microsoft.com/office/powerpoint/2010/main" val="2429000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600"/>
          </a:xfrm>
        </p:spPr>
        <p:txBody>
          <a:bodyPr>
            <a:normAutofit/>
          </a:bodyPr>
          <a:lstStyle/>
          <a:p>
            <a:r>
              <a:rPr lang="en-US" dirty="0"/>
              <a:t>If you have questions and are not sure if it’s time to drop the student, go to Student Services and talk with someone.</a:t>
            </a:r>
          </a:p>
          <a:p>
            <a:pPr lvl="1"/>
            <a:r>
              <a:rPr lang="en-US" dirty="0"/>
              <a:t>Together you can decide if you have a situation in which a student needs to be dropped.</a:t>
            </a:r>
          </a:p>
          <a:p>
            <a:r>
              <a:rPr lang="en-US" dirty="0"/>
              <a:t>If the drop is completed before the drop deadline, the student receives no grade (W).</a:t>
            </a:r>
          </a:p>
          <a:p>
            <a:pPr lvl="1"/>
            <a:r>
              <a:rPr lang="en-US" dirty="0"/>
              <a:t>This has no effect on their GPA.</a:t>
            </a:r>
          </a:p>
        </p:txBody>
      </p:sp>
    </p:spTree>
    <p:extLst>
      <p:ext uri="{BB962C8B-B14F-4D97-AF65-F5344CB8AC3E}">
        <p14:creationId xmlns:p14="http://schemas.microsoft.com/office/powerpoint/2010/main" val="249356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If not, if they are dropped after the drop deadline, the student will receive a grade of “WF”.</a:t>
            </a:r>
          </a:p>
          <a:p>
            <a:pPr lvl="1"/>
            <a:r>
              <a:rPr lang="en-US" dirty="0"/>
              <a:t>It counts as an F and effects the student’s GPA.</a:t>
            </a:r>
          </a:p>
          <a:p>
            <a:pPr lvl="1"/>
            <a:r>
              <a:rPr lang="en-US" dirty="0"/>
              <a:t>The “WF” is a way for Student Services to see that the student has stopped participating in the course as opposed to just not performing well enough to pass (F).</a:t>
            </a:r>
          </a:p>
          <a:p>
            <a:r>
              <a:rPr lang="en-US" dirty="0"/>
              <a:t>Be sure to include the last date of attendance on the drop form.</a:t>
            </a:r>
          </a:p>
        </p:txBody>
      </p:sp>
    </p:spTree>
    <p:extLst>
      <p:ext uri="{BB962C8B-B14F-4D97-AF65-F5344CB8AC3E}">
        <p14:creationId xmlns:p14="http://schemas.microsoft.com/office/powerpoint/2010/main" val="1334815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Financial Aid</a:t>
            </a:r>
          </a:p>
        </p:txBody>
      </p:sp>
      <p:sp>
        <p:nvSpPr>
          <p:cNvPr id="3" name="Content Placeholder 2"/>
          <p:cNvSpPr>
            <a:spLocks noGrp="1"/>
          </p:cNvSpPr>
          <p:nvPr>
            <p:ph idx="1"/>
          </p:nvPr>
        </p:nvSpPr>
        <p:spPr/>
        <p:txBody>
          <a:bodyPr>
            <a:normAutofit/>
          </a:bodyPr>
          <a:lstStyle/>
          <a:p>
            <a:r>
              <a:rPr lang="en-US" dirty="0"/>
              <a:t>When a student has any financial aid questions, refer them to:</a:t>
            </a:r>
          </a:p>
          <a:p>
            <a:pPr lvl="1"/>
            <a:r>
              <a:rPr lang="en-US" b="1" u="sng" dirty="0"/>
              <a:t>Meredith Beeman:</a:t>
            </a:r>
            <a:r>
              <a:rPr lang="en-US" dirty="0"/>
              <a:t>  Financial Aid Director</a:t>
            </a:r>
          </a:p>
          <a:p>
            <a:pPr lvl="1"/>
            <a:r>
              <a:rPr lang="en-US" b="1" u="sng" dirty="0"/>
              <a:t>Do not try to answer financial aid questions</a:t>
            </a:r>
            <a:r>
              <a:rPr lang="en-US" dirty="0"/>
              <a:t>.  Always refer the student to Ms. Beeman &amp; her staff.</a:t>
            </a:r>
          </a:p>
          <a:p>
            <a:r>
              <a:rPr lang="en-US" dirty="0"/>
              <a:t>Encourage students to prepare their financial aid applications early, for each academic year.</a:t>
            </a:r>
          </a:p>
        </p:txBody>
      </p:sp>
    </p:spTree>
    <p:extLst>
      <p:ext uri="{BB962C8B-B14F-4D97-AF65-F5344CB8AC3E}">
        <p14:creationId xmlns:p14="http://schemas.microsoft.com/office/powerpoint/2010/main" val="398716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a:bodyPr>
          <a:lstStyle/>
          <a:p>
            <a:r>
              <a:rPr lang="en-US" dirty="0"/>
              <a:t>If a student wants to drop courses and they receive financial aid, suggest they go speak with someone in the financial aid office to see how it will affect them.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804541"/>
            <a:ext cx="7010400" cy="3443859"/>
          </a:xfrm>
          <a:prstGeom prst="rect">
            <a:avLst/>
          </a:prstGeom>
        </p:spPr>
      </p:pic>
    </p:spTree>
    <p:extLst>
      <p:ext uri="{BB962C8B-B14F-4D97-AF65-F5344CB8AC3E}">
        <p14:creationId xmlns:p14="http://schemas.microsoft.com/office/powerpoint/2010/main" val="158627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FERPA:  Privacy</a:t>
            </a:r>
          </a:p>
        </p:txBody>
      </p:sp>
      <p:sp>
        <p:nvSpPr>
          <p:cNvPr id="3" name="Content Placeholder 2"/>
          <p:cNvSpPr>
            <a:spLocks noGrp="1"/>
          </p:cNvSpPr>
          <p:nvPr>
            <p:ph idx="1"/>
          </p:nvPr>
        </p:nvSpPr>
        <p:spPr/>
        <p:txBody>
          <a:bodyPr>
            <a:normAutofit/>
          </a:bodyPr>
          <a:lstStyle/>
          <a:p>
            <a:r>
              <a:rPr lang="en-US" dirty="0"/>
              <a:t>The Family Educational Rights and Privacy Act (FERPA) is a federal law that affords parents the right to have access to their children's education records, the right to seek to have the records amended, and the right to have some control over the disclosure of personally identifiable information from the education records.</a:t>
            </a:r>
          </a:p>
        </p:txBody>
      </p:sp>
    </p:spTree>
    <p:extLst>
      <p:ext uri="{BB962C8B-B14F-4D97-AF65-F5344CB8AC3E}">
        <p14:creationId xmlns:p14="http://schemas.microsoft.com/office/powerpoint/2010/main" val="1413414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What you can and can not discuss about a student’s education record is based FERPA law.</a:t>
            </a:r>
          </a:p>
          <a:p>
            <a:r>
              <a:rPr lang="en-US" dirty="0"/>
              <a:t>To see who you can and can not speak with, use the </a:t>
            </a:r>
            <a:r>
              <a:rPr lang="en-US" b="1" u="sng" dirty="0"/>
              <a:t>STRK</a:t>
            </a:r>
            <a:r>
              <a:rPr lang="en-US" dirty="0"/>
              <a:t> mnemonic in Datatel.</a:t>
            </a:r>
          </a:p>
          <a:p>
            <a:pPr lvl="1"/>
            <a:r>
              <a:rPr lang="en-US" dirty="0"/>
              <a:t>When in doubt about FERPA regulations or if you have questions, please consult the Student Services staff.</a:t>
            </a:r>
          </a:p>
        </p:txBody>
      </p:sp>
    </p:spTree>
    <p:extLst>
      <p:ext uri="{BB962C8B-B14F-4D97-AF65-F5344CB8AC3E}">
        <p14:creationId xmlns:p14="http://schemas.microsoft.com/office/powerpoint/2010/main" val="215335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Transcript Evaluations</a:t>
            </a:r>
          </a:p>
        </p:txBody>
      </p:sp>
      <p:sp>
        <p:nvSpPr>
          <p:cNvPr id="3" name="Content Placeholder 2"/>
          <p:cNvSpPr>
            <a:spLocks noGrp="1"/>
          </p:cNvSpPr>
          <p:nvPr>
            <p:ph idx="1"/>
          </p:nvPr>
        </p:nvSpPr>
        <p:spPr/>
        <p:txBody>
          <a:bodyPr>
            <a:normAutofit lnSpcReduction="10000"/>
          </a:bodyPr>
          <a:lstStyle/>
          <a:p>
            <a:r>
              <a:rPr lang="en-US" dirty="0"/>
              <a:t>From time to time, the Registrar’s office will send you transcript evaluations that </a:t>
            </a:r>
            <a:r>
              <a:rPr lang="en-US" b="1" u="sng" dirty="0"/>
              <a:t>require your immediate attention</a:t>
            </a:r>
            <a:r>
              <a:rPr lang="en-US" dirty="0"/>
              <a:t>.</a:t>
            </a:r>
          </a:p>
          <a:p>
            <a:pPr lvl="1"/>
            <a:r>
              <a:rPr lang="en-US" dirty="0"/>
              <a:t>These outside courses could possibly count toward graduation requirements or pre-reqs. in your program.</a:t>
            </a:r>
            <a:endParaRPr lang="en-US" dirty="0">
              <a:solidFill>
                <a:srgbClr val="FF0000"/>
              </a:solidFill>
            </a:endParaRPr>
          </a:p>
          <a:p>
            <a:pPr lvl="1"/>
            <a:r>
              <a:rPr lang="en-US" dirty="0"/>
              <a:t>No student wants to waste time and money taking courses that they have already taken.</a:t>
            </a:r>
          </a:p>
          <a:p>
            <a:pPr lvl="1"/>
            <a:r>
              <a:rPr lang="en-US" dirty="0"/>
              <a:t>These courses </a:t>
            </a:r>
            <a:r>
              <a:rPr lang="en-US" b="1" u="sng" dirty="0"/>
              <a:t>do not show up</a:t>
            </a:r>
            <a:r>
              <a:rPr lang="en-US" dirty="0"/>
              <a:t> on their transcript until we as advisors complete the evaluation.</a:t>
            </a:r>
          </a:p>
        </p:txBody>
      </p:sp>
    </p:spTree>
    <p:extLst>
      <p:ext uri="{BB962C8B-B14F-4D97-AF65-F5344CB8AC3E}">
        <p14:creationId xmlns:p14="http://schemas.microsoft.com/office/powerpoint/2010/main" val="415954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a:t>In order to determine what the course being transferred translates to here may require some detective work on your part.</a:t>
            </a:r>
          </a:p>
          <a:p>
            <a:pPr lvl="1"/>
            <a:r>
              <a:rPr lang="en-US" dirty="0"/>
              <a:t>Of course, ACA 111 from Craven CC is ACA 111 at PCC.  The registrar inputs these automatically.</a:t>
            </a:r>
          </a:p>
          <a:p>
            <a:pPr lvl="1"/>
            <a:r>
              <a:rPr lang="en-US" dirty="0"/>
              <a:t>But what is NUTR 1000 from ECU?  It’s EDU 153.</a:t>
            </a:r>
          </a:p>
          <a:p>
            <a:r>
              <a:rPr lang="en-US" dirty="0"/>
              <a:t>Course descriptions are very helpful in determining what a course translates to here.</a:t>
            </a:r>
          </a:p>
        </p:txBody>
      </p:sp>
    </p:spTree>
    <p:extLst>
      <p:ext uri="{BB962C8B-B14F-4D97-AF65-F5344CB8AC3E}">
        <p14:creationId xmlns:p14="http://schemas.microsoft.com/office/powerpoint/2010/main" val="284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108" t="15287" r="19888"/>
          <a:stretch/>
        </p:blipFill>
        <p:spPr>
          <a:xfrm>
            <a:off x="685800" y="914400"/>
            <a:ext cx="7758650" cy="4648200"/>
          </a:xfrm>
          <a:prstGeom prst="rect">
            <a:avLst/>
          </a:prstGeom>
        </p:spPr>
      </p:pic>
      <p:sp>
        <p:nvSpPr>
          <p:cNvPr id="6" name="Rectangle 5"/>
          <p:cNvSpPr/>
          <p:nvPr/>
        </p:nvSpPr>
        <p:spPr>
          <a:xfrm>
            <a:off x="1676400" y="1066800"/>
            <a:ext cx="1143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294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Advising Resources</a:t>
            </a:r>
          </a:p>
        </p:txBody>
      </p:sp>
      <p:sp>
        <p:nvSpPr>
          <p:cNvPr id="3" name="Content Placeholder 2"/>
          <p:cNvSpPr>
            <a:spLocks noGrp="1"/>
          </p:cNvSpPr>
          <p:nvPr>
            <p:ph idx="1"/>
          </p:nvPr>
        </p:nvSpPr>
        <p:spPr/>
        <p:txBody>
          <a:bodyPr/>
          <a:lstStyle/>
          <a:p>
            <a:r>
              <a:rPr lang="en-US" dirty="0"/>
              <a:t>Look under </a:t>
            </a:r>
            <a:r>
              <a:rPr lang="en-US" b="1" u="sng" dirty="0"/>
              <a:t>My Courses</a:t>
            </a:r>
            <a:r>
              <a:rPr lang="en-US" dirty="0"/>
              <a:t>:</a:t>
            </a:r>
          </a:p>
          <a:p>
            <a:pPr lvl="1"/>
            <a:r>
              <a:rPr lang="en-US" dirty="0"/>
              <a:t>Scroll down to </a:t>
            </a:r>
            <a:r>
              <a:rPr lang="en-US" b="1" u="sng" dirty="0"/>
              <a:t>Resources</a:t>
            </a:r>
            <a:r>
              <a:rPr lang="en-US" dirty="0"/>
              <a:t>.</a:t>
            </a:r>
          </a:p>
          <a:p>
            <a:pPr lvl="1"/>
            <a:r>
              <a:rPr lang="en-US" dirty="0"/>
              <a:t>You will find the </a:t>
            </a:r>
            <a:r>
              <a:rPr lang="en-US" b="1" u="sng" dirty="0"/>
              <a:t>PCC Academic Advising Center</a:t>
            </a:r>
            <a:r>
              <a:rPr lang="en-US" dirty="0"/>
              <a:t> &amp; the </a:t>
            </a:r>
            <a:r>
              <a:rPr lang="en-US" b="1" u="sng" dirty="0"/>
              <a:t>PCC Transfer Center.</a:t>
            </a:r>
          </a:p>
          <a:p>
            <a:pPr lvl="1"/>
            <a:r>
              <a:rPr lang="en-US" dirty="0"/>
              <a:t>If you don’t have access, let me know.</a:t>
            </a:r>
          </a:p>
        </p:txBody>
      </p:sp>
      <p:pic>
        <p:nvPicPr>
          <p:cNvPr id="2056" name="Picture 8" descr="https://moodle.org/logo/logo-4045x100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343400"/>
            <a:ext cx="4338637" cy="107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89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Be mindful of the number of credits the transferring course has.</a:t>
            </a:r>
          </a:p>
          <a:p>
            <a:pPr lvl="1"/>
            <a:r>
              <a:rPr lang="en-US" dirty="0"/>
              <a:t>If the course being transferred in is a 2 credit course, you cannot translate it to a 3 credit course equivalent at PCC.</a:t>
            </a:r>
          </a:p>
          <a:p>
            <a:r>
              <a:rPr lang="en-US" dirty="0"/>
              <a:t>If you require further help in determining what a course translates into, you can touch base with the subject matter expert.</a:t>
            </a:r>
          </a:p>
          <a:p>
            <a:pPr lvl="1"/>
            <a:r>
              <a:rPr lang="en-US" dirty="0"/>
              <a:t>If you cannot contact the subject matter expert, contact Neil Callahan for assistance.</a:t>
            </a:r>
          </a:p>
          <a:p>
            <a:endParaRPr lang="en-US" dirty="0"/>
          </a:p>
        </p:txBody>
      </p:sp>
    </p:spTree>
    <p:extLst>
      <p:ext uri="{BB962C8B-B14F-4D97-AF65-F5344CB8AC3E}">
        <p14:creationId xmlns:p14="http://schemas.microsoft.com/office/powerpoint/2010/main" val="2886381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600200"/>
            <a:ext cx="7772400" cy="857250"/>
          </a:xfrm>
        </p:spPr>
        <p:txBody>
          <a:bodyPr/>
          <a:lstStyle/>
          <a:p>
            <a:r>
              <a:rPr lang="en-US" b="1" u="sng" dirty="0"/>
              <a:t>Aviso Usage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150" y="3124200"/>
            <a:ext cx="3543300" cy="2539365"/>
          </a:xfrm>
          <a:prstGeom prst="rect">
            <a:avLst/>
          </a:prstGeom>
        </p:spPr>
      </p:pic>
    </p:spTree>
    <p:extLst>
      <p:ext uri="{BB962C8B-B14F-4D97-AF65-F5344CB8AC3E}">
        <p14:creationId xmlns:p14="http://schemas.microsoft.com/office/powerpoint/2010/main" val="1985689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Notes</a:t>
            </a:r>
            <a:r>
              <a:rPr lang="en-US" dirty="0"/>
              <a:t> </a:t>
            </a:r>
          </a:p>
        </p:txBody>
      </p:sp>
      <p:sp>
        <p:nvSpPr>
          <p:cNvPr id="3" name="Content Placeholder 2"/>
          <p:cNvSpPr>
            <a:spLocks noGrp="1"/>
          </p:cNvSpPr>
          <p:nvPr>
            <p:ph idx="1"/>
          </p:nvPr>
        </p:nvSpPr>
        <p:spPr/>
        <p:txBody>
          <a:bodyPr/>
          <a:lstStyle/>
          <a:p>
            <a:r>
              <a:rPr lang="en-US" dirty="0"/>
              <a:t>Use the Aviso Notes function to document interactions with your students.</a:t>
            </a:r>
          </a:p>
          <a:p>
            <a:r>
              <a:rPr lang="en-US" dirty="0"/>
              <a:t>Document any type of information that would be useful to fellow college personnel.</a:t>
            </a:r>
          </a:p>
          <a:p>
            <a:pPr lvl="1"/>
            <a:r>
              <a:rPr lang="en-US" dirty="0"/>
              <a:t>This running record helps your fellow colleagues better understand the student.</a:t>
            </a:r>
          </a:p>
        </p:txBody>
      </p:sp>
    </p:spTree>
    <p:extLst>
      <p:ext uri="{BB962C8B-B14F-4D97-AF65-F5344CB8AC3E}">
        <p14:creationId xmlns:p14="http://schemas.microsoft.com/office/powerpoint/2010/main" val="409653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Early Alerts</a:t>
            </a:r>
          </a:p>
        </p:txBody>
      </p:sp>
      <p:sp>
        <p:nvSpPr>
          <p:cNvPr id="3" name="Content Placeholder 2"/>
          <p:cNvSpPr>
            <a:spLocks noGrp="1"/>
          </p:cNvSpPr>
          <p:nvPr>
            <p:ph idx="1"/>
          </p:nvPr>
        </p:nvSpPr>
        <p:spPr/>
        <p:txBody>
          <a:bodyPr/>
          <a:lstStyle/>
          <a:p>
            <a:r>
              <a:rPr lang="en-US" dirty="0"/>
              <a:t>If you have a student in academic trouble and have exhausted all your means to contact them about the matter, be sure to access </a:t>
            </a:r>
            <a:r>
              <a:rPr lang="en-US" u="sng" dirty="0"/>
              <a:t>Aviso</a:t>
            </a:r>
            <a:r>
              <a:rPr lang="en-US" dirty="0"/>
              <a:t> and enter an Early Alert.</a:t>
            </a:r>
          </a:p>
          <a:p>
            <a:pPr lvl="1"/>
            <a:r>
              <a:rPr lang="en-US" dirty="0"/>
              <a:t>Use your good judgement when deciding if you need to send an alert.</a:t>
            </a:r>
          </a:p>
          <a:p>
            <a:pPr lvl="1"/>
            <a:r>
              <a:rPr lang="en-US" dirty="0"/>
              <a:t>Your Early Alert will be received by someone in Student Services.</a:t>
            </a:r>
          </a:p>
        </p:txBody>
      </p:sp>
    </p:spTree>
    <p:extLst>
      <p:ext uri="{BB962C8B-B14F-4D97-AF65-F5344CB8AC3E}">
        <p14:creationId xmlns:p14="http://schemas.microsoft.com/office/powerpoint/2010/main" val="3848306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b="1" u="sng" dirty="0"/>
              <a:t>Remember</a:t>
            </a:r>
            <a:r>
              <a:rPr lang="en-US" dirty="0"/>
              <a:t>:  Student Services only knows there is a problem </a:t>
            </a:r>
            <a:r>
              <a:rPr lang="en-US" b="1" u="sng" dirty="0"/>
              <a:t>if you alert them to it</a:t>
            </a:r>
            <a:r>
              <a:rPr lang="en-US"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041" y="2438400"/>
            <a:ext cx="5407917" cy="3414713"/>
          </a:xfrm>
          <a:prstGeom prst="rect">
            <a:avLst/>
          </a:prstGeom>
        </p:spPr>
      </p:pic>
    </p:spTree>
    <p:extLst>
      <p:ext uri="{BB962C8B-B14F-4D97-AF65-F5344CB8AC3E}">
        <p14:creationId xmlns:p14="http://schemas.microsoft.com/office/powerpoint/2010/main" val="1259194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Academic Advising Updates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131" y="3600450"/>
            <a:ext cx="4297737" cy="2343150"/>
          </a:xfrm>
          <a:prstGeom prst="rect">
            <a:avLst/>
          </a:prstGeom>
        </p:spPr>
      </p:pic>
    </p:spTree>
    <p:extLst>
      <p:ext uri="{BB962C8B-B14F-4D97-AF65-F5344CB8AC3E}">
        <p14:creationId xmlns:p14="http://schemas.microsoft.com/office/powerpoint/2010/main" val="2948004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5991-C9D6-478A-B208-6A4A37112EE8}"/>
              </a:ext>
            </a:extLst>
          </p:cNvPr>
          <p:cNvSpPr>
            <a:spLocks noGrp="1"/>
          </p:cNvSpPr>
          <p:nvPr>
            <p:ph type="title"/>
          </p:nvPr>
        </p:nvSpPr>
        <p:spPr/>
        <p:txBody>
          <a:bodyPr/>
          <a:lstStyle/>
          <a:p>
            <a:r>
              <a:rPr lang="en-US" b="1" u="sng" dirty="0"/>
              <a:t>Door Schedule With Office Hours</a:t>
            </a:r>
          </a:p>
        </p:txBody>
      </p:sp>
      <p:sp>
        <p:nvSpPr>
          <p:cNvPr id="3" name="Content Placeholder 2">
            <a:extLst>
              <a:ext uri="{FF2B5EF4-FFF2-40B4-BE49-F238E27FC236}">
                <a16:creationId xmlns:a16="http://schemas.microsoft.com/office/drawing/2014/main" id="{41F88711-EBC7-40A6-A303-465F6F5356D2}"/>
              </a:ext>
            </a:extLst>
          </p:cNvPr>
          <p:cNvSpPr>
            <a:spLocks noGrp="1"/>
          </p:cNvSpPr>
          <p:nvPr>
            <p:ph idx="1"/>
          </p:nvPr>
        </p:nvSpPr>
        <p:spPr/>
        <p:txBody>
          <a:bodyPr/>
          <a:lstStyle/>
          <a:p>
            <a:r>
              <a:rPr lang="en-US" dirty="0"/>
              <a:t>Post a schedule of your courses (days and times) and office hours on your door each semester.</a:t>
            </a:r>
          </a:p>
          <a:p>
            <a:pPr lvl="1"/>
            <a:r>
              <a:rPr lang="en-US" dirty="0"/>
              <a:t>This helps students to know better when to come by if they need to see you.</a:t>
            </a:r>
          </a:p>
        </p:txBody>
      </p:sp>
    </p:spTree>
    <p:extLst>
      <p:ext uri="{BB962C8B-B14F-4D97-AF65-F5344CB8AC3E}">
        <p14:creationId xmlns:p14="http://schemas.microsoft.com/office/powerpoint/2010/main" val="2858627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9AB5-9898-4BDD-AB98-185743171256}"/>
              </a:ext>
            </a:extLst>
          </p:cNvPr>
          <p:cNvSpPr>
            <a:spLocks noGrp="1"/>
          </p:cNvSpPr>
          <p:nvPr>
            <p:ph type="title"/>
          </p:nvPr>
        </p:nvSpPr>
        <p:spPr/>
        <p:txBody>
          <a:bodyPr>
            <a:normAutofit fontScale="90000"/>
          </a:bodyPr>
          <a:lstStyle/>
          <a:p>
            <a:r>
              <a:rPr lang="en-US" b="1" u="sng" dirty="0"/>
              <a:t>Review Your Moodle Course Set-Up</a:t>
            </a:r>
          </a:p>
        </p:txBody>
      </p:sp>
      <p:sp>
        <p:nvSpPr>
          <p:cNvPr id="3" name="Content Placeholder 2">
            <a:extLst>
              <a:ext uri="{FF2B5EF4-FFF2-40B4-BE49-F238E27FC236}">
                <a16:creationId xmlns:a16="http://schemas.microsoft.com/office/drawing/2014/main" id="{8230F6A4-0728-4678-92DF-08B13ECF7BCA}"/>
              </a:ext>
            </a:extLst>
          </p:cNvPr>
          <p:cNvSpPr>
            <a:spLocks noGrp="1"/>
          </p:cNvSpPr>
          <p:nvPr>
            <p:ph idx="1"/>
          </p:nvPr>
        </p:nvSpPr>
        <p:spPr/>
        <p:txBody>
          <a:bodyPr/>
          <a:lstStyle/>
          <a:p>
            <a:r>
              <a:rPr lang="en-US" dirty="0"/>
              <a:t>Make sure the dates for assignments in your Moodle course are correct and match the syllabus.</a:t>
            </a:r>
          </a:p>
          <a:p>
            <a:r>
              <a:rPr lang="en-US" dirty="0"/>
              <a:t>Design your course in such a way that assignments are easily identifiable within each course module.</a:t>
            </a:r>
          </a:p>
          <a:p>
            <a:r>
              <a:rPr lang="en-US" dirty="0"/>
              <a:t>Design your learning modules in a way that enhances course learning objectives.</a:t>
            </a:r>
          </a:p>
        </p:txBody>
      </p:sp>
    </p:spTree>
    <p:extLst>
      <p:ext uri="{BB962C8B-B14F-4D97-AF65-F5344CB8AC3E}">
        <p14:creationId xmlns:p14="http://schemas.microsoft.com/office/powerpoint/2010/main" val="1943283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Review Transcripts (Give Them Credit)</a:t>
            </a:r>
            <a:endParaRPr lang="en-US" dirty="0"/>
          </a:p>
        </p:txBody>
      </p:sp>
      <p:sp>
        <p:nvSpPr>
          <p:cNvPr id="3" name="Content Placeholder 2"/>
          <p:cNvSpPr>
            <a:spLocks noGrp="1"/>
          </p:cNvSpPr>
          <p:nvPr>
            <p:ph idx="1"/>
          </p:nvPr>
        </p:nvSpPr>
        <p:spPr/>
        <p:txBody>
          <a:bodyPr>
            <a:normAutofit/>
          </a:bodyPr>
          <a:lstStyle/>
          <a:p>
            <a:r>
              <a:rPr lang="en-US" dirty="0"/>
              <a:t>As you advise, or prepare to advise, your students, be sure to look over their transcript in Datatel Colleague using the PSPR function.  </a:t>
            </a:r>
          </a:p>
          <a:p>
            <a:r>
              <a:rPr lang="en-US" dirty="0"/>
              <a:t>Once you have printed a copy of the student’s transcript information using the PSPR function, look for the section at the end of the document called “Other Courses.”</a:t>
            </a:r>
          </a:p>
        </p:txBody>
      </p:sp>
    </p:spTree>
    <p:extLst>
      <p:ext uri="{BB962C8B-B14F-4D97-AF65-F5344CB8AC3E}">
        <p14:creationId xmlns:p14="http://schemas.microsoft.com/office/powerpoint/2010/main" val="836362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lvl="1"/>
            <a:r>
              <a:rPr lang="en-US" dirty="0"/>
              <a:t>In this section, you may find courses the student has taken here or elsewhere that have not been filtered into the program requirement sections on the PSPR transcript.</a:t>
            </a:r>
          </a:p>
          <a:p>
            <a:pPr lvl="1"/>
            <a:r>
              <a:rPr lang="en-US" dirty="0"/>
              <a:t>Examine these courses carefully because you may find a course that can be used as a program requirement.  </a:t>
            </a:r>
          </a:p>
          <a:p>
            <a:r>
              <a:rPr lang="en-US" dirty="0"/>
              <a:t>To know for sure, always refer to your Curriculum Standard, located on the NCCCS website.  </a:t>
            </a:r>
          </a:p>
          <a:p>
            <a:pPr lvl="1"/>
            <a:endParaRPr lang="en-US" dirty="0"/>
          </a:p>
        </p:txBody>
      </p:sp>
    </p:spTree>
    <p:extLst>
      <p:ext uri="{BB962C8B-B14F-4D97-AF65-F5344CB8AC3E}">
        <p14:creationId xmlns:p14="http://schemas.microsoft.com/office/powerpoint/2010/main" val="237702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Academic Advising Refresher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3352800"/>
            <a:ext cx="2857500" cy="2676525"/>
          </a:xfrm>
          <a:prstGeom prst="rect">
            <a:avLst/>
          </a:prstGeom>
        </p:spPr>
      </p:pic>
    </p:spTree>
    <p:extLst>
      <p:ext uri="{BB962C8B-B14F-4D97-AF65-F5344CB8AC3E}">
        <p14:creationId xmlns:p14="http://schemas.microsoft.com/office/powerpoint/2010/main" val="2162772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lvl="1"/>
            <a:r>
              <a:rPr lang="en-US" dirty="0"/>
              <a:t>If you have further questions about whether the course can be used as a program requirement, consult the college registrar, Gretchen Steiger (3011).</a:t>
            </a:r>
          </a:p>
          <a:p>
            <a:pPr lvl="1"/>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4167"/>
          <a:stretch/>
        </p:blipFill>
        <p:spPr>
          <a:xfrm>
            <a:off x="2609850" y="2543170"/>
            <a:ext cx="3924300" cy="3705230"/>
          </a:xfrm>
          <a:prstGeom prst="rect">
            <a:avLst/>
          </a:prstGeom>
        </p:spPr>
      </p:pic>
    </p:spTree>
    <p:extLst>
      <p:ext uri="{BB962C8B-B14F-4D97-AF65-F5344CB8AC3E}">
        <p14:creationId xmlns:p14="http://schemas.microsoft.com/office/powerpoint/2010/main" val="3014314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22BA-1600-478B-833B-D81C3D41A7DA}"/>
              </a:ext>
            </a:extLst>
          </p:cNvPr>
          <p:cNvSpPr>
            <a:spLocks noGrp="1"/>
          </p:cNvSpPr>
          <p:nvPr>
            <p:ph type="title"/>
          </p:nvPr>
        </p:nvSpPr>
        <p:spPr/>
        <p:txBody>
          <a:bodyPr/>
          <a:lstStyle/>
          <a:p>
            <a:r>
              <a:rPr lang="en-US" b="1" u="sng" dirty="0"/>
              <a:t>Grading</a:t>
            </a:r>
          </a:p>
        </p:txBody>
      </p:sp>
      <p:sp>
        <p:nvSpPr>
          <p:cNvPr id="3" name="Content Placeholder 2">
            <a:extLst>
              <a:ext uri="{FF2B5EF4-FFF2-40B4-BE49-F238E27FC236}">
                <a16:creationId xmlns:a16="http://schemas.microsoft.com/office/drawing/2014/main" id="{605D5E22-CF31-4440-8555-E613248FDCE6}"/>
              </a:ext>
            </a:extLst>
          </p:cNvPr>
          <p:cNvSpPr>
            <a:spLocks noGrp="1"/>
          </p:cNvSpPr>
          <p:nvPr>
            <p:ph idx="1"/>
          </p:nvPr>
        </p:nvSpPr>
        <p:spPr/>
        <p:txBody>
          <a:bodyPr/>
          <a:lstStyle/>
          <a:p>
            <a:r>
              <a:rPr lang="en-US" dirty="0"/>
              <a:t>Grade course work and submit grades in Moodle on a regular basis.</a:t>
            </a:r>
          </a:p>
          <a:p>
            <a:pPr lvl="1"/>
            <a:r>
              <a:rPr lang="en-US" dirty="0"/>
              <a:t>It’s hard for a student to gauge their progress and to know if they are doing things correctly if you don’t grade their work on a regular basis.</a:t>
            </a:r>
          </a:p>
          <a:p>
            <a:r>
              <a:rPr lang="en-US" dirty="0"/>
              <a:t>Make sure final grades are entered correctly.</a:t>
            </a:r>
          </a:p>
          <a:p>
            <a:pPr lvl="1"/>
            <a:r>
              <a:rPr lang="en-US" dirty="0"/>
              <a:t>I have found instances where students earned a passing grade in a course but were issued a failing grade instead.</a:t>
            </a:r>
          </a:p>
        </p:txBody>
      </p:sp>
    </p:spTree>
    <p:extLst>
      <p:ext uri="{BB962C8B-B14F-4D97-AF65-F5344CB8AC3E}">
        <p14:creationId xmlns:p14="http://schemas.microsoft.com/office/powerpoint/2010/main" val="2330369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Putting Grades in the Gradebook</a:t>
            </a:r>
            <a:endParaRPr lang="en-US" dirty="0"/>
          </a:p>
        </p:txBody>
      </p:sp>
      <p:sp>
        <p:nvSpPr>
          <p:cNvPr id="3" name="Content Placeholder 2"/>
          <p:cNvSpPr>
            <a:spLocks noGrp="1"/>
          </p:cNvSpPr>
          <p:nvPr>
            <p:ph idx="1"/>
          </p:nvPr>
        </p:nvSpPr>
        <p:spPr/>
        <p:txBody>
          <a:bodyPr>
            <a:normAutofit/>
          </a:bodyPr>
          <a:lstStyle/>
          <a:p>
            <a:r>
              <a:rPr lang="en-US" dirty="0"/>
              <a:t>As you grade assignments and enter them into your Moodle gradebook, always enter a grade for each assignment.  </a:t>
            </a:r>
          </a:p>
          <a:p>
            <a:pPr lvl="1"/>
            <a:r>
              <a:rPr lang="en-US" dirty="0"/>
              <a:t>Do not leave the grade blank.  </a:t>
            </a:r>
          </a:p>
          <a:p>
            <a:r>
              <a:rPr lang="en-US" dirty="0"/>
              <a:t>If the student has not submitted an assignment on time and </a:t>
            </a:r>
            <a:r>
              <a:rPr lang="en-US" b="1" u="sng" dirty="0"/>
              <a:t>has permission</a:t>
            </a:r>
            <a:r>
              <a:rPr lang="en-US" b="1" dirty="0"/>
              <a:t> </a:t>
            </a:r>
            <a:r>
              <a:rPr lang="en-US" dirty="0"/>
              <a:t>to submit the assignment late, enter the grade of zero.  </a:t>
            </a:r>
          </a:p>
        </p:txBody>
      </p:sp>
    </p:spTree>
    <p:extLst>
      <p:ext uri="{BB962C8B-B14F-4D97-AF65-F5344CB8AC3E}">
        <p14:creationId xmlns:p14="http://schemas.microsoft.com/office/powerpoint/2010/main" val="4285873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lvl="1"/>
            <a:r>
              <a:rPr lang="en-US" dirty="0"/>
              <a:t>Once you receive the assignment, grade it, subtract the late fee, and enter the new grade.  </a:t>
            </a:r>
          </a:p>
          <a:p>
            <a:pPr lvl="1"/>
            <a:r>
              <a:rPr lang="en-US" dirty="0"/>
              <a:t>If the student never follows through with submitting the work, you have that covered (you entered the zero).  The student gets to keep it.  </a:t>
            </a:r>
          </a:p>
          <a:p>
            <a:r>
              <a:rPr lang="en-US" dirty="0"/>
              <a:t>By having a grade entered in the gradebook, the student has a true sense of how well they are doing in a course.  </a:t>
            </a:r>
          </a:p>
          <a:p>
            <a:pPr lvl="1"/>
            <a:r>
              <a:rPr lang="en-US" dirty="0"/>
              <a:t>This process also helps Aviso function, as it should.</a:t>
            </a:r>
          </a:p>
        </p:txBody>
      </p:sp>
    </p:spTree>
    <p:extLst>
      <p:ext uri="{BB962C8B-B14F-4D97-AF65-F5344CB8AC3E}">
        <p14:creationId xmlns:p14="http://schemas.microsoft.com/office/powerpoint/2010/main" val="782006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False averages, due to non-grading or missing grades, can result in a student missing out on opportunities to correct course issues as early as possible.</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003709"/>
            <a:ext cx="2857500" cy="2209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003709"/>
            <a:ext cx="3301288" cy="2209800"/>
          </a:xfrm>
          <a:prstGeom prst="rect">
            <a:avLst/>
          </a:prstGeom>
        </p:spPr>
      </p:pic>
    </p:spTree>
    <p:extLst>
      <p:ext uri="{BB962C8B-B14F-4D97-AF65-F5344CB8AC3E}">
        <p14:creationId xmlns:p14="http://schemas.microsoft.com/office/powerpoint/2010/main" val="1266043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Student Needs/Issues</a:t>
            </a:r>
          </a:p>
        </p:txBody>
      </p:sp>
      <p:sp>
        <p:nvSpPr>
          <p:cNvPr id="3" name="Content Placeholder 2"/>
          <p:cNvSpPr>
            <a:spLocks noGrp="1"/>
          </p:cNvSpPr>
          <p:nvPr>
            <p:ph idx="1"/>
          </p:nvPr>
        </p:nvSpPr>
        <p:spPr/>
        <p:txBody>
          <a:bodyPr/>
          <a:lstStyle/>
          <a:p>
            <a:r>
              <a:rPr lang="en-US" dirty="0"/>
              <a:t>If you feel one of your students has a need or an issue going on in their life that they may need some guidance to address beyond what you can do, please refer them to Student Services.</a:t>
            </a:r>
          </a:p>
          <a:p>
            <a:pPr lvl="1"/>
            <a:r>
              <a:rPr lang="en-US" dirty="0"/>
              <a:t>The Student Services staff can help students in many different areas.</a:t>
            </a:r>
          </a:p>
          <a:p>
            <a:pPr lvl="1"/>
            <a:r>
              <a:rPr lang="en-US" dirty="0"/>
              <a:t>Promise Place may always be an option as well.</a:t>
            </a:r>
          </a:p>
          <a:p>
            <a:pPr lvl="1"/>
            <a:endParaRPr lang="en-US" dirty="0"/>
          </a:p>
        </p:txBody>
      </p:sp>
    </p:spTree>
    <p:extLst>
      <p:ext uri="{BB962C8B-B14F-4D97-AF65-F5344CB8AC3E}">
        <p14:creationId xmlns:p14="http://schemas.microsoft.com/office/powerpoint/2010/main" val="1184824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RISE</a:t>
            </a:r>
          </a:p>
        </p:txBody>
      </p:sp>
      <p:sp>
        <p:nvSpPr>
          <p:cNvPr id="3" name="Content Placeholder 2"/>
          <p:cNvSpPr>
            <a:spLocks noGrp="1"/>
          </p:cNvSpPr>
          <p:nvPr>
            <p:ph idx="1"/>
          </p:nvPr>
        </p:nvSpPr>
        <p:spPr>
          <a:xfrm>
            <a:off x="457200" y="1417638"/>
            <a:ext cx="8229600" cy="4906962"/>
          </a:xfrm>
        </p:spPr>
        <p:txBody>
          <a:bodyPr>
            <a:normAutofit/>
          </a:bodyPr>
          <a:lstStyle/>
          <a:p>
            <a:r>
              <a:rPr lang="en-US" b="1" u="sng" dirty="0"/>
              <a:t>RISE</a:t>
            </a:r>
            <a:r>
              <a:rPr lang="en-US" dirty="0"/>
              <a:t>:  Reinforced Instruction for Student Excellence</a:t>
            </a:r>
          </a:p>
          <a:p>
            <a:pPr lvl="1"/>
            <a:r>
              <a:rPr lang="en-US" dirty="0"/>
              <a:t>Students will be placed based primarily on their HS GPA (no 10-year expiration anymore).</a:t>
            </a:r>
          </a:p>
          <a:p>
            <a:pPr lvl="1"/>
            <a:r>
              <a:rPr lang="en-US" dirty="0"/>
              <a:t>We are currently using DMAs, DREs, and old developmental courses like ENG 085 and MAT 070 for English and Math placement as well.</a:t>
            </a:r>
          </a:p>
          <a:p>
            <a:endParaRPr lang="en-US" dirty="0"/>
          </a:p>
        </p:txBody>
      </p:sp>
    </p:spTree>
    <p:extLst>
      <p:ext uri="{BB962C8B-B14F-4D97-AF65-F5344CB8AC3E}">
        <p14:creationId xmlns:p14="http://schemas.microsoft.com/office/powerpoint/2010/main" val="367247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lvl="1"/>
            <a:r>
              <a:rPr lang="en-US" dirty="0"/>
              <a:t>Two modules in </a:t>
            </a:r>
            <a:r>
              <a:rPr lang="en-US" b="1" u="sng" dirty="0"/>
              <a:t>the PCC Academic Advising Center</a:t>
            </a:r>
            <a:r>
              <a:rPr lang="en-US" b="1" dirty="0"/>
              <a:t> </a:t>
            </a:r>
            <a:r>
              <a:rPr lang="en-US" dirty="0"/>
              <a:t>address RISE.</a:t>
            </a:r>
          </a:p>
          <a:p>
            <a:pPr lvl="1"/>
            <a:r>
              <a:rPr lang="en-US" dirty="0"/>
              <a:t>I have documents that explain how to convert old developmental courses as well. Just email me.</a:t>
            </a:r>
          </a:p>
          <a:p>
            <a:r>
              <a:rPr lang="en-US" dirty="0"/>
              <a:t>To better understand how PCC will handle the RISE process, review the </a:t>
            </a:r>
            <a:r>
              <a:rPr lang="en-US" b="1" u="sng" dirty="0"/>
              <a:t>PCC RISE Crosswalk document</a:t>
            </a:r>
            <a:r>
              <a:rPr lang="en-US" dirty="0"/>
              <a:t>.</a:t>
            </a:r>
          </a:p>
        </p:txBody>
      </p:sp>
    </p:spTree>
    <p:extLst>
      <p:ext uri="{BB962C8B-B14F-4D97-AF65-F5344CB8AC3E}">
        <p14:creationId xmlns:p14="http://schemas.microsoft.com/office/powerpoint/2010/main" val="2498009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Important Course Dates: Fall 2021</a:t>
            </a:r>
          </a:p>
        </p:txBody>
      </p:sp>
      <p:sp>
        <p:nvSpPr>
          <p:cNvPr id="5" name="Flowchart: Terminator 4"/>
          <p:cNvSpPr/>
          <p:nvPr/>
        </p:nvSpPr>
        <p:spPr>
          <a:xfrm>
            <a:off x="3479418" y="1558177"/>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Census/10%</a:t>
            </a:r>
          </a:p>
        </p:txBody>
      </p:sp>
      <p:sp>
        <p:nvSpPr>
          <p:cNvPr id="6" name="Flowchart: Terminator 5"/>
          <p:cNvSpPr/>
          <p:nvPr/>
        </p:nvSpPr>
        <p:spPr>
          <a:xfrm>
            <a:off x="4876800" y="1558176"/>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Drop Date</a:t>
            </a:r>
          </a:p>
        </p:txBody>
      </p:sp>
      <p:pic>
        <p:nvPicPr>
          <p:cNvPr id="7" name="Picture 6">
            <a:extLst>
              <a:ext uri="{FF2B5EF4-FFF2-40B4-BE49-F238E27FC236}">
                <a16:creationId xmlns:a16="http://schemas.microsoft.com/office/drawing/2014/main" id="{B15FA39F-3C91-40AA-B49B-506CB470728B}"/>
              </a:ext>
            </a:extLst>
          </p:cNvPr>
          <p:cNvPicPr>
            <a:picLocks noChangeAspect="1"/>
          </p:cNvPicPr>
          <p:nvPr/>
        </p:nvPicPr>
        <p:blipFill rotWithShape="1">
          <a:blip r:embed="rId3"/>
          <a:srcRect l="15833" t="18889" r="19166" b="32222"/>
          <a:stretch/>
        </p:blipFill>
        <p:spPr>
          <a:xfrm>
            <a:off x="119691" y="1994715"/>
            <a:ext cx="9005455" cy="3810000"/>
          </a:xfrm>
          <a:prstGeom prst="rect">
            <a:avLst/>
          </a:prstGeom>
        </p:spPr>
      </p:pic>
    </p:spTree>
    <p:extLst>
      <p:ext uri="{BB962C8B-B14F-4D97-AF65-F5344CB8AC3E}">
        <p14:creationId xmlns:p14="http://schemas.microsoft.com/office/powerpoint/2010/main" val="1762785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1771651"/>
          </a:xfrm>
        </p:spPr>
        <p:txBody>
          <a:bodyPr>
            <a:normAutofit/>
          </a:bodyPr>
          <a:lstStyle/>
          <a:p>
            <a:r>
              <a:rPr lang="en-US" sz="6000" b="1" u="sng" dirty="0"/>
              <a:t>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55" y="2868188"/>
            <a:ext cx="2959290" cy="2824163"/>
          </a:xfrm>
          <a:prstGeom prst="rect">
            <a:avLst/>
          </a:prstGeom>
        </p:spPr>
      </p:pic>
    </p:spTree>
    <p:extLst>
      <p:ext uri="{BB962C8B-B14F-4D97-AF65-F5344CB8AC3E}">
        <p14:creationId xmlns:p14="http://schemas.microsoft.com/office/powerpoint/2010/main" val="113121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Making Changes</a:t>
            </a:r>
          </a:p>
        </p:txBody>
      </p:sp>
      <p:sp>
        <p:nvSpPr>
          <p:cNvPr id="3" name="Content Placeholder 2"/>
          <p:cNvSpPr>
            <a:spLocks noGrp="1"/>
          </p:cNvSpPr>
          <p:nvPr>
            <p:ph idx="1"/>
          </p:nvPr>
        </p:nvSpPr>
        <p:spPr>
          <a:xfrm>
            <a:off x="457200" y="1600200"/>
            <a:ext cx="8229600" cy="4800600"/>
          </a:xfrm>
        </p:spPr>
        <p:txBody>
          <a:bodyPr>
            <a:normAutofit/>
          </a:bodyPr>
          <a:lstStyle/>
          <a:p>
            <a:r>
              <a:rPr lang="en-US" dirty="0"/>
              <a:t>The following changes must be made </a:t>
            </a:r>
            <a:r>
              <a:rPr lang="en-US" b="1" u="sng" dirty="0"/>
              <a:t>before the 10% point</a:t>
            </a:r>
            <a:r>
              <a:rPr lang="en-US" dirty="0"/>
              <a:t>.</a:t>
            </a:r>
          </a:p>
          <a:p>
            <a:pPr lvl="1"/>
            <a:r>
              <a:rPr lang="en-US" dirty="0"/>
              <a:t>Academic catalog of record</a:t>
            </a:r>
          </a:p>
          <a:p>
            <a:pPr lvl="1"/>
            <a:r>
              <a:rPr lang="en-US" dirty="0"/>
              <a:t>Course substitutions</a:t>
            </a:r>
          </a:p>
          <a:p>
            <a:pPr lvl="1"/>
            <a:r>
              <a:rPr lang="en-US" dirty="0"/>
              <a:t>Program of Study</a:t>
            </a:r>
          </a:p>
          <a:p>
            <a:r>
              <a:rPr lang="en-US" dirty="0"/>
              <a:t>To start these processes, use the proper forms posted on the PCC Advising Moodle site.</a:t>
            </a:r>
          </a:p>
          <a:p>
            <a:r>
              <a:rPr lang="en-US" dirty="0"/>
              <a:t>Failure to do so can lead to negative results for students. </a:t>
            </a:r>
          </a:p>
          <a:p>
            <a:endParaRPr lang="en-US" dirty="0"/>
          </a:p>
        </p:txBody>
      </p:sp>
    </p:spTree>
    <p:extLst>
      <p:ext uri="{BB962C8B-B14F-4D97-AF65-F5344CB8AC3E}">
        <p14:creationId xmlns:p14="http://schemas.microsoft.com/office/powerpoint/2010/main" val="239040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WebAdvisor</a:t>
            </a:r>
          </a:p>
        </p:txBody>
      </p:sp>
      <p:sp>
        <p:nvSpPr>
          <p:cNvPr id="3" name="Content Placeholder 2"/>
          <p:cNvSpPr>
            <a:spLocks noGrp="1"/>
          </p:cNvSpPr>
          <p:nvPr>
            <p:ph idx="1"/>
          </p:nvPr>
        </p:nvSpPr>
        <p:spPr/>
        <p:txBody>
          <a:bodyPr>
            <a:normAutofit fontScale="92500" lnSpcReduction="10000"/>
          </a:bodyPr>
          <a:lstStyle/>
          <a:p>
            <a:r>
              <a:rPr lang="en-US" b="1" dirty="0"/>
              <a:t>Census date (also known as the 10% point)</a:t>
            </a:r>
          </a:p>
          <a:p>
            <a:r>
              <a:rPr lang="en-US" dirty="0"/>
              <a:t>When your courses begin, as students enter the course (seated or online), please be sure to put an “E” under the date of entry in WebAdvisor.</a:t>
            </a:r>
          </a:p>
          <a:p>
            <a:pPr lvl="1"/>
            <a:r>
              <a:rPr lang="en-US" b="1" u="sng" dirty="0"/>
              <a:t>Do so before the census date.  Do not wait</a:t>
            </a:r>
            <a:r>
              <a:rPr lang="en-US" b="1" dirty="0"/>
              <a:t>.</a:t>
            </a:r>
          </a:p>
          <a:p>
            <a:r>
              <a:rPr lang="en-US" dirty="0"/>
              <a:t>Check your attendance everyday prior to the census date.</a:t>
            </a:r>
          </a:p>
          <a:p>
            <a:pPr lvl="1"/>
            <a:r>
              <a:rPr lang="en-US" dirty="0"/>
              <a:t>Once the census date comes and goes, if the student has not entered the course, list the student as a “no show” in WebAdvisor and alert Student Services.</a:t>
            </a:r>
          </a:p>
        </p:txBody>
      </p:sp>
    </p:spTree>
    <p:extLst>
      <p:ext uri="{BB962C8B-B14F-4D97-AF65-F5344CB8AC3E}">
        <p14:creationId xmlns:p14="http://schemas.microsoft.com/office/powerpoint/2010/main" val="181408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D14FD-6470-40A3-B4B0-8593BF52114A}"/>
              </a:ext>
            </a:extLst>
          </p:cNvPr>
          <p:cNvSpPr>
            <a:spLocks noGrp="1"/>
          </p:cNvSpPr>
          <p:nvPr>
            <p:ph idx="1"/>
          </p:nvPr>
        </p:nvSpPr>
        <p:spPr>
          <a:xfrm>
            <a:off x="457200" y="609600"/>
            <a:ext cx="8229600" cy="5516563"/>
          </a:xfrm>
        </p:spPr>
        <p:txBody>
          <a:bodyPr/>
          <a:lstStyle/>
          <a:p>
            <a:pPr lvl="1"/>
            <a:r>
              <a:rPr lang="en-US" dirty="0"/>
              <a:t>Close them out of your Moodle course as well.</a:t>
            </a:r>
          </a:p>
          <a:p>
            <a:pPr lvl="1"/>
            <a:r>
              <a:rPr lang="en-US" dirty="0"/>
              <a:t>If you let the student enter the course beyond the census date, we cannot count the student for FTE purposes. </a:t>
            </a:r>
          </a:p>
          <a:p>
            <a:pPr lvl="1"/>
            <a:r>
              <a:rPr lang="en-US" dirty="0"/>
              <a:t>FTE is the basis for how we get funded as a college.</a:t>
            </a:r>
          </a:p>
          <a:p>
            <a:pPr lvl="1"/>
            <a:endParaRPr lang="en-US" dirty="0"/>
          </a:p>
        </p:txBody>
      </p:sp>
    </p:spTree>
    <p:extLst>
      <p:ext uri="{BB962C8B-B14F-4D97-AF65-F5344CB8AC3E}">
        <p14:creationId xmlns:p14="http://schemas.microsoft.com/office/powerpoint/2010/main" val="304784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42CA-1B0D-408D-9B61-C073EAB35555}"/>
              </a:ext>
            </a:extLst>
          </p:cNvPr>
          <p:cNvSpPr>
            <a:spLocks noGrp="1"/>
          </p:cNvSpPr>
          <p:nvPr>
            <p:ph type="title"/>
          </p:nvPr>
        </p:nvSpPr>
        <p:spPr/>
        <p:txBody>
          <a:bodyPr/>
          <a:lstStyle/>
          <a:p>
            <a:r>
              <a:rPr lang="en-US" b="1" u="sng" dirty="0"/>
              <a:t>WebAdvisor: Final Grades</a:t>
            </a:r>
          </a:p>
        </p:txBody>
      </p:sp>
      <p:sp>
        <p:nvSpPr>
          <p:cNvPr id="3" name="Content Placeholder 2">
            <a:extLst>
              <a:ext uri="{FF2B5EF4-FFF2-40B4-BE49-F238E27FC236}">
                <a16:creationId xmlns:a16="http://schemas.microsoft.com/office/drawing/2014/main" id="{1271E439-E1FA-4AAC-BBD9-5856D9B43320}"/>
              </a:ext>
            </a:extLst>
          </p:cNvPr>
          <p:cNvSpPr>
            <a:spLocks noGrp="1"/>
          </p:cNvSpPr>
          <p:nvPr>
            <p:ph idx="1"/>
          </p:nvPr>
        </p:nvSpPr>
        <p:spPr/>
        <p:txBody>
          <a:bodyPr/>
          <a:lstStyle/>
          <a:p>
            <a:r>
              <a:rPr lang="en-US" dirty="0"/>
              <a:t>Once your course has ended, grade student work and submit your final grades through WebAdvisor.</a:t>
            </a:r>
          </a:p>
          <a:p>
            <a:pPr lvl="1"/>
            <a:r>
              <a:rPr lang="en-US" dirty="0"/>
              <a:t>Do this as soon as possible, meeting the final grades deadline set by the college registrar.</a:t>
            </a:r>
          </a:p>
          <a:p>
            <a:pPr lvl="1"/>
            <a:r>
              <a:rPr lang="en-US" dirty="0"/>
              <a:t>Delays in entering grades can disrupt the Student Services workflow.</a:t>
            </a:r>
          </a:p>
        </p:txBody>
      </p:sp>
    </p:spTree>
    <p:extLst>
      <p:ext uri="{BB962C8B-B14F-4D97-AF65-F5344CB8AC3E}">
        <p14:creationId xmlns:p14="http://schemas.microsoft.com/office/powerpoint/2010/main" val="13119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Not On The Roster</a:t>
            </a:r>
          </a:p>
        </p:txBody>
      </p:sp>
      <p:sp>
        <p:nvSpPr>
          <p:cNvPr id="3" name="Content Placeholder 2"/>
          <p:cNvSpPr>
            <a:spLocks noGrp="1"/>
          </p:cNvSpPr>
          <p:nvPr>
            <p:ph idx="1"/>
          </p:nvPr>
        </p:nvSpPr>
        <p:spPr/>
        <p:txBody>
          <a:bodyPr/>
          <a:lstStyle/>
          <a:p>
            <a:r>
              <a:rPr lang="en-US" dirty="0"/>
              <a:t>If you have a student show up for your course who is not on the roster, do not allow them to stay in the course.</a:t>
            </a:r>
          </a:p>
          <a:p>
            <a:pPr lvl="1"/>
            <a:r>
              <a:rPr lang="en-US" dirty="0"/>
              <a:t>Ask them to go to Student Services to clear the matter up.</a:t>
            </a:r>
          </a:p>
          <a:p>
            <a:pPr lvl="1"/>
            <a:r>
              <a:rPr lang="en-US" dirty="0"/>
              <a:t>They must do so before entering the course.</a:t>
            </a:r>
          </a:p>
          <a:p>
            <a:pPr lvl="1"/>
            <a:r>
              <a:rPr lang="en-US" dirty="0"/>
              <a:t>If caught doing otherwise, the college could receive a reprimand from the state auditor.</a:t>
            </a:r>
          </a:p>
        </p:txBody>
      </p:sp>
    </p:spTree>
    <p:extLst>
      <p:ext uri="{BB962C8B-B14F-4D97-AF65-F5344CB8AC3E}">
        <p14:creationId xmlns:p14="http://schemas.microsoft.com/office/powerpoint/2010/main" val="201605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u="sng" dirty="0"/>
              <a:t>Dropping Students </a:t>
            </a:r>
            <a:br>
              <a:rPr lang="en-US" b="1" u="sng" dirty="0"/>
            </a:br>
            <a:r>
              <a:rPr lang="en-US" b="1" u="sng" dirty="0"/>
              <a:t>(Instructor-Initiated)</a:t>
            </a:r>
            <a:endParaRPr lang="en-US" u="sng" dirty="0"/>
          </a:p>
        </p:txBody>
      </p:sp>
      <p:sp>
        <p:nvSpPr>
          <p:cNvPr id="3" name="Content Placeholder 2"/>
          <p:cNvSpPr>
            <a:spLocks noGrp="1"/>
          </p:cNvSpPr>
          <p:nvPr>
            <p:ph idx="1"/>
          </p:nvPr>
        </p:nvSpPr>
        <p:spPr>
          <a:xfrm>
            <a:off x="457200" y="1905000"/>
            <a:ext cx="8229600" cy="4572000"/>
          </a:xfrm>
        </p:spPr>
        <p:txBody>
          <a:bodyPr>
            <a:normAutofit fontScale="92500"/>
          </a:bodyPr>
          <a:lstStyle/>
          <a:p>
            <a:r>
              <a:rPr lang="en-US" u="sng" dirty="0"/>
              <a:t>Before dropping</a:t>
            </a:r>
            <a:r>
              <a:rPr lang="en-US" dirty="0"/>
              <a:t> a student from your course, make sure you have completed an </a:t>
            </a:r>
            <a:r>
              <a:rPr lang="en-US" u="sng" dirty="0"/>
              <a:t>Early Alert</a:t>
            </a:r>
            <a:r>
              <a:rPr lang="en-US" dirty="0"/>
              <a:t> in Aviso.  </a:t>
            </a:r>
          </a:p>
          <a:p>
            <a:pPr lvl="1"/>
            <a:r>
              <a:rPr lang="en-US" dirty="0"/>
              <a:t>We must have documentation that shows an attempt was made to notify the student of their status.</a:t>
            </a:r>
          </a:p>
          <a:p>
            <a:r>
              <a:rPr lang="en-US" dirty="0"/>
              <a:t>To drop a student from your course, you must use the </a:t>
            </a:r>
            <a:r>
              <a:rPr lang="en-US" b="1" i="1" dirty="0"/>
              <a:t>PCC Instructor Initiated Withdrawal Form 2020 </a:t>
            </a:r>
            <a:r>
              <a:rPr lang="en-US" dirty="0"/>
              <a:t>posted on in the PCC Academic Advising Center. </a:t>
            </a:r>
            <a:r>
              <a:rPr lang="en-US" b="1" u="sng" dirty="0"/>
              <a:t>See the Advising Forms module.</a:t>
            </a:r>
            <a:endParaRPr lang="en-US" b="1" i="1" u="sng" dirty="0"/>
          </a:p>
        </p:txBody>
      </p:sp>
    </p:spTree>
    <p:extLst>
      <p:ext uri="{BB962C8B-B14F-4D97-AF65-F5344CB8AC3E}">
        <p14:creationId xmlns:p14="http://schemas.microsoft.com/office/powerpoint/2010/main" val="247360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2505</TotalTime>
  <Words>1846</Words>
  <Application>Microsoft Office PowerPoint</Application>
  <PresentationFormat>On-screen Show (4:3)</PresentationFormat>
  <Paragraphs>139</Paragraphs>
  <Slides>39</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Academic Advising</vt:lpstr>
      <vt:lpstr>Advising Resources</vt:lpstr>
      <vt:lpstr>Academic Advising Refresher</vt:lpstr>
      <vt:lpstr>Making Changes</vt:lpstr>
      <vt:lpstr>WebAdvisor</vt:lpstr>
      <vt:lpstr>PowerPoint Presentation</vt:lpstr>
      <vt:lpstr>WebAdvisor: Final Grades</vt:lpstr>
      <vt:lpstr>Not On The Roster</vt:lpstr>
      <vt:lpstr>Dropping Students  (Instructor-Initiated)</vt:lpstr>
      <vt:lpstr>PowerPoint Presentation</vt:lpstr>
      <vt:lpstr>PowerPoint Presentation</vt:lpstr>
      <vt:lpstr>PowerPoint Presentation</vt:lpstr>
      <vt:lpstr>Financial Aid</vt:lpstr>
      <vt:lpstr>PowerPoint Presentation</vt:lpstr>
      <vt:lpstr>FERPA:  Privacy</vt:lpstr>
      <vt:lpstr>PowerPoint Presentation</vt:lpstr>
      <vt:lpstr>Transcript Evaluations</vt:lpstr>
      <vt:lpstr>PowerPoint Presentation</vt:lpstr>
      <vt:lpstr>PowerPoint Presentation</vt:lpstr>
      <vt:lpstr>PowerPoint Presentation</vt:lpstr>
      <vt:lpstr>Aviso Usage</vt:lpstr>
      <vt:lpstr>Notes </vt:lpstr>
      <vt:lpstr>Early Alerts</vt:lpstr>
      <vt:lpstr>PowerPoint Presentation</vt:lpstr>
      <vt:lpstr>Academic Advising Updates</vt:lpstr>
      <vt:lpstr>Door Schedule With Office Hours</vt:lpstr>
      <vt:lpstr>Review Your Moodle Course Set-Up</vt:lpstr>
      <vt:lpstr>Review Transcripts (Give Them Credit)</vt:lpstr>
      <vt:lpstr>PowerPoint Presentation</vt:lpstr>
      <vt:lpstr>PowerPoint Presentation</vt:lpstr>
      <vt:lpstr>Grading</vt:lpstr>
      <vt:lpstr>Putting Grades in the Gradebook</vt:lpstr>
      <vt:lpstr>PowerPoint Presentation</vt:lpstr>
      <vt:lpstr>PowerPoint Presentation</vt:lpstr>
      <vt:lpstr>Student Needs/Issues</vt:lpstr>
      <vt:lpstr>RISE</vt:lpstr>
      <vt:lpstr>PowerPoint Presentation</vt:lpstr>
      <vt:lpstr>Important Course Dates: Fall 2021</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2013 Advising Professional Development</dc:title>
  <dc:creator>Neil Callahan</dc:creator>
  <cp:lastModifiedBy>Neil Callahan</cp:lastModifiedBy>
  <cp:revision>208</cp:revision>
  <cp:lastPrinted>2015-05-07T15:07:59Z</cp:lastPrinted>
  <dcterms:created xsi:type="dcterms:W3CDTF">2013-11-11T16:54:46Z</dcterms:created>
  <dcterms:modified xsi:type="dcterms:W3CDTF">2021-07-27T21:32:41Z</dcterms:modified>
</cp:coreProperties>
</file>