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4" r:id="rId16"/>
    <p:sldId id="270" r:id="rId17"/>
    <p:sldId id="271" r:id="rId18"/>
    <p:sldId id="273" r:id="rId19"/>
    <p:sldId id="283" r:id="rId20"/>
    <p:sldId id="282" r:id="rId21"/>
    <p:sldId id="284" r:id="rId22"/>
    <p:sldId id="278" r:id="rId23"/>
    <p:sldId id="279" r:id="rId24"/>
    <p:sldId id="280" r:id="rId25"/>
    <p:sldId id="285" r:id="rId26"/>
    <p:sldId id="281" r:id="rId27"/>
    <p:sldId id="286" r:id="rId28"/>
    <p:sldId id="272" r:id="rId29"/>
    <p:sldId id="275"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27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99200C-72C1-4792-9787-9829037FD14D}" type="datetimeFigureOut">
              <a:rPr lang="en-US" smtClean="0"/>
              <a:t>11/20/2013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543619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99200C-72C1-4792-9787-9829037FD14D}" type="datetimeFigureOut">
              <a:rPr lang="en-US" smtClean="0"/>
              <a:t>11/20/2013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910935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99200C-72C1-4792-9787-9829037FD14D}" type="datetimeFigureOut">
              <a:rPr lang="en-US" smtClean="0"/>
              <a:t>11/20/2013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263727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99200C-72C1-4792-9787-9829037FD14D}" type="datetimeFigureOut">
              <a:rPr lang="en-US" smtClean="0"/>
              <a:t>11/20/2013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062384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99200C-72C1-4792-9787-9829037FD14D}" type="datetimeFigureOut">
              <a:rPr lang="en-US" smtClean="0"/>
              <a:t>11/20/2013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593587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99200C-72C1-4792-9787-9829037FD14D}" type="datetimeFigureOut">
              <a:rPr lang="en-US" smtClean="0"/>
              <a:t>11/20/2013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232848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99200C-72C1-4792-9787-9829037FD14D}" type="datetimeFigureOut">
              <a:rPr lang="en-US" smtClean="0"/>
              <a:t>11/20/2013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423921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99200C-72C1-4792-9787-9829037FD14D}" type="datetimeFigureOut">
              <a:rPr lang="en-US" smtClean="0"/>
              <a:t>11/20/2013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981658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99200C-72C1-4792-9787-9829037FD14D}" type="datetimeFigureOut">
              <a:rPr lang="en-US" smtClean="0"/>
              <a:t>11/20/2013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179581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11/20/2013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4075547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11/20/2013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621404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99200C-72C1-4792-9787-9829037FD14D}" type="datetimeFigureOut">
              <a:rPr lang="en-US" smtClean="0"/>
              <a:t>11/20/2013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BE6267-472E-46FD-BF9E-F7B383A0CB00}" type="slidenum">
              <a:rPr lang="en-US" smtClean="0"/>
              <a:t>‹#›</a:t>
            </a:fld>
            <a:endParaRPr lang="en-US" dirty="0"/>
          </a:p>
        </p:txBody>
      </p:sp>
    </p:spTree>
    <p:extLst>
      <p:ext uri="{BB962C8B-B14F-4D97-AF65-F5344CB8AC3E}">
        <p14:creationId xmlns:p14="http://schemas.microsoft.com/office/powerpoint/2010/main" val="3127666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cristy_lewis@mailcruiser.co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url?sa=i&amp;rct=j&amp;q=&amp;esrc=s&amp;frm=1&amp;source=images&amp;cd=&amp;cad=rja&amp;docid=c4McSZR6hFB-4M&amp;tbnid=Z-Tj4itOLhqAUM:&amp;ved=0CAUQjRw&amp;url=http://www.muhsd.k12.ca.us/Page/7783&amp;ei=-zSBUpmSBcaAkQe2hoCADQ&amp;bvm=bv.56146854,d.eW0&amp;psig=AFQjCNEI_sCIZUONJNygYy1YSsBax2ttEg&amp;ust=1384285797081190"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google.com/url?sa=i&amp;rct=j&amp;q=&amp;esrc=s&amp;frm=1&amp;source=images&amp;cd=&amp;cad=rja&amp;docid=b83gaMrCSvoOnM&amp;tbnid=a3HmT4z74kHihM:&amp;ved=0CAUQjRw&amp;url=https://moodle.org/logo/&amp;ei=_hiBUoH0HsTnkAebs4GgDg&amp;bvm=bv.56146854,d.eW0&amp;psig=AFQjCNHTJkHV6xEUbvmEvJJKf5LY4WO1Bw&amp;ust=1384278629654663"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com/url?sa=i&amp;rct=j&amp;q=&amp;esrc=s&amp;frm=1&amp;source=images&amp;cd=&amp;cad=rja&amp;docid=WPhelDQPf3BMEM&amp;tbnid=OWYgkEr6H3JNfM:&amp;ved=0CAUQjRw&amp;url=http://open-site.org/schools/pamlico-community-college/&amp;ei=JkiCUsfYBMSOkAfY8ID4Dw&amp;bvm=bv.56146854,d.eW0&amp;psig=AFQjCNFUjDXl48Ljhm2YPmvcUXrMKgOZ9Q&amp;ust=1384356257343770"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lstStyle/>
          <a:p>
            <a:r>
              <a:rPr lang="en-US" b="1" u="sng" dirty="0" smtClean="0"/>
              <a:t>Fall 2013 Advising Professional Development</a:t>
            </a:r>
            <a:endParaRPr lang="en-US" b="1" u="sng" dirty="0"/>
          </a:p>
        </p:txBody>
      </p:sp>
      <p:sp>
        <p:nvSpPr>
          <p:cNvPr id="3" name="Subtitle 2"/>
          <p:cNvSpPr>
            <a:spLocks noGrp="1"/>
          </p:cNvSpPr>
          <p:nvPr>
            <p:ph type="subTitle" idx="1"/>
          </p:nvPr>
        </p:nvSpPr>
        <p:spPr>
          <a:xfrm>
            <a:off x="1371600" y="5029200"/>
            <a:ext cx="6400800" cy="1066800"/>
          </a:xfrm>
        </p:spPr>
        <p:txBody>
          <a:bodyPr/>
          <a:lstStyle/>
          <a:p>
            <a:r>
              <a:rPr lang="en-US" b="1" dirty="0" smtClean="0">
                <a:solidFill>
                  <a:schemeClr val="tx1"/>
                </a:solidFill>
              </a:rPr>
              <a:t>Preparing for Pre-Registration &amp; Spring Registration</a:t>
            </a:r>
            <a:endParaRPr lang="en-US" b="1" dirty="0">
              <a:solidFill>
                <a:schemeClr val="tx1"/>
              </a:solidFill>
            </a:endParaRPr>
          </a:p>
        </p:txBody>
      </p:sp>
      <p:pic>
        <p:nvPicPr>
          <p:cNvPr id="1026" name="Picture 2" descr="http://www.pamlicocc.edu/images/56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2362200"/>
            <a:ext cx="2715942"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95278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15000"/>
          </a:xfrm>
        </p:spPr>
        <p:txBody>
          <a:bodyPr>
            <a:normAutofit lnSpcReduction="10000"/>
          </a:bodyPr>
          <a:lstStyle/>
          <a:p>
            <a:r>
              <a:rPr lang="en-US" dirty="0" smtClean="0"/>
              <a:t>If a student wants to drop courses and they receive financial aid, suggest they go speak with someone in the financial aid office to see how it will effect them.</a:t>
            </a:r>
          </a:p>
          <a:p>
            <a:pPr lvl="1"/>
            <a:r>
              <a:rPr lang="en-US" dirty="0" smtClean="0"/>
              <a:t>The student already has to go to Student Services anyway to see the counselor to start the drop process.</a:t>
            </a:r>
          </a:p>
          <a:p>
            <a:r>
              <a:rPr lang="en-US" b="1" u="sng" dirty="0" smtClean="0"/>
              <a:t>Attendance verification</a:t>
            </a:r>
            <a:r>
              <a:rPr lang="en-US" dirty="0" smtClean="0"/>
              <a:t>:</a:t>
            </a:r>
          </a:p>
          <a:p>
            <a:pPr lvl="1"/>
            <a:r>
              <a:rPr lang="en-US" dirty="0" smtClean="0"/>
              <a:t>Do not sign or verify the attendance of a student who has not been “attending” your course. </a:t>
            </a:r>
          </a:p>
          <a:p>
            <a:pPr lvl="1"/>
            <a:r>
              <a:rPr lang="en-US" dirty="0" smtClean="0"/>
              <a:t>“Attending” can mean coming to scheduled class sessions and turning in assignments, among other things.</a:t>
            </a:r>
            <a:endParaRPr lang="en-US" dirty="0"/>
          </a:p>
        </p:txBody>
      </p:sp>
    </p:spTree>
    <p:extLst>
      <p:ext uri="{BB962C8B-B14F-4D97-AF65-F5344CB8AC3E}">
        <p14:creationId xmlns:p14="http://schemas.microsoft.com/office/powerpoint/2010/main" val="13776449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WebAdvisor</a:t>
            </a:r>
            <a:endParaRPr lang="en-US" b="1" u="sng" dirty="0"/>
          </a:p>
        </p:txBody>
      </p:sp>
      <p:sp>
        <p:nvSpPr>
          <p:cNvPr id="3" name="Content Placeholder 2"/>
          <p:cNvSpPr>
            <a:spLocks noGrp="1"/>
          </p:cNvSpPr>
          <p:nvPr>
            <p:ph idx="1"/>
          </p:nvPr>
        </p:nvSpPr>
        <p:spPr/>
        <p:txBody>
          <a:bodyPr/>
          <a:lstStyle/>
          <a:p>
            <a:r>
              <a:rPr lang="en-US" dirty="0" smtClean="0"/>
              <a:t>When your courses begin, as students enter the course (seated or online), please be sure to put an “E” under the date of entry in WebAdvisor.</a:t>
            </a:r>
          </a:p>
          <a:p>
            <a:pPr lvl="1"/>
            <a:r>
              <a:rPr lang="en-US" b="1" u="sng" dirty="0" smtClean="0"/>
              <a:t>Do so before the 10% point.  Do not wait</a:t>
            </a:r>
            <a:r>
              <a:rPr lang="en-US" b="1" dirty="0" smtClean="0"/>
              <a:t>.</a:t>
            </a:r>
          </a:p>
          <a:p>
            <a:r>
              <a:rPr lang="en-US" dirty="0" smtClean="0"/>
              <a:t>If the 10% point has passed and a student has not entered the course, go to Student </a:t>
            </a:r>
            <a:r>
              <a:rPr lang="en-US" dirty="0"/>
              <a:t>S</a:t>
            </a:r>
            <a:r>
              <a:rPr lang="en-US" dirty="0" smtClean="0"/>
              <a:t>ervices and drop them from the course ASAP.</a:t>
            </a:r>
            <a:endParaRPr lang="en-US" dirty="0"/>
          </a:p>
        </p:txBody>
      </p:sp>
    </p:spTree>
    <p:extLst>
      <p:ext uri="{BB962C8B-B14F-4D97-AF65-F5344CB8AC3E}">
        <p14:creationId xmlns:p14="http://schemas.microsoft.com/office/powerpoint/2010/main" val="1197041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Dropping Students</a:t>
            </a:r>
            <a:endParaRPr lang="en-US" b="1" u="sng" dirty="0"/>
          </a:p>
        </p:txBody>
      </p:sp>
      <p:sp>
        <p:nvSpPr>
          <p:cNvPr id="3" name="Content Placeholder 2"/>
          <p:cNvSpPr>
            <a:spLocks noGrp="1"/>
          </p:cNvSpPr>
          <p:nvPr>
            <p:ph idx="1"/>
          </p:nvPr>
        </p:nvSpPr>
        <p:spPr/>
        <p:txBody>
          <a:bodyPr/>
          <a:lstStyle/>
          <a:p>
            <a:r>
              <a:rPr lang="en-US" dirty="0" smtClean="0"/>
              <a:t>Do not wait too long to drop a student who has:</a:t>
            </a:r>
          </a:p>
          <a:p>
            <a:pPr lvl="1"/>
            <a:r>
              <a:rPr lang="en-US" dirty="0" smtClean="0"/>
              <a:t>Not been attending class.</a:t>
            </a:r>
          </a:p>
          <a:p>
            <a:pPr lvl="1"/>
            <a:r>
              <a:rPr lang="en-US" dirty="0" smtClean="0"/>
              <a:t>Not been turning in assignments (whether online or face-to-face courses).</a:t>
            </a:r>
          </a:p>
          <a:p>
            <a:pPr lvl="1"/>
            <a:r>
              <a:rPr lang="en-US" dirty="0" smtClean="0"/>
              <a:t>Never entered the </a:t>
            </a:r>
            <a:r>
              <a:rPr lang="en-US" dirty="0"/>
              <a:t>course (whether online or face-to-face courses).</a:t>
            </a:r>
            <a:endParaRPr lang="en-US" dirty="0" smtClean="0"/>
          </a:p>
          <a:p>
            <a:endParaRPr lang="en-US" dirty="0"/>
          </a:p>
        </p:txBody>
      </p:sp>
    </p:spTree>
    <p:extLst>
      <p:ext uri="{BB962C8B-B14F-4D97-AF65-F5344CB8AC3E}">
        <p14:creationId xmlns:p14="http://schemas.microsoft.com/office/powerpoint/2010/main" val="265928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smtClean="0"/>
              <a:t>If you have questions and are not sure if it’s time to drop the student, go to Student Services and talk with someone.</a:t>
            </a:r>
          </a:p>
          <a:p>
            <a:pPr lvl="1"/>
            <a:r>
              <a:rPr lang="en-US" dirty="0" smtClean="0"/>
              <a:t>Together you can decide if you have a situation in which a student needs to be dropped.</a:t>
            </a:r>
          </a:p>
          <a:p>
            <a:endParaRPr lang="en-US" dirty="0"/>
          </a:p>
        </p:txBody>
      </p:sp>
    </p:spTree>
    <p:extLst>
      <p:ext uri="{BB962C8B-B14F-4D97-AF65-F5344CB8AC3E}">
        <p14:creationId xmlns:p14="http://schemas.microsoft.com/office/powerpoint/2010/main" val="26487911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Early Alerts</a:t>
            </a:r>
            <a:endParaRPr lang="en-US" b="1" u="sng" dirty="0"/>
          </a:p>
        </p:txBody>
      </p:sp>
      <p:sp>
        <p:nvSpPr>
          <p:cNvPr id="3" name="Content Placeholder 2"/>
          <p:cNvSpPr>
            <a:spLocks noGrp="1"/>
          </p:cNvSpPr>
          <p:nvPr>
            <p:ph idx="1"/>
          </p:nvPr>
        </p:nvSpPr>
        <p:spPr/>
        <p:txBody>
          <a:bodyPr/>
          <a:lstStyle/>
          <a:p>
            <a:r>
              <a:rPr lang="en-US" dirty="0" smtClean="0"/>
              <a:t>If you have a student in academic trouble and have exhausted all your means to contact them about the matter, be sure to fill out the Early Alert form and take it to Cristy Lewis.</a:t>
            </a:r>
          </a:p>
          <a:p>
            <a:pPr lvl="1"/>
            <a:r>
              <a:rPr lang="en-US" dirty="0"/>
              <a:t>The form is located on the PCC Advising Moodle site.</a:t>
            </a:r>
          </a:p>
          <a:p>
            <a:pPr lvl="1"/>
            <a:r>
              <a:rPr lang="en-US" dirty="0"/>
              <a:t>Read over the other Early Alert information located on the site</a:t>
            </a:r>
            <a:r>
              <a:rPr lang="en-US" dirty="0" smtClean="0"/>
              <a:t>.</a:t>
            </a:r>
            <a:endParaRPr lang="en-US" dirty="0"/>
          </a:p>
        </p:txBody>
      </p:sp>
    </p:spTree>
    <p:extLst>
      <p:ext uri="{BB962C8B-B14F-4D97-AF65-F5344CB8AC3E}">
        <p14:creationId xmlns:p14="http://schemas.microsoft.com/office/powerpoint/2010/main" val="39955497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r>
              <a:rPr lang="en-US" dirty="0"/>
              <a:t>In the case of online instructors who are off-site and cannot come to Student Services, they must email the form via </a:t>
            </a:r>
            <a:r>
              <a:rPr lang="en-US" b="1" u="sng" dirty="0"/>
              <a:t>Campus Cruiser email only</a:t>
            </a:r>
            <a:r>
              <a:rPr lang="en-US" dirty="0"/>
              <a:t>.</a:t>
            </a:r>
          </a:p>
          <a:p>
            <a:pPr lvl="1"/>
            <a:r>
              <a:rPr lang="en-US" dirty="0" smtClean="0"/>
              <a:t>As </a:t>
            </a:r>
            <a:r>
              <a:rPr lang="en-US" dirty="0"/>
              <a:t>a result of </a:t>
            </a:r>
            <a:r>
              <a:rPr lang="en-US" dirty="0" smtClean="0"/>
              <a:t>FERPA law,</a:t>
            </a:r>
            <a:r>
              <a:rPr lang="en-US" b="1" dirty="0" smtClean="0"/>
              <a:t> this form </a:t>
            </a:r>
            <a:r>
              <a:rPr lang="en-US" b="1" u="sng" dirty="0"/>
              <a:t>should not</a:t>
            </a:r>
            <a:r>
              <a:rPr lang="en-US" b="1" dirty="0"/>
              <a:t> be submitted through Outlook (Office 365)</a:t>
            </a:r>
            <a:r>
              <a:rPr lang="en-US" dirty="0"/>
              <a:t> </a:t>
            </a:r>
            <a:r>
              <a:rPr lang="en-US" b="1" dirty="0"/>
              <a:t>emails.</a:t>
            </a:r>
            <a:r>
              <a:rPr lang="en-US" dirty="0"/>
              <a:t>  </a:t>
            </a:r>
            <a:endParaRPr lang="en-US" dirty="0" smtClean="0"/>
          </a:p>
          <a:p>
            <a:pPr lvl="1"/>
            <a:r>
              <a:rPr lang="en-US" dirty="0" smtClean="0"/>
              <a:t>Because </a:t>
            </a:r>
            <a:r>
              <a:rPr lang="en-US" dirty="0"/>
              <a:t>these emails are public, we would be violating the student's right to privacy.  </a:t>
            </a:r>
            <a:endParaRPr lang="en-US" dirty="0" smtClean="0"/>
          </a:p>
          <a:p>
            <a:pPr lvl="1"/>
            <a:r>
              <a:rPr lang="en-US" dirty="0" smtClean="0"/>
              <a:t>You </a:t>
            </a:r>
            <a:r>
              <a:rPr lang="en-US" dirty="0"/>
              <a:t>can use Campus Cruiser email to send </a:t>
            </a:r>
            <a:r>
              <a:rPr lang="en-US" dirty="0" smtClean="0"/>
              <a:t>this document </a:t>
            </a:r>
            <a:r>
              <a:rPr lang="en-US" dirty="0"/>
              <a:t>because the system is secure and not public.  </a:t>
            </a:r>
            <a:endParaRPr lang="en-US" dirty="0" smtClean="0"/>
          </a:p>
          <a:p>
            <a:pPr lvl="1"/>
            <a:r>
              <a:rPr lang="en-US" dirty="0" smtClean="0"/>
              <a:t>Send the form </a:t>
            </a:r>
            <a:r>
              <a:rPr lang="en-US" dirty="0"/>
              <a:t>to </a:t>
            </a:r>
            <a:r>
              <a:rPr lang="en-US" dirty="0">
                <a:hlinkClick r:id="rId2"/>
              </a:rPr>
              <a:t>cristy_lewis@mailcruiser.com</a:t>
            </a:r>
            <a:r>
              <a:rPr lang="en-US" dirty="0"/>
              <a:t>.  </a:t>
            </a:r>
          </a:p>
          <a:p>
            <a:endParaRPr lang="en-US" dirty="0"/>
          </a:p>
        </p:txBody>
      </p:sp>
    </p:spTree>
    <p:extLst>
      <p:ext uri="{BB962C8B-B14F-4D97-AF65-F5344CB8AC3E}">
        <p14:creationId xmlns:p14="http://schemas.microsoft.com/office/powerpoint/2010/main" val="10569228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Online Readiness</a:t>
            </a:r>
            <a:endParaRPr lang="en-US" b="1" u="sng" dirty="0"/>
          </a:p>
        </p:txBody>
      </p:sp>
      <p:sp>
        <p:nvSpPr>
          <p:cNvPr id="3" name="Content Placeholder 2"/>
          <p:cNvSpPr>
            <a:spLocks noGrp="1"/>
          </p:cNvSpPr>
          <p:nvPr>
            <p:ph idx="1"/>
          </p:nvPr>
        </p:nvSpPr>
        <p:spPr/>
        <p:txBody>
          <a:bodyPr/>
          <a:lstStyle/>
          <a:p>
            <a:r>
              <a:rPr lang="en-US" dirty="0" smtClean="0"/>
              <a:t>Students who have not taken online courses at PCC in the past or passed CIS 110 recently must take the Online Readiness test in order to enrolled in CIS 110 or partial internet and online course.</a:t>
            </a:r>
          </a:p>
          <a:p>
            <a:pPr lvl="1"/>
            <a:r>
              <a:rPr lang="en-US" dirty="0" smtClean="0"/>
              <a:t>Check the student’s score before placing them in these types of courses.</a:t>
            </a:r>
          </a:p>
          <a:p>
            <a:pPr lvl="1"/>
            <a:r>
              <a:rPr lang="en-US" dirty="0" smtClean="0"/>
              <a:t>Look under the </a:t>
            </a:r>
            <a:r>
              <a:rPr lang="en-US" b="1" u="sng" dirty="0" smtClean="0"/>
              <a:t>Datatel Colleague</a:t>
            </a:r>
            <a:r>
              <a:rPr lang="en-US" dirty="0" smtClean="0"/>
              <a:t> section of the </a:t>
            </a:r>
            <a:r>
              <a:rPr lang="en-US" b="1" u="sng" dirty="0" smtClean="0"/>
              <a:t>PCC Advising Moodle site</a:t>
            </a:r>
            <a:r>
              <a:rPr lang="en-US" dirty="0" smtClean="0"/>
              <a:t> to see how to do so.</a:t>
            </a:r>
            <a:endParaRPr lang="en-US" dirty="0"/>
          </a:p>
        </p:txBody>
      </p:sp>
    </p:spTree>
    <p:extLst>
      <p:ext uri="{BB962C8B-B14F-4D97-AF65-F5344CB8AC3E}">
        <p14:creationId xmlns:p14="http://schemas.microsoft.com/office/powerpoint/2010/main" val="3385993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Campus Cruiser Correspondence </a:t>
            </a:r>
            <a:endParaRPr lang="en-US" b="1" u="sng" dirty="0"/>
          </a:p>
        </p:txBody>
      </p:sp>
      <p:sp>
        <p:nvSpPr>
          <p:cNvPr id="3" name="Content Placeholder 2"/>
          <p:cNvSpPr>
            <a:spLocks noGrp="1"/>
          </p:cNvSpPr>
          <p:nvPr>
            <p:ph idx="1"/>
          </p:nvPr>
        </p:nvSpPr>
        <p:spPr/>
        <p:txBody>
          <a:bodyPr/>
          <a:lstStyle/>
          <a:p>
            <a:r>
              <a:rPr lang="en-US" dirty="0" smtClean="0"/>
              <a:t>As you advise and teach students, please reinforce the importance of checking Campus Cruiser email.</a:t>
            </a:r>
          </a:p>
          <a:p>
            <a:pPr lvl="1"/>
            <a:r>
              <a:rPr lang="en-US" dirty="0" smtClean="0"/>
              <a:t>PCC communicates many important announcements through the Campus Cruiser email system (financial aid info, for example).</a:t>
            </a:r>
          </a:p>
          <a:p>
            <a:pPr lvl="1"/>
            <a:r>
              <a:rPr lang="en-US" dirty="0" smtClean="0"/>
              <a:t>Not checking these emails can result in many different types of inconveniences for students.</a:t>
            </a:r>
            <a:endParaRPr lang="en-US" dirty="0"/>
          </a:p>
        </p:txBody>
      </p:sp>
    </p:spTree>
    <p:extLst>
      <p:ext uri="{BB962C8B-B14F-4D97-AF65-F5344CB8AC3E}">
        <p14:creationId xmlns:p14="http://schemas.microsoft.com/office/powerpoint/2010/main" val="22736377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DRE Update</a:t>
            </a:r>
            <a:endParaRPr lang="en-US" b="1" u="sng" dirty="0"/>
          </a:p>
        </p:txBody>
      </p:sp>
      <p:sp>
        <p:nvSpPr>
          <p:cNvPr id="3" name="Content Placeholder 2"/>
          <p:cNvSpPr>
            <a:spLocks noGrp="1"/>
          </p:cNvSpPr>
          <p:nvPr>
            <p:ph idx="1"/>
          </p:nvPr>
        </p:nvSpPr>
        <p:spPr/>
        <p:txBody>
          <a:bodyPr/>
          <a:lstStyle/>
          <a:p>
            <a:r>
              <a:rPr lang="en-US" b="1" u="sng" dirty="0" smtClean="0"/>
              <a:t>DRE update:</a:t>
            </a:r>
          </a:p>
          <a:p>
            <a:pPr lvl="1"/>
            <a:r>
              <a:rPr lang="en-US" dirty="0" smtClean="0"/>
              <a:t>Marti Hunter</a:t>
            </a:r>
            <a:endParaRPr lang="en-US" dirty="0"/>
          </a:p>
        </p:txBody>
      </p:sp>
      <p:pic>
        <p:nvPicPr>
          <p:cNvPr id="2062" name="Picture 14" descr="http://www.muhsd.k12.ca.us/cms/lib5/CA01001051/Centricity/Domain/967/english.jp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62200" y="2971800"/>
            <a:ext cx="4377374" cy="3124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03679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p:spPr>
        <p:txBody>
          <a:bodyPr>
            <a:normAutofit fontScale="90000"/>
          </a:bodyPr>
          <a:lstStyle/>
          <a:p>
            <a:r>
              <a:rPr lang="en-US" b="1" u="sng" dirty="0"/>
              <a:t>NCCCS Math </a:t>
            </a:r>
            <a:br>
              <a:rPr lang="en-US" b="1" u="sng" dirty="0"/>
            </a:br>
            <a:r>
              <a:rPr lang="en-US" b="1" u="sng" dirty="0"/>
              <a:t>Course Improvement Program (CIP)</a:t>
            </a:r>
          </a:p>
        </p:txBody>
      </p:sp>
      <p:sp>
        <p:nvSpPr>
          <p:cNvPr id="3" name="Content Placeholder 2"/>
          <p:cNvSpPr>
            <a:spLocks noGrp="1"/>
          </p:cNvSpPr>
          <p:nvPr>
            <p:ph idx="1"/>
          </p:nvPr>
        </p:nvSpPr>
        <p:spPr>
          <a:xfrm>
            <a:off x="457200" y="1828800"/>
            <a:ext cx="8229600" cy="4297363"/>
          </a:xfrm>
        </p:spPr>
        <p:txBody>
          <a:bodyPr/>
          <a:lstStyle/>
          <a:p>
            <a:pPr marL="0" lvl="0" indent="0">
              <a:buNone/>
            </a:pPr>
            <a:r>
              <a:rPr lang="en-US" b="1" dirty="0"/>
              <a:t>Met Sept 5, </a:t>
            </a:r>
            <a:r>
              <a:rPr lang="en-US" b="1" dirty="0" smtClean="0"/>
              <a:t>2013 and came to a unanimous decision:</a:t>
            </a:r>
            <a:endParaRPr lang="en-US" b="1" dirty="0"/>
          </a:p>
          <a:p>
            <a:pPr>
              <a:spcAft>
                <a:spcPts val="2400"/>
              </a:spcAft>
            </a:pPr>
            <a:r>
              <a:rPr lang="en-US" dirty="0"/>
              <a:t>Eliminate the assessments for </a:t>
            </a:r>
            <a:r>
              <a:rPr lang="en-US" b="1" u="sng" dirty="0"/>
              <a:t>DMA 070 </a:t>
            </a:r>
            <a:r>
              <a:rPr lang="en-US" dirty="0"/>
              <a:t>and </a:t>
            </a:r>
            <a:r>
              <a:rPr lang="en-US" b="1" u="sng" dirty="0"/>
              <a:t>080</a:t>
            </a:r>
            <a:r>
              <a:rPr lang="en-US" dirty="0"/>
              <a:t> from the NC Developmental Assessment </a:t>
            </a:r>
            <a:r>
              <a:rPr lang="en-US" dirty="0" smtClean="0"/>
              <a:t>Program.</a:t>
            </a:r>
          </a:p>
          <a:p>
            <a:pPr>
              <a:spcAft>
                <a:spcPts val="2400"/>
              </a:spcAft>
            </a:pPr>
            <a:endParaRPr lang="en-US" dirty="0"/>
          </a:p>
        </p:txBody>
      </p:sp>
    </p:spTree>
    <p:extLst>
      <p:ext uri="{BB962C8B-B14F-4D97-AF65-F5344CB8AC3E}">
        <p14:creationId xmlns:p14="http://schemas.microsoft.com/office/powerpoint/2010/main" val="3927871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PCC Advising Moodle Site</a:t>
            </a:r>
            <a:endParaRPr lang="en-US" b="1" u="sng" dirty="0"/>
          </a:p>
        </p:txBody>
      </p:sp>
      <p:pic>
        <p:nvPicPr>
          <p:cNvPr id="2056" name="Picture 8" descr="https://moodle.org/logo/logo-4045x1000.jp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66799" y="2733472"/>
            <a:ext cx="7153275" cy="1771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79897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a:bodyPr>
          <a:lstStyle/>
          <a:p>
            <a:r>
              <a:rPr lang="en-US" dirty="0"/>
              <a:t>Ask College Board to break the NC DAP into three possible tests in order to give colleges flexibility for testing and re-testing: </a:t>
            </a:r>
            <a:endParaRPr lang="en-US" dirty="0" smtClean="0"/>
          </a:p>
          <a:p>
            <a:pPr lvl="1"/>
            <a:r>
              <a:rPr lang="en-US" dirty="0" smtClean="0"/>
              <a:t>DMA 010-030</a:t>
            </a:r>
          </a:p>
          <a:p>
            <a:pPr lvl="1"/>
            <a:r>
              <a:rPr lang="en-US" dirty="0" smtClean="0"/>
              <a:t>DMA 040-060</a:t>
            </a:r>
          </a:p>
          <a:p>
            <a:pPr lvl="1"/>
            <a:r>
              <a:rPr lang="en-US" dirty="0" smtClean="0"/>
              <a:t>DMA 010-060</a:t>
            </a:r>
          </a:p>
          <a:p>
            <a:r>
              <a:rPr lang="en-US" dirty="0" smtClean="0"/>
              <a:t>Each </a:t>
            </a:r>
            <a:r>
              <a:rPr lang="en-US" dirty="0"/>
              <a:t>of the three possibilities would cost one ACCUPLACER unit. </a:t>
            </a:r>
            <a:endParaRPr lang="en-US" dirty="0" smtClean="0"/>
          </a:p>
          <a:p>
            <a:r>
              <a:rPr lang="en-US" dirty="0" smtClean="0"/>
              <a:t>Colleges </a:t>
            </a:r>
            <a:r>
              <a:rPr lang="en-US" dirty="0"/>
              <a:t>could also choose to offer a paper/pencil version of any individual assessment for re-testing purposes. </a:t>
            </a:r>
            <a:endParaRPr lang="en-US" sz="4400" dirty="0"/>
          </a:p>
          <a:p>
            <a:endParaRPr lang="en-US" dirty="0"/>
          </a:p>
        </p:txBody>
      </p:sp>
    </p:spTree>
    <p:extLst>
      <p:ext uri="{BB962C8B-B14F-4D97-AF65-F5344CB8AC3E}">
        <p14:creationId xmlns:p14="http://schemas.microsoft.com/office/powerpoint/2010/main" val="6791236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a:t>Enact a new placement policy in which: </a:t>
            </a:r>
            <a:endParaRPr lang="en-US" dirty="0" smtClean="0"/>
          </a:p>
          <a:p>
            <a:pPr lvl="1"/>
            <a:r>
              <a:rPr lang="en-US" dirty="0" smtClean="0"/>
              <a:t>A </a:t>
            </a:r>
            <a:r>
              <a:rPr lang="en-US" dirty="0"/>
              <a:t>student who successfully completes or places out of all modules up to and including </a:t>
            </a:r>
            <a:r>
              <a:rPr lang="en-US" b="1" u="sng" dirty="0"/>
              <a:t>DMA 060</a:t>
            </a:r>
            <a:r>
              <a:rPr lang="en-US" dirty="0"/>
              <a:t> may enroll in any curriculum math course, including </a:t>
            </a:r>
            <a:r>
              <a:rPr lang="en-US" b="1" u="sng" dirty="0"/>
              <a:t>MAT 161</a:t>
            </a:r>
            <a:r>
              <a:rPr lang="en-US" dirty="0"/>
              <a:t> and </a:t>
            </a:r>
            <a:r>
              <a:rPr lang="en-US" b="1" u="sng" dirty="0"/>
              <a:t>171</a:t>
            </a:r>
            <a:r>
              <a:rPr lang="en-US" dirty="0"/>
              <a:t>. </a:t>
            </a:r>
            <a:endParaRPr lang="en-US" dirty="0" smtClean="0"/>
          </a:p>
          <a:p>
            <a:pPr lvl="1"/>
            <a:r>
              <a:rPr lang="en-US" dirty="0" smtClean="0"/>
              <a:t>A </a:t>
            </a:r>
            <a:r>
              <a:rPr lang="en-US" dirty="0"/>
              <a:t>student who intends to enroll in </a:t>
            </a:r>
            <a:r>
              <a:rPr lang="en-US" b="1" u="sng" dirty="0"/>
              <a:t>MAT 161/171</a:t>
            </a:r>
            <a:r>
              <a:rPr lang="en-US" dirty="0"/>
              <a:t> who does not place out of the </a:t>
            </a:r>
            <a:r>
              <a:rPr lang="en-US" b="1" u="sng" dirty="0"/>
              <a:t>DMA 060</a:t>
            </a:r>
            <a:r>
              <a:rPr lang="en-US" dirty="0"/>
              <a:t> assessment would have to enroll in and successfully complete </a:t>
            </a:r>
            <a:r>
              <a:rPr lang="en-US" b="1" u="sng" dirty="0"/>
              <a:t>DMA modules 060, 070, and 080</a:t>
            </a:r>
            <a:r>
              <a:rPr lang="en-US" dirty="0"/>
              <a:t> prior to enrolling in </a:t>
            </a:r>
            <a:r>
              <a:rPr lang="en-US" b="1" u="sng" dirty="0"/>
              <a:t>MAT 161</a:t>
            </a:r>
            <a:r>
              <a:rPr lang="en-US" dirty="0"/>
              <a:t> and </a:t>
            </a:r>
            <a:r>
              <a:rPr lang="en-US" b="1" u="sng" dirty="0"/>
              <a:t>171</a:t>
            </a:r>
            <a:r>
              <a:rPr lang="en-US" dirty="0"/>
              <a:t>. </a:t>
            </a:r>
            <a:endParaRPr lang="en-US" sz="4000" dirty="0"/>
          </a:p>
          <a:p>
            <a:pPr lvl="1"/>
            <a:endParaRPr lang="en-US" dirty="0"/>
          </a:p>
          <a:p>
            <a:endParaRPr lang="en-US" dirty="0"/>
          </a:p>
        </p:txBody>
      </p:sp>
    </p:spTree>
    <p:extLst>
      <p:ext uri="{BB962C8B-B14F-4D97-AF65-F5344CB8AC3E}">
        <p14:creationId xmlns:p14="http://schemas.microsoft.com/office/powerpoint/2010/main" val="18654001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Proposed New </a:t>
            </a:r>
            <a:r>
              <a:rPr lang="en-US" b="1" dirty="0" smtClean="0"/>
              <a:t>Courses</a:t>
            </a:r>
            <a:br>
              <a:rPr lang="en-US" b="1" dirty="0" smtClean="0"/>
            </a:br>
            <a:r>
              <a:rPr lang="en-US" sz="4000" b="1" dirty="0" smtClean="0"/>
              <a:t>Fall 2014</a:t>
            </a:r>
            <a:endParaRPr lang="en-US"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1050862"/>
              </p:ext>
            </p:extLst>
          </p:nvPr>
        </p:nvGraphicFramePr>
        <p:xfrm>
          <a:off x="533399" y="1523998"/>
          <a:ext cx="8001001" cy="4724401"/>
        </p:xfrm>
        <a:graphic>
          <a:graphicData uri="http://schemas.openxmlformats.org/drawingml/2006/table">
            <a:tbl>
              <a:tblPr firstCol="1" bandRow="1">
                <a:tableStyleId>{5C22544A-7EE6-4342-B048-85BDC9FD1C3A}</a:tableStyleId>
              </a:tblPr>
              <a:tblGrid>
                <a:gridCol w="1176618"/>
                <a:gridCol w="2274794"/>
                <a:gridCol w="4549589"/>
              </a:tblGrid>
              <a:tr h="586861">
                <a:tc>
                  <a:txBody>
                    <a:bodyPr/>
                    <a:lstStyle/>
                    <a:p>
                      <a:pPr marL="0" marR="0">
                        <a:lnSpc>
                          <a:spcPct val="115000"/>
                        </a:lnSpc>
                        <a:spcBef>
                          <a:spcPts val="0"/>
                        </a:spcBef>
                        <a:spcAft>
                          <a:spcPts val="0"/>
                        </a:spcAft>
                      </a:pPr>
                      <a:r>
                        <a:rPr lang="en-US" sz="1600" dirty="0">
                          <a:effectLst/>
                        </a:rPr>
                        <a:t>Course #</a:t>
                      </a:r>
                      <a:endParaRPr lang="en-US" sz="1400" dirty="0">
                        <a:solidFill>
                          <a:srgbClr val="365F91"/>
                        </a:solidFill>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600" dirty="0">
                          <a:effectLst/>
                        </a:rPr>
                        <a:t>New Course Title</a:t>
                      </a:r>
                      <a:endParaRPr lang="en-US" sz="1400" dirty="0">
                        <a:solidFill>
                          <a:srgbClr val="365F91"/>
                        </a:solidFill>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600" dirty="0">
                          <a:effectLst/>
                        </a:rPr>
                        <a:t>Summary of New Course</a:t>
                      </a:r>
                      <a:endParaRPr lang="en-US" sz="1400" dirty="0">
                        <a:solidFill>
                          <a:srgbClr val="365F91"/>
                        </a:solidFill>
                        <a:effectLst/>
                        <a:latin typeface="Calibri"/>
                        <a:ea typeface="Calibri"/>
                        <a:cs typeface="Times New Roman"/>
                      </a:endParaRPr>
                    </a:p>
                  </a:txBody>
                  <a:tcPr marL="68580" marR="68580" marT="0" marB="0" anchor="ctr"/>
                </a:tc>
              </a:tr>
              <a:tr h="2068770">
                <a:tc>
                  <a:txBody>
                    <a:bodyPr/>
                    <a:lstStyle/>
                    <a:p>
                      <a:pPr marL="0" marR="0">
                        <a:lnSpc>
                          <a:spcPct val="115000"/>
                        </a:lnSpc>
                        <a:spcBef>
                          <a:spcPts val="0"/>
                        </a:spcBef>
                        <a:spcAft>
                          <a:spcPts val="0"/>
                        </a:spcAft>
                      </a:pPr>
                      <a:r>
                        <a:rPr lang="en-US" sz="1400" dirty="0">
                          <a:effectLst/>
                        </a:rPr>
                        <a:t>MAT </a:t>
                      </a:r>
                      <a:r>
                        <a:rPr lang="en-US" sz="1400" dirty="0" smtClean="0">
                          <a:effectLst/>
                        </a:rPr>
                        <a:t>143</a:t>
                      </a:r>
                    </a:p>
                    <a:p>
                      <a:pPr marL="0" marR="0">
                        <a:lnSpc>
                          <a:spcPct val="115000"/>
                        </a:lnSpc>
                        <a:spcBef>
                          <a:spcPts val="0"/>
                        </a:spcBef>
                        <a:spcAft>
                          <a:spcPts val="0"/>
                        </a:spcAft>
                      </a:pPr>
                      <a:endParaRPr lang="en-US" sz="1400" dirty="0" smtClean="0">
                        <a:effectLst/>
                      </a:endParaRPr>
                    </a:p>
                    <a:p>
                      <a:pPr marL="0" marR="0">
                        <a:lnSpc>
                          <a:spcPct val="115000"/>
                        </a:lnSpc>
                        <a:spcBef>
                          <a:spcPts val="0"/>
                        </a:spcBef>
                        <a:spcAft>
                          <a:spcPts val="0"/>
                        </a:spcAft>
                      </a:pPr>
                      <a:r>
                        <a:rPr lang="en-US" sz="1400" dirty="0" smtClean="0">
                          <a:solidFill>
                            <a:schemeClr val="bg1"/>
                          </a:solidFill>
                          <a:effectLst/>
                          <a:latin typeface="Calibri"/>
                          <a:ea typeface="Calibri"/>
                          <a:cs typeface="Times New Roman"/>
                        </a:rPr>
                        <a:t>(Replaces MAT 140)</a:t>
                      </a:r>
                      <a:endParaRPr lang="en-US" sz="1400" dirty="0">
                        <a:solidFill>
                          <a:schemeClr val="bg1"/>
                        </a:solidFill>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400" dirty="0">
                          <a:effectLst/>
                        </a:rPr>
                        <a:t>Quantitative Literacy</a:t>
                      </a:r>
                      <a:endParaRPr lang="en-US" sz="1400" dirty="0">
                        <a:solidFill>
                          <a:srgbClr val="365F91"/>
                        </a:solidFill>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400" dirty="0">
                          <a:effectLst/>
                        </a:rPr>
                        <a:t>Title: Quantitative Literacy</a:t>
                      </a:r>
                    </a:p>
                    <a:p>
                      <a:pPr marL="0" marR="0">
                        <a:lnSpc>
                          <a:spcPct val="115000"/>
                        </a:lnSpc>
                        <a:spcBef>
                          <a:spcPts val="0"/>
                        </a:spcBef>
                        <a:spcAft>
                          <a:spcPts val="0"/>
                        </a:spcAft>
                      </a:pPr>
                      <a:r>
                        <a:rPr lang="en-US" sz="1400" dirty="0">
                          <a:effectLst/>
                        </a:rPr>
                        <a:t>Prerequisites: DMA 010, DMA 020, DMA 030, DMA 040, DMA 050, and </a:t>
                      </a:r>
                      <a:r>
                        <a:rPr lang="en-US" sz="1400" u="sng" dirty="0">
                          <a:effectLst/>
                        </a:rPr>
                        <a:t>DRE 098</a:t>
                      </a:r>
                    </a:p>
                    <a:p>
                      <a:pPr marL="0" marR="0">
                        <a:lnSpc>
                          <a:spcPct val="115000"/>
                        </a:lnSpc>
                        <a:spcBef>
                          <a:spcPts val="0"/>
                        </a:spcBef>
                        <a:spcAft>
                          <a:spcPts val="0"/>
                        </a:spcAft>
                      </a:pPr>
                      <a:r>
                        <a:rPr lang="en-US" sz="1400" dirty="0">
                          <a:effectLst/>
                        </a:rPr>
                        <a:t>Hours: Class 2, Lab 2, Credit 3</a:t>
                      </a:r>
                    </a:p>
                    <a:p>
                      <a:pPr marL="0" marR="0">
                        <a:lnSpc>
                          <a:spcPct val="115000"/>
                        </a:lnSpc>
                        <a:spcBef>
                          <a:spcPts val="0"/>
                        </a:spcBef>
                        <a:spcAft>
                          <a:spcPts val="0"/>
                        </a:spcAft>
                      </a:pPr>
                      <a:r>
                        <a:rPr lang="en-US" sz="1400" dirty="0">
                          <a:effectLst/>
                        </a:rPr>
                        <a:t>New course description</a:t>
                      </a:r>
                    </a:p>
                    <a:p>
                      <a:pPr marL="0" marR="0">
                        <a:lnSpc>
                          <a:spcPct val="115000"/>
                        </a:lnSpc>
                        <a:spcBef>
                          <a:spcPts val="0"/>
                        </a:spcBef>
                        <a:spcAft>
                          <a:spcPts val="0"/>
                        </a:spcAft>
                      </a:pPr>
                      <a:r>
                        <a:rPr lang="en-US" sz="1400" dirty="0">
                          <a:effectLst/>
                        </a:rPr>
                        <a:t>New Student Learning Outcomes</a:t>
                      </a:r>
                    </a:p>
                    <a:p>
                      <a:pPr marL="0" marR="0">
                        <a:lnSpc>
                          <a:spcPct val="115000"/>
                        </a:lnSpc>
                        <a:spcBef>
                          <a:spcPts val="0"/>
                        </a:spcBef>
                        <a:spcAft>
                          <a:spcPts val="0"/>
                        </a:spcAft>
                      </a:pPr>
                      <a:r>
                        <a:rPr lang="en-US" sz="1400" dirty="0">
                          <a:effectLst/>
                        </a:rPr>
                        <a:t> </a:t>
                      </a:r>
                      <a:endParaRPr lang="en-US" sz="1400" dirty="0">
                        <a:solidFill>
                          <a:srgbClr val="365F91"/>
                        </a:solidFill>
                        <a:effectLst/>
                        <a:latin typeface="Calibri"/>
                        <a:ea typeface="Calibri"/>
                        <a:cs typeface="Times New Roman"/>
                      </a:endParaRPr>
                    </a:p>
                  </a:txBody>
                  <a:tcPr marL="68580" marR="68580" marT="0" marB="0" anchor="ctr"/>
                </a:tc>
              </a:tr>
              <a:tr h="2068770">
                <a:tc>
                  <a:txBody>
                    <a:bodyPr/>
                    <a:lstStyle/>
                    <a:p>
                      <a:pPr marL="0" marR="0">
                        <a:lnSpc>
                          <a:spcPct val="115000"/>
                        </a:lnSpc>
                        <a:spcBef>
                          <a:spcPts val="0"/>
                        </a:spcBef>
                        <a:spcAft>
                          <a:spcPts val="0"/>
                        </a:spcAft>
                      </a:pPr>
                      <a:r>
                        <a:rPr lang="en-US" sz="1400" dirty="0">
                          <a:effectLst/>
                        </a:rPr>
                        <a:t>MAT </a:t>
                      </a:r>
                      <a:r>
                        <a:rPr lang="en-US" sz="1400" dirty="0" smtClean="0">
                          <a:effectLst/>
                        </a:rPr>
                        <a:t>152</a:t>
                      </a:r>
                    </a:p>
                    <a:p>
                      <a:pPr marL="0" marR="0">
                        <a:lnSpc>
                          <a:spcPct val="115000"/>
                        </a:lnSpc>
                        <a:spcBef>
                          <a:spcPts val="0"/>
                        </a:spcBef>
                        <a:spcAft>
                          <a:spcPts val="0"/>
                        </a:spcAft>
                      </a:pPr>
                      <a:endParaRPr lang="en-US" sz="1400" dirty="0" smtClean="0">
                        <a:solidFill>
                          <a:srgbClr val="365F91"/>
                        </a:solidFill>
                        <a:effectLst/>
                        <a:latin typeface="Calibri"/>
                        <a:ea typeface="Calibri"/>
                        <a:cs typeface="Times New Roman"/>
                      </a:endParaRPr>
                    </a:p>
                    <a:p>
                      <a:pPr marL="0" marR="0" indent="0" algn="l" defTabSz="914400" rtl="0" eaLnBrk="1" fontAlgn="auto" latinLnBrk="0" hangingPunct="1">
                        <a:lnSpc>
                          <a:spcPct val="115000"/>
                        </a:lnSpc>
                        <a:spcBef>
                          <a:spcPts val="0"/>
                        </a:spcBef>
                        <a:spcAft>
                          <a:spcPts val="0"/>
                        </a:spcAft>
                        <a:buClrTx/>
                        <a:buSzTx/>
                        <a:buFontTx/>
                        <a:buNone/>
                        <a:tabLst/>
                        <a:defRPr/>
                      </a:pPr>
                      <a:r>
                        <a:rPr lang="en-US" sz="1400" dirty="0" smtClean="0">
                          <a:solidFill>
                            <a:schemeClr val="bg1"/>
                          </a:solidFill>
                          <a:effectLst/>
                          <a:latin typeface="+mn-lt"/>
                          <a:ea typeface="Calibri"/>
                          <a:cs typeface="Times New Roman"/>
                        </a:rPr>
                        <a:t>(Replaces MAT 151)</a:t>
                      </a:r>
                    </a:p>
                    <a:p>
                      <a:pPr marL="0" marR="0">
                        <a:lnSpc>
                          <a:spcPct val="115000"/>
                        </a:lnSpc>
                        <a:spcBef>
                          <a:spcPts val="0"/>
                        </a:spcBef>
                        <a:spcAft>
                          <a:spcPts val="0"/>
                        </a:spcAft>
                      </a:pPr>
                      <a:endParaRPr lang="en-US" sz="1400" dirty="0">
                        <a:solidFill>
                          <a:srgbClr val="365F91"/>
                        </a:solidFill>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400" dirty="0">
                          <a:effectLst/>
                        </a:rPr>
                        <a:t>Statistical Methods I</a:t>
                      </a:r>
                      <a:endParaRPr lang="en-US" sz="1400" dirty="0">
                        <a:solidFill>
                          <a:srgbClr val="365F91"/>
                        </a:solidFill>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en-US" sz="1400" dirty="0">
                          <a:effectLst/>
                        </a:rPr>
                        <a:t>Title: Statistical Methods I</a:t>
                      </a:r>
                    </a:p>
                    <a:p>
                      <a:pPr marL="0" marR="0">
                        <a:lnSpc>
                          <a:spcPct val="115000"/>
                        </a:lnSpc>
                        <a:spcBef>
                          <a:spcPts val="0"/>
                        </a:spcBef>
                        <a:spcAft>
                          <a:spcPts val="0"/>
                        </a:spcAft>
                      </a:pPr>
                      <a:r>
                        <a:rPr lang="en-US" sz="1400" dirty="0">
                          <a:effectLst/>
                        </a:rPr>
                        <a:t>Prerequisites: DMA 010, DMA 020, DMA 030, DMA 040, DMA 050, and </a:t>
                      </a:r>
                      <a:r>
                        <a:rPr lang="en-US" sz="1400" u="sng" dirty="0">
                          <a:effectLst/>
                        </a:rPr>
                        <a:t>DRE 098</a:t>
                      </a:r>
                    </a:p>
                    <a:p>
                      <a:pPr marL="0" marR="0">
                        <a:lnSpc>
                          <a:spcPct val="115000"/>
                        </a:lnSpc>
                        <a:spcBef>
                          <a:spcPts val="0"/>
                        </a:spcBef>
                        <a:spcAft>
                          <a:spcPts val="0"/>
                        </a:spcAft>
                      </a:pPr>
                      <a:r>
                        <a:rPr lang="en-US" sz="1400" dirty="0">
                          <a:effectLst/>
                        </a:rPr>
                        <a:t>Hours: Class 3, Lab 2, Credit 4</a:t>
                      </a:r>
                    </a:p>
                    <a:p>
                      <a:pPr marL="0" marR="0">
                        <a:lnSpc>
                          <a:spcPct val="115000"/>
                        </a:lnSpc>
                        <a:spcBef>
                          <a:spcPts val="0"/>
                        </a:spcBef>
                        <a:spcAft>
                          <a:spcPts val="0"/>
                        </a:spcAft>
                      </a:pPr>
                      <a:r>
                        <a:rPr lang="en-US" sz="1400" dirty="0">
                          <a:effectLst/>
                        </a:rPr>
                        <a:t>New course description</a:t>
                      </a:r>
                    </a:p>
                    <a:p>
                      <a:pPr marL="0" marR="0">
                        <a:lnSpc>
                          <a:spcPct val="115000"/>
                        </a:lnSpc>
                        <a:spcBef>
                          <a:spcPts val="0"/>
                        </a:spcBef>
                        <a:spcAft>
                          <a:spcPts val="0"/>
                        </a:spcAft>
                      </a:pPr>
                      <a:r>
                        <a:rPr lang="en-US" sz="1400" dirty="0">
                          <a:effectLst/>
                        </a:rPr>
                        <a:t>New Student Learning Outcomes</a:t>
                      </a:r>
                    </a:p>
                    <a:p>
                      <a:pPr marL="0" marR="0">
                        <a:lnSpc>
                          <a:spcPct val="115000"/>
                        </a:lnSpc>
                        <a:spcBef>
                          <a:spcPts val="0"/>
                        </a:spcBef>
                        <a:spcAft>
                          <a:spcPts val="0"/>
                        </a:spcAft>
                      </a:pPr>
                      <a:r>
                        <a:rPr lang="en-US" sz="1400" dirty="0">
                          <a:effectLst/>
                        </a:rPr>
                        <a:t> </a:t>
                      </a:r>
                      <a:endParaRPr lang="en-US" sz="1400" dirty="0">
                        <a:solidFill>
                          <a:srgbClr val="365F91"/>
                        </a:solidFill>
                        <a:effectLst/>
                        <a:latin typeface="Calibri"/>
                        <a:ea typeface="Calibri"/>
                        <a:cs typeface="Times New Roman"/>
                      </a:endParaRPr>
                    </a:p>
                  </a:txBody>
                  <a:tcPr marL="68580" marR="68580" marT="0" marB="0" anchor="ctr"/>
                </a:tc>
              </a:tr>
            </a:tbl>
          </a:graphicData>
        </a:graphic>
      </p:graphicFrame>
    </p:spTree>
    <p:extLst>
      <p:ext uri="{BB962C8B-B14F-4D97-AF65-F5344CB8AC3E}">
        <p14:creationId xmlns:p14="http://schemas.microsoft.com/office/powerpoint/2010/main" val="9599350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Proposed New </a:t>
            </a:r>
            <a:r>
              <a:rPr lang="en-US" b="1" dirty="0" smtClean="0"/>
              <a:t>Course:</a:t>
            </a:r>
            <a:r>
              <a:rPr lang="en-US" b="1" dirty="0"/>
              <a:t> </a:t>
            </a:r>
            <a:r>
              <a:rPr lang="en-US" sz="4000" b="1" u="sng" dirty="0" smtClean="0"/>
              <a:t>MAT-099</a:t>
            </a:r>
            <a:endParaRPr lang="en-US" sz="4900" u="sng" dirty="0"/>
          </a:p>
        </p:txBody>
      </p:sp>
      <p:sp>
        <p:nvSpPr>
          <p:cNvPr id="3" name="Content Placeholder 2"/>
          <p:cNvSpPr>
            <a:spLocks noGrp="1"/>
          </p:cNvSpPr>
          <p:nvPr>
            <p:ph idx="1"/>
          </p:nvPr>
        </p:nvSpPr>
        <p:spPr>
          <a:xfrm>
            <a:off x="457200" y="1600200"/>
            <a:ext cx="8229600" cy="4724400"/>
          </a:xfrm>
        </p:spPr>
        <p:txBody>
          <a:bodyPr>
            <a:noAutofit/>
          </a:bodyPr>
          <a:lstStyle/>
          <a:p>
            <a:pPr marL="0" indent="0">
              <a:buNone/>
            </a:pPr>
            <a:r>
              <a:rPr lang="en-US" sz="1800" b="1" dirty="0" smtClean="0"/>
              <a:t>MAT </a:t>
            </a:r>
            <a:r>
              <a:rPr lang="en-US" sz="1800" b="1" dirty="0"/>
              <a:t>099                              Math Skills </a:t>
            </a:r>
            <a:r>
              <a:rPr lang="en-US" sz="1800" b="1" dirty="0" smtClean="0"/>
              <a:t>Support		Class </a:t>
            </a:r>
            <a:r>
              <a:rPr lang="en-US" sz="1800" b="1" dirty="0"/>
              <a:t>0 Lab 2    Credit 1</a:t>
            </a:r>
          </a:p>
          <a:p>
            <a:pPr marL="0" indent="0">
              <a:buNone/>
            </a:pPr>
            <a:endParaRPr lang="en-US" sz="1100" dirty="0"/>
          </a:p>
          <a:p>
            <a:r>
              <a:rPr lang="en-US" sz="1800" dirty="0"/>
              <a:t>This course uses a variety of instructional strategies to provide opportunities for students to build a stronger foundation for success in their co-requisite math course.  Emphasis is placed on pre-requisite skills as well as on the co-requisite course concepts, skills, vocabulary and definitions necessary to master the appropriate student learning outcomes. Upon completion, the student should be able to apply mathematical concepts and critical thinking skills to solve problems relevant to the student's co-requisite math </a:t>
            </a:r>
            <a:r>
              <a:rPr lang="en-US" sz="1800" dirty="0" smtClean="0"/>
              <a:t>course.</a:t>
            </a:r>
          </a:p>
          <a:p>
            <a:pPr marL="0" indent="0">
              <a:buNone/>
            </a:pPr>
            <a:r>
              <a:rPr lang="en-US" sz="1600" dirty="0"/>
              <a:t/>
            </a:r>
            <a:br>
              <a:rPr lang="en-US" sz="1600" dirty="0"/>
            </a:br>
            <a:r>
              <a:rPr lang="en-US" sz="1600" dirty="0" smtClean="0"/>
              <a:t>	Minimum </a:t>
            </a:r>
            <a:r>
              <a:rPr lang="en-US" sz="1600" dirty="0"/>
              <a:t>State Pre-reqs: </a:t>
            </a:r>
            <a:r>
              <a:rPr lang="en-US" sz="1600" dirty="0" smtClean="0"/>
              <a:t>None</a:t>
            </a:r>
          </a:p>
          <a:p>
            <a:endParaRPr lang="en-US" sz="1600" dirty="0"/>
          </a:p>
          <a:p>
            <a:pPr marL="0" indent="0">
              <a:buNone/>
            </a:pPr>
            <a:r>
              <a:rPr lang="en-US" sz="1600" dirty="0" smtClean="0"/>
              <a:t>	Minimum </a:t>
            </a:r>
            <a:r>
              <a:rPr lang="en-US" sz="1600" dirty="0"/>
              <a:t>State Co-reqs: MAT 143 or MAT 152 or MAT 171 </a:t>
            </a:r>
          </a:p>
          <a:p>
            <a:pPr marL="0" indent="0">
              <a:buNone/>
            </a:pPr>
            <a:endParaRPr lang="en-US" sz="1400" dirty="0"/>
          </a:p>
          <a:p>
            <a:pPr marL="0" indent="0">
              <a:buNone/>
            </a:pPr>
            <a:r>
              <a:rPr lang="en-US" sz="1800" b="1" dirty="0" smtClean="0"/>
              <a:t>Date instituted – TBD</a:t>
            </a:r>
          </a:p>
          <a:p>
            <a:pPr marL="0" indent="0">
              <a:buNone/>
            </a:pPr>
            <a:r>
              <a:rPr lang="en-US" sz="1800" b="1" dirty="0" smtClean="0"/>
              <a:t>Meeting in April 14 to discuss.</a:t>
            </a:r>
            <a:endParaRPr lang="en-US" sz="1800" dirty="0"/>
          </a:p>
        </p:txBody>
      </p:sp>
    </p:spTree>
    <p:extLst>
      <p:ext uri="{BB962C8B-B14F-4D97-AF65-F5344CB8AC3E}">
        <p14:creationId xmlns:p14="http://schemas.microsoft.com/office/powerpoint/2010/main" val="11867940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Autofit/>
          </a:bodyPr>
          <a:lstStyle/>
          <a:p>
            <a:r>
              <a:rPr lang="en-US" b="1" u="sng" dirty="0" smtClean="0"/>
              <a:t>Points </a:t>
            </a:r>
            <a:r>
              <a:rPr lang="en-US" b="1" u="sng" dirty="0"/>
              <a:t>to </a:t>
            </a:r>
            <a:r>
              <a:rPr lang="en-US" b="1" u="sng" dirty="0" smtClean="0"/>
              <a:t>ponder</a:t>
            </a:r>
            <a:r>
              <a:rPr lang="en-US" b="1" dirty="0" smtClean="0"/>
              <a:t>:</a:t>
            </a:r>
          </a:p>
          <a:p>
            <a:pPr lvl="1"/>
            <a:r>
              <a:rPr lang="en-US" b="1" u="sng" dirty="0" smtClean="0"/>
              <a:t>MAT </a:t>
            </a:r>
            <a:r>
              <a:rPr lang="en-US" b="1" u="sng" dirty="0"/>
              <a:t>099</a:t>
            </a:r>
            <a:r>
              <a:rPr lang="en-US" dirty="0"/>
              <a:t> would be a developmental course by number.  By retaining the MAT (not DMA) prefix,  </a:t>
            </a:r>
            <a:r>
              <a:rPr lang="en-US" dirty="0" smtClean="0"/>
              <a:t>colleges </a:t>
            </a:r>
            <a:r>
              <a:rPr lang="en-US" dirty="0"/>
              <a:t>with separated developmental/curriculum math would have a way to direct oversight of the course to the Math Division</a:t>
            </a:r>
            <a:r>
              <a:rPr lang="en-US" dirty="0" smtClean="0"/>
              <a:t>.</a:t>
            </a:r>
            <a:endParaRPr lang="en-US" dirty="0"/>
          </a:p>
        </p:txBody>
      </p:sp>
    </p:spTree>
    <p:extLst>
      <p:ext uri="{BB962C8B-B14F-4D97-AF65-F5344CB8AC3E}">
        <p14:creationId xmlns:p14="http://schemas.microsoft.com/office/powerpoint/2010/main" val="2464476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rmAutofit lnSpcReduction="10000"/>
          </a:bodyPr>
          <a:lstStyle/>
          <a:p>
            <a:pPr lvl="1"/>
            <a:r>
              <a:rPr lang="en-US" sz="3100" dirty="0"/>
              <a:t>Veterans cannot get support for developmental classes that do not meet in a face to face setting. Although this is certainly an issue now, our own NCCCS administrators as well as administrators across the country are trying to work with the VA to amend this situation. </a:t>
            </a:r>
          </a:p>
          <a:p>
            <a:pPr lvl="1"/>
            <a:r>
              <a:rPr lang="en-US" b="1" u="sng" dirty="0"/>
              <a:t>MAT </a:t>
            </a:r>
            <a:r>
              <a:rPr lang="en-US" b="1" u="sng" dirty="0" smtClean="0"/>
              <a:t>100</a:t>
            </a:r>
            <a:r>
              <a:rPr lang="en-US" dirty="0" smtClean="0"/>
              <a:t> </a:t>
            </a:r>
            <a:r>
              <a:rPr lang="en-US" dirty="0"/>
              <a:t>is a non-transfer credit number. We do not want this course to be considered for transfer credit of any type; however such numbering would mean AA/AS students cannot get financial aid or VA for it. Hence, the developmental number seems to be the only way to go.</a:t>
            </a:r>
          </a:p>
          <a:p>
            <a:endParaRPr lang="en-US" dirty="0"/>
          </a:p>
        </p:txBody>
      </p:sp>
    </p:spTree>
    <p:extLst>
      <p:ext uri="{BB962C8B-B14F-4D97-AF65-F5344CB8AC3E}">
        <p14:creationId xmlns:p14="http://schemas.microsoft.com/office/powerpoint/2010/main" val="35034573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Autofit/>
          </a:bodyPr>
          <a:lstStyle/>
          <a:p>
            <a:r>
              <a:rPr lang="en-US" b="1" u="sng" dirty="0"/>
              <a:t>Why MAT </a:t>
            </a:r>
            <a:r>
              <a:rPr lang="en-US" b="1" u="sng" dirty="0" smtClean="0"/>
              <a:t>099</a:t>
            </a:r>
            <a:r>
              <a:rPr lang="en-US" b="1" dirty="0" smtClean="0"/>
              <a:t>?</a:t>
            </a:r>
          </a:p>
          <a:p>
            <a:pPr lvl="1"/>
            <a:r>
              <a:rPr lang="en-US" dirty="0" smtClean="0"/>
              <a:t>It </a:t>
            </a:r>
            <a:r>
              <a:rPr lang="en-US" dirty="0"/>
              <a:t>is being considered in response to the Multiple Measures provision: </a:t>
            </a:r>
            <a:r>
              <a:rPr lang="en-US" b="1" i="1" dirty="0"/>
              <a:t>Colleges may require students with a GPA &lt;3.0 enrolling in MAT 151, 155, 161, or 171 to take a supplemental math lab as a co-requisite</a:t>
            </a:r>
            <a:r>
              <a:rPr lang="en-US" i="1" dirty="0"/>
              <a:t>. </a:t>
            </a:r>
            <a:r>
              <a:rPr lang="en-US" dirty="0"/>
              <a:t> </a:t>
            </a:r>
            <a:endParaRPr lang="en-US" dirty="0" smtClean="0"/>
          </a:p>
          <a:p>
            <a:pPr lvl="1"/>
            <a:r>
              <a:rPr lang="en-US" dirty="0" smtClean="0"/>
              <a:t>It </a:t>
            </a:r>
            <a:r>
              <a:rPr lang="en-US" dirty="0"/>
              <a:t>would be a co-req for MAT 152 and MAT 171 for students with a high school  GPA in the range of 2.6-3.0.  </a:t>
            </a:r>
          </a:p>
        </p:txBody>
      </p:sp>
    </p:spTree>
    <p:extLst>
      <p:ext uri="{BB962C8B-B14F-4D97-AF65-F5344CB8AC3E}">
        <p14:creationId xmlns:p14="http://schemas.microsoft.com/office/powerpoint/2010/main" val="10292959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lvl="1"/>
            <a:r>
              <a:rPr lang="en-US" dirty="0"/>
              <a:t>A college could </a:t>
            </a:r>
            <a:r>
              <a:rPr lang="en-US" u="sng" dirty="0"/>
              <a:t>elect</a:t>
            </a:r>
            <a:r>
              <a:rPr lang="en-US" dirty="0"/>
              <a:t> to include the course in their catalog. Currently colleges would add a field to TSUM to indicate that the GPA is in the indicated range.  </a:t>
            </a:r>
            <a:endParaRPr lang="en-US" dirty="0" smtClean="0"/>
          </a:p>
          <a:p>
            <a:pPr lvl="1"/>
            <a:r>
              <a:rPr lang="en-US" dirty="0" smtClean="0"/>
              <a:t>Most </a:t>
            </a:r>
            <a:r>
              <a:rPr lang="en-US" dirty="0"/>
              <a:t>colleges are already doing this just to indicate the GPA of 2.6.  Ultimately, the state </a:t>
            </a:r>
            <a:r>
              <a:rPr lang="en-US" u="sng" dirty="0"/>
              <a:t>may</a:t>
            </a:r>
            <a:r>
              <a:rPr lang="en-US" dirty="0"/>
              <a:t> have an indicator that will be in place from the HS transcript evaluation.  </a:t>
            </a:r>
            <a:endParaRPr lang="en-US" dirty="0" smtClean="0"/>
          </a:p>
          <a:p>
            <a:pPr lvl="1"/>
            <a:r>
              <a:rPr lang="en-US" dirty="0" smtClean="0"/>
              <a:t>If </a:t>
            </a:r>
            <a:r>
              <a:rPr lang="en-US" dirty="0"/>
              <a:t>a student had the minimum required GPA of 3.0, he would receive non-course credit for MAT 099.</a:t>
            </a:r>
          </a:p>
          <a:p>
            <a:pPr lvl="1"/>
            <a:endParaRPr lang="en-US" dirty="0"/>
          </a:p>
        </p:txBody>
      </p:sp>
    </p:spTree>
    <p:extLst>
      <p:ext uri="{BB962C8B-B14F-4D97-AF65-F5344CB8AC3E}">
        <p14:creationId xmlns:p14="http://schemas.microsoft.com/office/powerpoint/2010/main" val="18122585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Important Course </a:t>
            </a:r>
            <a:r>
              <a:rPr lang="en-US" b="1" u="sng" dirty="0" smtClean="0"/>
              <a:t>Dates: Spring 2014</a:t>
            </a:r>
            <a:endParaRPr lang="en-US" b="1" u="sng"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2760"/>
          <a:stretch/>
        </p:blipFill>
        <p:spPr bwMode="auto">
          <a:xfrm>
            <a:off x="990600" y="1371600"/>
            <a:ext cx="6858000" cy="51524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412278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066800"/>
            <a:ext cx="7772400" cy="1771651"/>
          </a:xfrm>
        </p:spPr>
        <p:txBody>
          <a:bodyPr>
            <a:normAutofit/>
          </a:bodyPr>
          <a:lstStyle/>
          <a:p>
            <a:r>
              <a:rPr lang="en-US" sz="6000" b="1" u="sng" dirty="0" smtClean="0"/>
              <a:t>Questions?</a:t>
            </a:r>
            <a:endParaRPr lang="en-US" sz="6000" b="1" u="sng" dirty="0"/>
          </a:p>
        </p:txBody>
      </p:sp>
      <p:pic>
        <p:nvPicPr>
          <p:cNvPr id="1026" name="Picture 2" descr="http://open-site.org/img/logos/199263.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3048000"/>
            <a:ext cx="3867150" cy="142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3627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Transcript Evaluations</a:t>
            </a:r>
            <a:endParaRPr lang="en-US" b="1" u="sng" dirty="0"/>
          </a:p>
        </p:txBody>
      </p:sp>
      <p:sp>
        <p:nvSpPr>
          <p:cNvPr id="3" name="Content Placeholder 2"/>
          <p:cNvSpPr>
            <a:spLocks noGrp="1"/>
          </p:cNvSpPr>
          <p:nvPr>
            <p:ph idx="1"/>
          </p:nvPr>
        </p:nvSpPr>
        <p:spPr/>
        <p:txBody>
          <a:bodyPr>
            <a:normAutofit lnSpcReduction="10000"/>
          </a:bodyPr>
          <a:lstStyle/>
          <a:p>
            <a:r>
              <a:rPr lang="en-US" dirty="0" smtClean="0"/>
              <a:t>From time to time, the Registrar’s office will send you transcript evaluations that </a:t>
            </a:r>
            <a:r>
              <a:rPr lang="en-US" b="1" u="sng" dirty="0" smtClean="0"/>
              <a:t>require your immediate attention</a:t>
            </a:r>
            <a:r>
              <a:rPr lang="en-US" dirty="0" smtClean="0"/>
              <a:t>.</a:t>
            </a:r>
          </a:p>
          <a:p>
            <a:pPr lvl="1"/>
            <a:r>
              <a:rPr lang="en-US" dirty="0" smtClean="0"/>
              <a:t>These outside courses could possibly count toward graduation requirements or pre-reqs. in your program.</a:t>
            </a:r>
            <a:endParaRPr lang="en-US" dirty="0" smtClean="0">
              <a:solidFill>
                <a:srgbClr val="FF0000"/>
              </a:solidFill>
            </a:endParaRPr>
          </a:p>
          <a:p>
            <a:pPr lvl="1"/>
            <a:r>
              <a:rPr lang="en-US" dirty="0" smtClean="0"/>
              <a:t>No student wants to waste time and money taking courses that they have already taken.</a:t>
            </a:r>
          </a:p>
          <a:p>
            <a:pPr lvl="1"/>
            <a:r>
              <a:rPr lang="en-US" dirty="0" smtClean="0"/>
              <a:t>These courses </a:t>
            </a:r>
            <a:r>
              <a:rPr lang="en-US" b="1" u="sng" dirty="0" smtClean="0"/>
              <a:t>do not show up</a:t>
            </a:r>
            <a:r>
              <a:rPr lang="en-US" dirty="0" smtClean="0"/>
              <a:t> on their transcript until we as advisors complete the evaluation.</a:t>
            </a:r>
            <a:endParaRPr lang="en-US" dirty="0"/>
          </a:p>
        </p:txBody>
      </p:sp>
    </p:spTree>
    <p:extLst>
      <p:ext uri="{BB962C8B-B14F-4D97-AF65-F5344CB8AC3E}">
        <p14:creationId xmlns:p14="http://schemas.microsoft.com/office/powerpoint/2010/main" val="1224263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Making Changes</a:t>
            </a:r>
            <a:endParaRPr lang="en-US" b="1" u="sng" dirty="0"/>
          </a:p>
        </p:txBody>
      </p:sp>
      <p:sp>
        <p:nvSpPr>
          <p:cNvPr id="3" name="Content Placeholder 2"/>
          <p:cNvSpPr>
            <a:spLocks noGrp="1"/>
          </p:cNvSpPr>
          <p:nvPr>
            <p:ph idx="1"/>
          </p:nvPr>
        </p:nvSpPr>
        <p:spPr/>
        <p:txBody>
          <a:bodyPr/>
          <a:lstStyle/>
          <a:p>
            <a:r>
              <a:rPr lang="en-US" dirty="0" smtClean="0"/>
              <a:t>The following changes must be made </a:t>
            </a:r>
            <a:r>
              <a:rPr lang="en-US" b="1" u="sng" dirty="0" smtClean="0"/>
              <a:t>before the 10% point</a:t>
            </a:r>
            <a:r>
              <a:rPr lang="en-US" dirty="0" smtClean="0"/>
              <a:t>.</a:t>
            </a:r>
          </a:p>
          <a:p>
            <a:pPr lvl="1"/>
            <a:r>
              <a:rPr lang="en-US" dirty="0" smtClean="0"/>
              <a:t>Academic catalog of record</a:t>
            </a:r>
          </a:p>
          <a:p>
            <a:pPr lvl="1"/>
            <a:r>
              <a:rPr lang="en-US" dirty="0" smtClean="0"/>
              <a:t>Course substitutions</a:t>
            </a:r>
          </a:p>
          <a:p>
            <a:pPr lvl="1"/>
            <a:r>
              <a:rPr lang="en-US" dirty="0" smtClean="0"/>
              <a:t>Program of Study</a:t>
            </a:r>
          </a:p>
          <a:p>
            <a:r>
              <a:rPr lang="en-US" dirty="0" smtClean="0"/>
              <a:t>To start these processes, use the proper forms posted on the PCC Advising Moodle site.</a:t>
            </a:r>
            <a:endParaRPr lang="en-US" dirty="0"/>
          </a:p>
        </p:txBody>
      </p:sp>
    </p:spTree>
    <p:extLst>
      <p:ext uri="{BB962C8B-B14F-4D97-AF65-F5344CB8AC3E}">
        <p14:creationId xmlns:p14="http://schemas.microsoft.com/office/powerpoint/2010/main" val="791153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Student Information</a:t>
            </a:r>
            <a:endParaRPr lang="en-US" b="1" u="sng" dirty="0"/>
          </a:p>
        </p:txBody>
      </p:sp>
      <p:sp>
        <p:nvSpPr>
          <p:cNvPr id="3" name="Content Placeholder 2"/>
          <p:cNvSpPr>
            <a:spLocks noGrp="1"/>
          </p:cNvSpPr>
          <p:nvPr>
            <p:ph idx="1"/>
          </p:nvPr>
        </p:nvSpPr>
        <p:spPr/>
        <p:txBody>
          <a:bodyPr>
            <a:normAutofit/>
          </a:bodyPr>
          <a:lstStyle/>
          <a:p>
            <a:r>
              <a:rPr lang="en-US" dirty="0" smtClean="0"/>
              <a:t>Before you register a student for classes, </a:t>
            </a:r>
          </a:p>
          <a:p>
            <a:pPr lvl="1"/>
            <a:r>
              <a:rPr lang="en-US" dirty="0" smtClean="0"/>
              <a:t>Go over their </a:t>
            </a:r>
            <a:r>
              <a:rPr lang="en-US" b="1" u="sng" dirty="0" smtClean="0"/>
              <a:t>“EVAL”</a:t>
            </a:r>
            <a:r>
              <a:rPr lang="en-US" dirty="0" smtClean="0"/>
              <a:t> on the Datatel Colleague System.</a:t>
            </a:r>
          </a:p>
          <a:p>
            <a:pPr lvl="1"/>
            <a:r>
              <a:rPr lang="en-US" dirty="0" smtClean="0"/>
              <a:t>Check to see if the </a:t>
            </a:r>
            <a:r>
              <a:rPr lang="en-US" b="1" u="sng" dirty="0" smtClean="0"/>
              <a:t>program advisor</a:t>
            </a:r>
            <a:r>
              <a:rPr lang="en-US" dirty="0" smtClean="0"/>
              <a:t> listed is correct.</a:t>
            </a:r>
          </a:p>
          <a:p>
            <a:pPr lvl="1"/>
            <a:r>
              <a:rPr lang="en-US" dirty="0" smtClean="0"/>
              <a:t>Make sure the student’s </a:t>
            </a:r>
            <a:r>
              <a:rPr lang="en-US" b="1" u="sng" dirty="0" smtClean="0"/>
              <a:t>Program of Study</a:t>
            </a:r>
            <a:r>
              <a:rPr lang="en-US" dirty="0" smtClean="0"/>
              <a:t> is correct.</a:t>
            </a:r>
          </a:p>
          <a:p>
            <a:pPr marL="457200" lvl="1" indent="0">
              <a:buNone/>
            </a:pPr>
            <a:endParaRPr lang="en-US" dirty="0" smtClean="0"/>
          </a:p>
        </p:txBody>
      </p:sp>
    </p:spTree>
    <p:extLst>
      <p:ext uri="{BB962C8B-B14F-4D97-AF65-F5344CB8AC3E}">
        <p14:creationId xmlns:p14="http://schemas.microsoft.com/office/powerpoint/2010/main" val="1855408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smtClean="0"/>
              <a:t>Look over the courses to make sure the student has been given credit for all the courses they have taken toward graduation requirements.</a:t>
            </a:r>
          </a:p>
          <a:p>
            <a:pPr lvl="1"/>
            <a:r>
              <a:rPr lang="en-US" dirty="0" smtClean="0"/>
              <a:t>Check to see if the </a:t>
            </a:r>
            <a:r>
              <a:rPr lang="en-US" b="1" u="sng" dirty="0" smtClean="0"/>
              <a:t>academic catalog year</a:t>
            </a:r>
            <a:r>
              <a:rPr lang="en-US" dirty="0" smtClean="0"/>
              <a:t> listed is correct or the best it can be given the student’s situation.</a:t>
            </a:r>
          </a:p>
          <a:p>
            <a:r>
              <a:rPr lang="en-US" dirty="0" smtClean="0"/>
              <a:t>After you look over the student’s “EVAL”, go into the student’s </a:t>
            </a:r>
            <a:r>
              <a:rPr lang="en-US" b="1" u="sng" dirty="0" smtClean="0"/>
              <a:t>“STAC”</a:t>
            </a:r>
            <a:r>
              <a:rPr lang="en-US" dirty="0" smtClean="0"/>
              <a:t> and make sure everything looks good compared to the “EVAL”.</a:t>
            </a:r>
          </a:p>
          <a:p>
            <a:pPr lvl="1"/>
            <a:endParaRPr lang="en-US" dirty="0"/>
          </a:p>
        </p:txBody>
      </p:sp>
    </p:spTree>
    <p:extLst>
      <p:ext uri="{BB962C8B-B14F-4D97-AF65-F5344CB8AC3E}">
        <p14:creationId xmlns:p14="http://schemas.microsoft.com/office/powerpoint/2010/main" val="4139812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Courses Not In The Program of Study</a:t>
            </a:r>
            <a:endParaRPr lang="en-US" b="1" u="sng" dirty="0"/>
          </a:p>
        </p:txBody>
      </p:sp>
      <p:sp>
        <p:nvSpPr>
          <p:cNvPr id="3" name="Content Placeholder 2"/>
          <p:cNvSpPr>
            <a:spLocks noGrp="1"/>
          </p:cNvSpPr>
          <p:nvPr>
            <p:ph idx="1"/>
          </p:nvPr>
        </p:nvSpPr>
        <p:spPr/>
        <p:txBody>
          <a:bodyPr/>
          <a:lstStyle/>
          <a:p>
            <a:r>
              <a:rPr lang="en-US" dirty="0" smtClean="0"/>
              <a:t>Academic advisors </a:t>
            </a:r>
            <a:r>
              <a:rPr lang="en-US" b="1" u="sng" dirty="0" smtClean="0"/>
              <a:t>should not</a:t>
            </a:r>
            <a:r>
              <a:rPr lang="en-US" dirty="0" smtClean="0"/>
              <a:t> place students in courses that are not part of the program of study in order to “give them hours.”</a:t>
            </a:r>
          </a:p>
          <a:p>
            <a:pPr lvl="1"/>
            <a:r>
              <a:rPr lang="en-US" dirty="0" smtClean="0"/>
              <a:t>These courses </a:t>
            </a:r>
            <a:r>
              <a:rPr lang="en-US" b="1" u="sng" dirty="0" smtClean="0"/>
              <a:t>will not be paid for</a:t>
            </a:r>
            <a:r>
              <a:rPr lang="en-US" dirty="0" smtClean="0"/>
              <a:t> by financial aid.</a:t>
            </a:r>
          </a:p>
          <a:p>
            <a:pPr lvl="1"/>
            <a:r>
              <a:rPr lang="en-US" dirty="0" smtClean="0"/>
              <a:t>Be prepared for the occasional student who will ask you to do this.</a:t>
            </a:r>
          </a:p>
        </p:txBody>
      </p:sp>
    </p:spTree>
    <p:extLst>
      <p:ext uri="{BB962C8B-B14F-4D97-AF65-F5344CB8AC3E}">
        <p14:creationId xmlns:p14="http://schemas.microsoft.com/office/powerpoint/2010/main" val="24999830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smtClean="0"/>
              <a:t>If a student wishes to take a course that is not a part of their program of study for </a:t>
            </a:r>
            <a:r>
              <a:rPr lang="en-US" b="1" u="sng" dirty="0" smtClean="0"/>
              <a:t>personal enrichment</a:t>
            </a:r>
            <a:r>
              <a:rPr lang="en-US" dirty="0" smtClean="0"/>
              <a:t>, you must explain the following things:</a:t>
            </a:r>
          </a:p>
          <a:p>
            <a:pPr lvl="1"/>
            <a:r>
              <a:rPr lang="en-US" dirty="0" smtClean="0"/>
              <a:t>The course </a:t>
            </a:r>
            <a:r>
              <a:rPr lang="en-US" b="1" u="sng" dirty="0" smtClean="0"/>
              <a:t>will not be paid for</a:t>
            </a:r>
            <a:r>
              <a:rPr lang="en-US" dirty="0" smtClean="0"/>
              <a:t> by financial aid.</a:t>
            </a:r>
          </a:p>
          <a:p>
            <a:pPr lvl="1"/>
            <a:r>
              <a:rPr lang="en-US" dirty="0" smtClean="0"/>
              <a:t>The course </a:t>
            </a:r>
            <a:r>
              <a:rPr lang="en-US" b="1" u="sng" dirty="0" smtClean="0"/>
              <a:t>will not count</a:t>
            </a:r>
            <a:r>
              <a:rPr lang="en-US" dirty="0" smtClean="0"/>
              <a:t> toward graduation requirements.</a:t>
            </a:r>
          </a:p>
          <a:p>
            <a:r>
              <a:rPr lang="en-US" dirty="0" smtClean="0"/>
              <a:t>Be sure to fill out the </a:t>
            </a:r>
            <a:r>
              <a:rPr lang="en-US" u="sng" dirty="0" smtClean="0"/>
              <a:t>PCC Course Acknowledgement Form</a:t>
            </a:r>
            <a:r>
              <a:rPr lang="en-US" dirty="0" smtClean="0"/>
              <a:t> in this instance.</a:t>
            </a:r>
          </a:p>
          <a:p>
            <a:pPr lvl="1"/>
            <a:r>
              <a:rPr lang="en-US" dirty="0" smtClean="0"/>
              <a:t>Located on the PCC Advising Moodle site.</a:t>
            </a:r>
            <a:endParaRPr lang="en-US" dirty="0"/>
          </a:p>
        </p:txBody>
      </p:sp>
    </p:spTree>
    <p:extLst>
      <p:ext uri="{BB962C8B-B14F-4D97-AF65-F5344CB8AC3E}">
        <p14:creationId xmlns:p14="http://schemas.microsoft.com/office/powerpoint/2010/main" val="30829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Financial Aid</a:t>
            </a:r>
            <a:endParaRPr lang="en-US" b="1" u="sng" dirty="0"/>
          </a:p>
        </p:txBody>
      </p:sp>
      <p:sp>
        <p:nvSpPr>
          <p:cNvPr id="3" name="Content Placeholder 2"/>
          <p:cNvSpPr>
            <a:spLocks noGrp="1"/>
          </p:cNvSpPr>
          <p:nvPr>
            <p:ph idx="1"/>
          </p:nvPr>
        </p:nvSpPr>
        <p:spPr/>
        <p:txBody>
          <a:bodyPr>
            <a:normAutofit/>
          </a:bodyPr>
          <a:lstStyle/>
          <a:p>
            <a:r>
              <a:rPr lang="en-US" dirty="0" smtClean="0"/>
              <a:t>When a student has financial aid questions, refer them to:</a:t>
            </a:r>
          </a:p>
          <a:p>
            <a:pPr lvl="1"/>
            <a:r>
              <a:rPr lang="en-US" dirty="0" smtClean="0"/>
              <a:t>Jo Woolard</a:t>
            </a:r>
          </a:p>
          <a:p>
            <a:pPr lvl="1"/>
            <a:r>
              <a:rPr lang="en-US" dirty="0" smtClean="0"/>
              <a:t>Susan Adams</a:t>
            </a:r>
          </a:p>
          <a:p>
            <a:r>
              <a:rPr lang="en-US" b="1" u="sng" dirty="0" smtClean="0"/>
              <a:t>The 12 hours Pell Grant Myth</a:t>
            </a:r>
          </a:p>
        </p:txBody>
      </p:sp>
    </p:spTree>
    <p:extLst>
      <p:ext uri="{BB962C8B-B14F-4D97-AF65-F5344CB8AC3E}">
        <p14:creationId xmlns:p14="http://schemas.microsoft.com/office/powerpoint/2010/main" val="12788675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TotalTime>
  <Words>1390</Words>
  <Application>Microsoft Office PowerPoint</Application>
  <PresentationFormat>On-screen Show (4:3)</PresentationFormat>
  <Paragraphs>130</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Fall 2013 Advising Professional Development</vt:lpstr>
      <vt:lpstr>PCC Advising Moodle Site</vt:lpstr>
      <vt:lpstr>Transcript Evaluations</vt:lpstr>
      <vt:lpstr>Making Changes</vt:lpstr>
      <vt:lpstr>Student Information</vt:lpstr>
      <vt:lpstr>PowerPoint Presentation</vt:lpstr>
      <vt:lpstr>Courses Not In The Program of Study</vt:lpstr>
      <vt:lpstr>PowerPoint Presentation</vt:lpstr>
      <vt:lpstr>Financial Aid</vt:lpstr>
      <vt:lpstr>PowerPoint Presentation</vt:lpstr>
      <vt:lpstr>WebAdvisor</vt:lpstr>
      <vt:lpstr>Dropping Students</vt:lpstr>
      <vt:lpstr>PowerPoint Presentation</vt:lpstr>
      <vt:lpstr>Early Alerts</vt:lpstr>
      <vt:lpstr>PowerPoint Presentation</vt:lpstr>
      <vt:lpstr>Online Readiness</vt:lpstr>
      <vt:lpstr>Campus Cruiser Correspondence </vt:lpstr>
      <vt:lpstr>DRE Update</vt:lpstr>
      <vt:lpstr>NCCCS Math  Course Improvement Program (CIP)</vt:lpstr>
      <vt:lpstr>PowerPoint Presentation</vt:lpstr>
      <vt:lpstr>PowerPoint Presentation</vt:lpstr>
      <vt:lpstr>Proposed New Courses Fall 2014</vt:lpstr>
      <vt:lpstr>Proposed New Course: MAT-099</vt:lpstr>
      <vt:lpstr>PowerPoint Presentation</vt:lpstr>
      <vt:lpstr>PowerPoint Presentation</vt:lpstr>
      <vt:lpstr>PowerPoint Presentation</vt:lpstr>
      <vt:lpstr>PowerPoint Presentation</vt:lpstr>
      <vt:lpstr>Important Course Dates: Spring 2014</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 2013 Advising Professional Development</dc:title>
  <dc:creator>Neil Callahan</dc:creator>
  <cp:lastModifiedBy>Neil Callahan</cp:lastModifiedBy>
  <cp:revision>30</cp:revision>
  <dcterms:created xsi:type="dcterms:W3CDTF">2013-11-11T16:54:46Z</dcterms:created>
  <dcterms:modified xsi:type="dcterms:W3CDTF">2013-11-20T21:51:56Z</dcterms:modified>
</cp:coreProperties>
</file>