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88" r:id="rId6"/>
    <p:sldId id="261" r:id="rId7"/>
    <p:sldId id="262" r:id="rId8"/>
    <p:sldId id="263" r:id="rId9"/>
    <p:sldId id="279" r:id="rId10"/>
    <p:sldId id="277" r:id="rId11"/>
    <p:sldId id="264" r:id="rId12"/>
    <p:sldId id="285" r:id="rId13"/>
    <p:sldId id="286" r:id="rId14"/>
    <p:sldId id="280" r:id="rId15"/>
    <p:sldId id="281" r:id="rId16"/>
    <p:sldId id="282" r:id="rId17"/>
    <p:sldId id="283" r:id="rId18"/>
    <p:sldId id="284" r:id="rId19"/>
    <p:sldId id="278" r:id="rId20"/>
    <p:sldId id="266" r:id="rId21"/>
    <p:sldId id="267" r:id="rId22"/>
    <p:sldId id="289"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2/16/2017</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2/16/2017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145559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a:t>
            </a:fld>
            <a:endParaRPr lang="en-US" dirty="0"/>
          </a:p>
        </p:txBody>
      </p:sp>
    </p:spTree>
    <p:extLst>
      <p:ext uri="{BB962C8B-B14F-4D97-AF65-F5344CB8AC3E}">
        <p14:creationId xmlns:p14="http://schemas.microsoft.com/office/powerpoint/2010/main" val="152936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a:t>
            </a:fld>
            <a:endParaRPr lang="en-US" dirty="0"/>
          </a:p>
        </p:txBody>
      </p:sp>
    </p:spTree>
    <p:extLst>
      <p:ext uri="{BB962C8B-B14F-4D97-AF65-F5344CB8AC3E}">
        <p14:creationId xmlns:p14="http://schemas.microsoft.com/office/powerpoint/2010/main" val="399138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22</a:t>
            </a:fld>
            <a:endParaRPr lang="en-US" dirty="0"/>
          </a:p>
        </p:txBody>
      </p:sp>
    </p:spTree>
    <p:extLst>
      <p:ext uri="{BB962C8B-B14F-4D97-AF65-F5344CB8AC3E}">
        <p14:creationId xmlns:p14="http://schemas.microsoft.com/office/powerpoint/2010/main" val="153223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2/16/2017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smtClean="0"/>
              <a:t>Math Advising</a:t>
            </a:r>
            <a:endParaRPr lang="en-US" b="1" u="sng" dirty="0"/>
          </a:p>
        </p:txBody>
      </p:sp>
      <p:sp>
        <p:nvSpPr>
          <p:cNvPr id="3" name="Subtitle 2"/>
          <p:cNvSpPr>
            <a:spLocks noGrp="1"/>
          </p:cNvSpPr>
          <p:nvPr>
            <p:ph type="subTitle" idx="1"/>
          </p:nvPr>
        </p:nvSpPr>
        <p:spPr>
          <a:xfrm>
            <a:off x="838200" y="5333999"/>
            <a:ext cx="7467600" cy="1120775"/>
          </a:xfrm>
        </p:spPr>
        <p:txBody>
          <a:bodyPr>
            <a:normAutofit/>
          </a:bodyPr>
          <a:lstStyle/>
          <a:p>
            <a:r>
              <a:rPr lang="en-US" b="1" u="sng" dirty="0">
                <a:solidFill>
                  <a:schemeClr val="tx1"/>
                </a:solidFill>
              </a:rPr>
              <a:t>Advising Professional </a:t>
            </a:r>
            <a:r>
              <a:rPr lang="en-US" b="1" u="sng" dirty="0" smtClean="0">
                <a:solidFill>
                  <a:schemeClr val="tx1"/>
                </a:solidFill>
              </a:rPr>
              <a:t>Development</a:t>
            </a:r>
            <a:endParaRPr lang="en-US" b="1" u="sng" dirty="0">
              <a:solidFill>
                <a:schemeClr val="tx1"/>
              </a:solidFill>
            </a:endParaRPr>
          </a:p>
        </p:txBody>
      </p:sp>
      <p:pic>
        <p:nvPicPr>
          <p:cNvPr id="1026" name="Picture 2" descr="http://www.pamlicocc.edu/images/5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62200"/>
            <a:ext cx="297056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27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Old Developmental Math Courses</a:t>
            </a:r>
            <a:endParaRPr lang="en-US" dirty="0"/>
          </a:p>
        </p:txBody>
      </p:sp>
      <p:sp>
        <p:nvSpPr>
          <p:cNvPr id="3" name="Content Placeholder 2"/>
          <p:cNvSpPr>
            <a:spLocks noGrp="1"/>
          </p:cNvSpPr>
          <p:nvPr>
            <p:ph idx="1"/>
          </p:nvPr>
        </p:nvSpPr>
        <p:spPr/>
        <p:txBody>
          <a:bodyPr/>
          <a:lstStyle/>
          <a:p>
            <a:r>
              <a:rPr lang="en-US" dirty="0"/>
              <a:t>Current students and students who may have attended community college in the past, may have </a:t>
            </a:r>
            <a:r>
              <a:rPr lang="en-US" dirty="0" smtClean="0"/>
              <a:t>taken and passed old developmental math courses (MAT 060, 070, &amp; 080).</a:t>
            </a:r>
          </a:p>
          <a:p>
            <a:pPr lvl="1"/>
            <a:r>
              <a:rPr lang="en-US" dirty="0"/>
              <a:t>In order for these </a:t>
            </a:r>
            <a:r>
              <a:rPr lang="en-US" dirty="0" smtClean="0"/>
              <a:t>courses to be counted toward current math course requirements, </a:t>
            </a:r>
            <a:r>
              <a:rPr lang="en-US" dirty="0"/>
              <a:t>they must be </a:t>
            </a:r>
            <a:r>
              <a:rPr lang="en-US" u="sng" dirty="0"/>
              <a:t>no older than five years</a:t>
            </a:r>
            <a:r>
              <a:rPr lang="en-US" dirty="0"/>
              <a:t>, based on the current semester you are registering the student</a:t>
            </a:r>
            <a:r>
              <a:rPr lang="en-US" dirty="0" smtClean="0"/>
              <a:t>.</a:t>
            </a:r>
            <a:endParaRPr lang="en-US" dirty="0"/>
          </a:p>
          <a:p>
            <a:endParaRPr lang="en-US" dirty="0"/>
          </a:p>
        </p:txBody>
      </p:sp>
    </p:spTree>
    <p:extLst>
      <p:ext uri="{BB962C8B-B14F-4D97-AF65-F5344CB8AC3E}">
        <p14:creationId xmlns:p14="http://schemas.microsoft.com/office/powerpoint/2010/main" val="363634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1"/>
            <a:r>
              <a:rPr lang="en-US" dirty="0" smtClean="0"/>
              <a:t>For example, a course taken Fall 2012 is okay to use for Fall 2017.  A Fall 2009 course would be too old to use.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52148114"/>
              </p:ext>
            </p:extLst>
          </p:nvPr>
        </p:nvGraphicFramePr>
        <p:xfrm>
          <a:off x="990600" y="2438400"/>
          <a:ext cx="7467600" cy="2895600"/>
        </p:xfrm>
        <a:graphic>
          <a:graphicData uri="http://schemas.openxmlformats.org/drawingml/2006/table">
            <a:tbl>
              <a:tblPr firstRow="1" firstCol="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723900">
                <a:tc>
                  <a:txBody>
                    <a:bodyPr/>
                    <a:lstStyle/>
                    <a:p>
                      <a:pPr marL="0" marR="0" algn="ctr">
                        <a:lnSpc>
                          <a:spcPct val="115000"/>
                        </a:lnSpc>
                        <a:spcBef>
                          <a:spcPts val="0"/>
                        </a:spcBef>
                        <a:spcAft>
                          <a:spcPts val="0"/>
                        </a:spcAft>
                      </a:pPr>
                      <a:r>
                        <a:rPr lang="en-US" sz="2000" u="sng" dirty="0" smtClean="0">
                          <a:effectLst/>
                          <a:latin typeface="+mn-lt"/>
                          <a:ea typeface="+mn-ea"/>
                          <a:cs typeface="+mn-cs"/>
                        </a:rPr>
                        <a:t>Old</a:t>
                      </a:r>
                      <a:r>
                        <a:rPr lang="en-US" sz="2000" u="sng" baseline="0" dirty="0" smtClean="0">
                          <a:effectLst/>
                          <a:latin typeface="+mn-lt"/>
                          <a:ea typeface="+mn-ea"/>
                          <a:cs typeface="+mn-cs"/>
                        </a:rPr>
                        <a:t> Developmental Math Courses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u="sng" dirty="0">
                          <a:effectLst/>
                        </a:rPr>
                        <a:t>DMA course Equivalences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23900">
                <a:tc>
                  <a:txBody>
                    <a:bodyPr/>
                    <a:lstStyle/>
                    <a:p>
                      <a:pPr marL="0" marR="0" algn="ctr">
                        <a:lnSpc>
                          <a:spcPct val="115000"/>
                        </a:lnSpc>
                        <a:spcBef>
                          <a:spcPts val="0"/>
                        </a:spcBef>
                        <a:spcAft>
                          <a:spcPts val="0"/>
                        </a:spcAft>
                      </a:pPr>
                      <a:r>
                        <a:rPr lang="en-US" sz="2000" dirty="0">
                          <a:effectLst/>
                        </a:rPr>
                        <a:t>MAT 060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DMA 010, 020, 030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3900">
                <a:tc>
                  <a:txBody>
                    <a:bodyPr/>
                    <a:lstStyle/>
                    <a:p>
                      <a:pPr marL="0" marR="0" algn="ctr">
                        <a:lnSpc>
                          <a:spcPct val="115000"/>
                        </a:lnSpc>
                        <a:spcBef>
                          <a:spcPts val="0"/>
                        </a:spcBef>
                        <a:spcAft>
                          <a:spcPts val="0"/>
                        </a:spcAft>
                      </a:pPr>
                      <a:r>
                        <a:rPr lang="en-US" sz="2000">
                          <a:effectLst/>
                        </a:rPr>
                        <a:t>MAT 070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DMA 040, 050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23900">
                <a:tc>
                  <a:txBody>
                    <a:bodyPr/>
                    <a:lstStyle/>
                    <a:p>
                      <a:pPr marL="0" marR="0" algn="ctr">
                        <a:lnSpc>
                          <a:spcPct val="115000"/>
                        </a:lnSpc>
                        <a:spcBef>
                          <a:spcPts val="0"/>
                        </a:spcBef>
                        <a:spcAft>
                          <a:spcPts val="0"/>
                        </a:spcAft>
                      </a:pPr>
                      <a:r>
                        <a:rPr lang="en-US" sz="2000" dirty="0">
                          <a:effectLst/>
                        </a:rPr>
                        <a:t>MAT 080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DMA 060, 070, 080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2417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u="sng" dirty="0"/>
              <a:t>MAT Acceptance </a:t>
            </a:r>
            <a:r>
              <a:rPr lang="en-US" b="1" u="sng" dirty="0" smtClean="0"/>
              <a:t>Chart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43560832"/>
              </p:ext>
            </p:extLst>
          </p:nvPr>
        </p:nvGraphicFramePr>
        <p:xfrm>
          <a:off x="457200" y="1600200"/>
          <a:ext cx="8229600" cy="3810003"/>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3849341024"/>
                    </a:ext>
                  </a:extLst>
                </a:gridCol>
                <a:gridCol w="4114800">
                  <a:extLst>
                    <a:ext uri="{9D8B030D-6E8A-4147-A177-3AD203B41FA5}">
                      <a16:colId xmlns:a16="http://schemas.microsoft.com/office/drawing/2014/main" val="1488278781"/>
                    </a:ext>
                  </a:extLst>
                </a:gridCol>
              </a:tblGrid>
              <a:tr h="472564">
                <a:tc>
                  <a:txBody>
                    <a:bodyPr/>
                    <a:lstStyle/>
                    <a:p>
                      <a:pPr marL="0" marR="0" algn="ctr">
                        <a:lnSpc>
                          <a:spcPct val="115000"/>
                        </a:lnSpc>
                        <a:spcBef>
                          <a:spcPts val="0"/>
                        </a:spcBef>
                        <a:spcAft>
                          <a:spcPts val="0"/>
                        </a:spcAft>
                      </a:pPr>
                      <a:r>
                        <a:rPr lang="en-US" sz="2400" u="sng" dirty="0">
                          <a:solidFill>
                            <a:schemeClr val="tx1"/>
                          </a:solidFill>
                          <a:effectLst/>
                        </a:rPr>
                        <a:t>Semester Registering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solidFill>
                      <a:srgbClr val="FFFF00"/>
                    </a:solidFill>
                  </a:tcPr>
                </a:tc>
                <a:tc>
                  <a:txBody>
                    <a:bodyPr/>
                    <a:lstStyle/>
                    <a:p>
                      <a:pPr marL="0" marR="0" algn="ctr">
                        <a:lnSpc>
                          <a:spcPct val="115000"/>
                        </a:lnSpc>
                        <a:spcBef>
                          <a:spcPts val="0"/>
                        </a:spcBef>
                        <a:spcAft>
                          <a:spcPts val="0"/>
                        </a:spcAft>
                      </a:pPr>
                      <a:r>
                        <a:rPr lang="en-US" sz="2400" u="sng" dirty="0">
                          <a:solidFill>
                            <a:schemeClr val="tx1"/>
                          </a:solidFill>
                          <a:effectLst/>
                        </a:rPr>
                        <a:t>Cut Off Date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solidFill>
                      <a:srgbClr val="FFFF00"/>
                    </a:solidFill>
                  </a:tcPr>
                </a:tc>
                <a:extLst>
                  <a:ext uri="{0D108BD9-81ED-4DB2-BD59-A6C34878D82A}">
                    <a16:rowId xmlns:a16="http://schemas.microsoft.com/office/drawing/2014/main" val="331918676"/>
                  </a:ext>
                </a:extLst>
              </a:tr>
              <a:tr h="472564">
                <a:tc>
                  <a:txBody>
                    <a:bodyPr/>
                    <a:lstStyle/>
                    <a:p>
                      <a:pPr marL="0" marR="0" algn="ctr">
                        <a:lnSpc>
                          <a:spcPct val="115000"/>
                        </a:lnSpc>
                        <a:spcBef>
                          <a:spcPts val="0"/>
                        </a:spcBef>
                        <a:spcAft>
                          <a:spcPts val="0"/>
                        </a:spcAft>
                      </a:pPr>
                      <a:r>
                        <a:rPr lang="en-US" sz="1800" b="1" dirty="0">
                          <a:effectLst/>
                        </a:rPr>
                        <a:t>Spring 2016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tc>
                  <a:txBody>
                    <a:bodyPr/>
                    <a:lstStyle/>
                    <a:p>
                      <a:pPr marL="0" marR="0" algn="ctr">
                        <a:lnSpc>
                          <a:spcPct val="115000"/>
                        </a:lnSpc>
                        <a:spcBef>
                          <a:spcPts val="0"/>
                        </a:spcBef>
                        <a:spcAft>
                          <a:spcPts val="0"/>
                        </a:spcAft>
                      </a:pPr>
                      <a:r>
                        <a:rPr lang="en-US" sz="1800" b="1" dirty="0">
                          <a:effectLst/>
                        </a:rPr>
                        <a:t>Spring 2011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extLst>
                  <a:ext uri="{0D108BD9-81ED-4DB2-BD59-A6C34878D82A}">
                    <a16:rowId xmlns:a16="http://schemas.microsoft.com/office/drawing/2014/main" val="2317268505"/>
                  </a:ext>
                </a:extLst>
              </a:tr>
              <a:tr h="472564">
                <a:tc>
                  <a:txBody>
                    <a:bodyPr/>
                    <a:lstStyle/>
                    <a:p>
                      <a:pPr marL="0" marR="0" algn="ctr">
                        <a:lnSpc>
                          <a:spcPct val="115000"/>
                        </a:lnSpc>
                        <a:spcBef>
                          <a:spcPts val="0"/>
                        </a:spcBef>
                        <a:spcAft>
                          <a:spcPts val="0"/>
                        </a:spcAft>
                      </a:pPr>
                      <a:r>
                        <a:rPr lang="en-US" sz="1800" b="1">
                          <a:effectLst/>
                        </a:rPr>
                        <a:t>Fall 2016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tc>
                  <a:txBody>
                    <a:bodyPr/>
                    <a:lstStyle/>
                    <a:p>
                      <a:pPr marL="0" marR="0" algn="ctr">
                        <a:lnSpc>
                          <a:spcPct val="115000"/>
                        </a:lnSpc>
                        <a:spcBef>
                          <a:spcPts val="0"/>
                        </a:spcBef>
                        <a:spcAft>
                          <a:spcPts val="0"/>
                        </a:spcAft>
                      </a:pPr>
                      <a:r>
                        <a:rPr lang="en-US" sz="1800" b="1" dirty="0">
                          <a:effectLst/>
                        </a:rPr>
                        <a:t>Fall 2011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extLst>
                  <a:ext uri="{0D108BD9-81ED-4DB2-BD59-A6C34878D82A}">
                    <a16:rowId xmlns:a16="http://schemas.microsoft.com/office/drawing/2014/main" val="3585097934"/>
                  </a:ext>
                </a:extLst>
              </a:tr>
              <a:tr h="472564">
                <a:tc>
                  <a:txBody>
                    <a:bodyPr/>
                    <a:lstStyle/>
                    <a:p>
                      <a:pPr marL="0" marR="0" algn="ctr">
                        <a:lnSpc>
                          <a:spcPct val="115000"/>
                        </a:lnSpc>
                        <a:spcBef>
                          <a:spcPts val="0"/>
                        </a:spcBef>
                        <a:spcAft>
                          <a:spcPts val="0"/>
                        </a:spcAft>
                      </a:pPr>
                      <a:r>
                        <a:rPr lang="en-US" sz="1800" b="1" dirty="0">
                          <a:effectLst/>
                        </a:rPr>
                        <a:t>Spring 2017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tc>
                  <a:txBody>
                    <a:bodyPr/>
                    <a:lstStyle/>
                    <a:p>
                      <a:pPr marL="0" marR="0" algn="ctr">
                        <a:lnSpc>
                          <a:spcPct val="115000"/>
                        </a:lnSpc>
                        <a:spcBef>
                          <a:spcPts val="0"/>
                        </a:spcBef>
                        <a:spcAft>
                          <a:spcPts val="0"/>
                        </a:spcAft>
                      </a:pPr>
                      <a:r>
                        <a:rPr lang="en-US" sz="1800" b="1" dirty="0">
                          <a:effectLst/>
                        </a:rPr>
                        <a:t>Spring 2012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extLst>
                  <a:ext uri="{0D108BD9-81ED-4DB2-BD59-A6C34878D82A}">
                    <a16:rowId xmlns:a16="http://schemas.microsoft.com/office/drawing/2014/main" val="3417344538"/>
                  </a:ext>
                </a:extLst>
              </a:tr>
              <a:tr h="472564">
                <a:tc>
                  <a:txBody>
                    <a:bodyPr/>
                    <a:lstStyle/>
                    <a:p>
                      <a:pPr marL="0" marR="0" algn="ctr">
                        <a:lnSpc>
                          <a:spcPct val="115000"/>
                        </a:lnSpc>
                        <a:spcBef>
                          <a:spcPts val="0"/>
                        </a:spcBef>
                        <a:spcAft>
                          <a:spcPts val="0"/>
                        </a:spcAft>
                      </a:pPr>
                      <a:r>
                        <a:rPr lang="en-US" sz="1800" b="1">
                          <a:effectLst/>
                        </a:rPr>
                        <a:t>Fall 2017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tc>
                  <a:txBody>
                    <a:bodyPr/>
                    <a:lstStyle/>
                    <a:p>
                      <a:pPr marL="0" marR="0" algn="ctr">
                        <a:lnSpc>
                          <a:spcPct val="115000"/>
                        </a:lnSpc>
                        <a:spcBef>
                          <a:spcPts val="0"/>
                        </a:spcBef>
                        <a:spcAft>
                          <a:spcPts val="0"/>
                        </a:spcAft>
                      </a:pPr>
                      <a:r>
                        <a:rPr lang="en-US" sz="1800" b="1" dirty="0">
                          <a:effectLst/>
                        </a:rPr>
                        <a:t>Fall 2012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extLst>
                  <a:ext uri="{0D108BD9-81ED-4DB2-BD59-A6C34878D82A}">
                    <a16:rowId xmlns:a16="http://schemas.microsoft.com/office/drawing/2014/main" val="17796033"/>
                  </a:ext>
                </a:extLst>
              </a:tr>
              <a:tr h="472564">
                <a:tc>
                  <a:txBody>
                    <a:bodyPr/>
                    <a:lstStyle/>
                    <a:p>
                      <a:pPr marL="0" marR="0" algn="ctr">
                        <a:lnSpc>
                          <a:spcPct val="115000"/>
                        </a:lnSpc>
                        <a:spcBef>
                          <a:spcPts val="0"/>
                        </a:spcBef>
                        <a:spcAft>
                          <a:spcPts val="0"/>
                        </a:spcAft>
                      </a:pPr>
                      <a:r>
                        <a:rPr lang="en-US" sz="1800" b="1">
                          <a:effectLst/>
                        </a:rPr>
                        <a:t>Spring 2018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tc>
                  <a:txBody>
                    <a:bodyPr/>
                    <a:lstStyle/>
                    <a:p>
                      <a:pPr marL="0" marR="0" algn="ctr">
                        <a:lnSpc>
                          <a:spcPct val="115000"/>
                        </a:lnSpc>
                        <a:spcBef>
                          <a:spcPts val="0"/>
                        </a:spcBef>
                        <a:spcAft>
                          <a:spcPts val="0"/>
                        </a:spcAft>
                      </a:pPr>
                      <a:r>
                        <a:rPr lang="en-US" sz="1800" b="1" dirty="0">
                          <a:effectLst/>
                        </a:rPr>
                        <a:t>Spring 2013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extLst>
                  <a:ext uri="{0D108BD9-81ED-4DB2-BD59-A6C34878D82A}">
                    <a16:rowId xmlns:a16="http://schemas.microsoft.com/office/drawing/2014/main" val="1532509269"/>
                  </a:ext>
                </a:extLst>
              </a:tr>
              <a:tr h="974619">
                <a:tc>
                  <a:txBody>
                    <a:bodyPr/>
                    <a:lstStyle/>
                    <a:p>
                      <a:pPr marL="0" marR="0" algn="ctr">
                        <a:lnSpc>
                          <a:spcPct val="115000"/>
                        </a:lnSpc>
                        <a:spcBef>
                          <a:spcPts val="0"/>
                        </a:spcBef>
                        <a:spcAft>
                          <a:spcPts val="0"/>
                        </a:spcAft>
                      </a:pPr>
                      <a:r>
                        <a:rPr lang="en-US" sz="1800" b="1">
                          <a:effectLst/>
                        </a:rPr>
                        <a:t>Fall 2018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tc>
                  <a:txBody>
                    <a:bodyPr/>
                    <a:lstStyle/>
                    <a:p>
                      <a:pPr marL="0" marR="0" algn="ctr">
                        <a:lnSpc>
                          <a:spcPct val="115000"/>
                        </a:lnSpc>
                        <a:spcBef>
                          <a:spcPts val="0"/>
                        </a:spcBef>
                        <a:spcAft>
                          <a:spcPts val="0"/>
                        </a:spcAft>
                      </a:pPr>
                      <a:r>
                        <a:rPr lang="en-US" sz="1800" b="1" dirty="0">
                          <a:effectLst/>
                        </a:rPr>
                        <a:t>MAT 060, 070, or 080 no longer accepted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284" marR="88284" marT="0" marB="0"/>
                </a:tc>
                <a:extLst>
                  <a:ext uri="{0D108BD9-81ED-4DB2-BD59-A6C34878D82A}">
                    <a16:rowId xmlns:a16="http://schemas.microsoft.com/office/drawing/2014/main" val="199049205"/>
                  </a:ext>
                </a:extLst>
              </a:tr>
            </a:tbl>
          </a:graphicData>
        </a:graphic>
      </p:graphicFrame>
    </p:spTree>
    <p:extLst>
      <p:ext uri="{BB962C8B-B14F-4D97-AF65-F5344CB8AC3E}">
        <p14:creationId xmlns:p14="http://schemas.microsoft.com/office/powerpoint/2010/main" val="54972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t>Note:  </a:t>
            </a:r>
            <a:r>
              <a:rPr lang="en-US" b="1" u="sng" dirty="0"/>
              <a:t>MAT 060, 070, &amp; 080</a:t>
            </a:r>
            <a:r>
              <a:rPr lang="en-US" dirty="0"/>
              <a:t> can be no older than 5 years at time of registration.  </a:t>
            </a:r>
            <a:endParaRPr lang="en-US" dirty="0" smtClean="0"/>
          </a:p>
          <a:p>
            <a:pPr lvl="1"/>
            <a:r>
              <a:rPr lang="en-US" dirty="0" smtClean="0"/>
              <a:t>Beyond </a:t>
            </a:r>
            <a:r>
              <a:rPr lang="en-US" dirty="0"/>
              <a:t>5 years, they will not be accepted.  As of the </a:t>
            </a:r>
            <a:r>
              <a:rPr lang="en-US" b="1" u="sng" dirty="0"/>
              <a:t>fall semester of 2018</a:t>
            </a:r>
            <a:r>
              <a:rPr lang="en-US" dirty="0"/>
              <a:t>, no MAT 060, 070, or 080 will be accepted.</a:t>
            </a:r>
          </a:p>
          <a:p>
            <a:endParaRPr lang="en-US" dirty="0"/>
          </a:p>
        </p:txBody>
      </p:sp>
    </p:spTree>
    <p:extLst>
      <p:ext uri="{BB962C8B-B14F-4D97-AF65-F5344CB8AC3E}">
        <p14:creationId xmlns:p14="http://schemas.microsoft.com/office/powerpoint/2010/main" val="183161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Old Math Placement Test </a:t>
            </a:r>
            <a:r>
              <a:rPr lang="en-US" b="1" u="sng" dirty="0" smtClean="0"/>
              <a:t>Scores</a:t>
            </a:r>
            <a:endParaRPr lang="en-US" dirty="0"/>
          </a:p>
        </p:txBody>
      </p:sp>
      <p:sp>
        <p:nvSpPr>
          <p:cNvPr id="3" name="Content Placeholder 2"/>
          <p:cNvSpPr>
            <a:spLocks noGrp="1"/>
          </p:cNvSpPr>
          <p:nvPr>
            <p:ph idx="1"/>
          </p:nvPr>
        </p:nvSpPr>
        <p:spPr/>
        <p:txBody>
          <a:bodyPr/>
          <a:lstStyle/>
          <a:p>
            <a:r>
              <a:rPr lang="en-US" dirty="0"/>
              <a:t>Current students and students who may have attended community college in the past, may have taken the Compass Math Placement Test to determine their Pre-algebra and Algebra skills.</a:t>
            </a:r>
          </a:p>
          <a:p>
            <a:endParaRPr lang="en-US" dirty="0"/>
          </a:p>
        </p:txBody>
      </p:sp>
    </p:spTree>
    <p:extLst>
      <p:ext uri="{BB962C8B-B14F-4D97-AF65-F5344CB8AC3E}">
        <p14:creationId xmlns:p14="http://schemas.microsoft.com/office/powerpoint/2010/main" val="1398529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0"/>
            <a:r>
              <a:rPr lang="en-US" dirty="0"/>
              <a:t>In order for these scores to be used for math course placement, they must be </a:t>
            </a:r>
            <a:r>
              <a:rPr lang="en-US" u="sng" dirty="0"/>
              <a:t>no older than five years</a:t>
            </a:r>
            <a:r>
              <a:rPr lang="en-US" dirty="0"/>
              <a:t>, based on the current semester you are registering the student</a:t>
            </a:r>
            <a:r>
              <a:rPr lang="en-US" dirty="0" smtClean="0"/>
              <a:t>.</a:t>
            </a:r>
            <a:endParaRPr lang="en-US" dirty="0"/>
          </a:p>
          <a:p>
            <a:pPr lvl="1"/>
            <a:r>
              <a:rPr lang="en-US" dirty="0"/>
              <a:t>For example, a test taken Fall </a:t>
            </a:r>
            <a:r>
              <a:rPr lang="en-US" dirty="0" smtClean="0"/>
              <a:t>2012 </a:t>
            </a:r>
            <a:r>
              <a:rPr lang="en-US" dirty="0"/>
              <a:t>is okay to use for Fall </a:t>
            </a:r>
            <a:r>
              <a:rPr lang="en-US" dirty="0" smtClean="0"/>
              <a:t>2017.  </a:t>
            </a:r>
            <a:r>
              <a:rPr lang="en-US" dirty="0"/>
              <a:t>A Fall 2009 test would be too old to use.</a:t>
            </a:r>
          </a:p>
          <a:p>
            <a:endParaRPr lang="en-US" dirty="0"/>
          </a:p>
        </p:txBody>
      </p:sp>
    </p:spTree>
    <p:extLst>
      <p:ext uri="{BB962C8B-B14F-4D97-AF65-F5344CB8AC3E}">
        <p14:creationId xmlns:p14="http://schemas.microsoft.com/office/powerpoint/2010/main" val="3146439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6729169"/>
              </p:ext>
            </p:extLst>
          </p:nvPr>
        </p:nvGraphicFramePr>
        <p:xfrm>
          <a:off x="457200" y="609600"/>
          <a:ext cx="8229600" cy="451612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pPr algn="ctr"/>
                      <a:r>
                        <a:rPr lang="en-US" dirty="0" smtClean="0"/>
                        <a:t>Course Placement</a:t>
                      </a:r>
                      <a:endParaRPr lang="en-US" dirty="0"/>
                    </a:p>
                  </a:txBody>
                  <a:tcPr/>
                </a:tc>
                <a:tc>
                  <a:txBody>
                    <a:bodyPr/>
                    <a:lstStyle/>
                    <a:p>
                      <a:pPr algn="ctr"/>
                      <a:r>
                        <a:rPr lang="en-US" dirty="0" smtClean="0"/>
                        <a:t>Test Score</a:t>
                      </a:r>
                      <a:endParaRPr lang="en-US" dirty="0"/>
                    </a:p>
                  </a:txBody>
                  <a:tcPr/>
                </a:tc>
                <a:tc>
                  <a:txBody>
                    <a:bodyPr/>
                    <a:lstStyle/>
                    <a:p>
                      <a:pPr algn="ctr"/>
                      <a:r>
                        <a:rPr lang="en-US" dirty="0" smtClean="0"/>
                        <a:t>DRE Pre-Requisite</a:t>
                      </a:r>
                      <a:endParaRPr lang="en-US" dirty="0"/>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Basic Skills: Jim</a:t>
                      </a:r>
                      <a:r>
                        <a:rPr lang="en-US" sz="1800" kern="1200" baseline="0" dirty="0" smtClean="0">
                          <a:solidFill>
                            <a:schemeClr val="dk1"/>
                          </a:solidFill>
                          <a:effectLst/>
                          <a:latin typeface="+mn-lt"/>
                          <a:ea typeface="+mn-ea"/>
                          <a:cs typeface="+mn-cs"/>
                        </a:rPr>
                        <a:t> Privette</a:t>
                      </a:r>
                      <a:endParaRPr lang="en-US" sz="1600" kern="1200" dirty="0" smtClean="0">
                        <a:solidFill>
                          <a:schemeClr val="dk1"/>
                        </a:solidFill>
                        <a:effectLst/>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0-45 on pre-algebra test</a:t>
                      </a:r>
                      <a:endParaRPr lang="en-US" sz="1600" kern="1200" dirty="0" smtClean="0">
                        <a:solidFill>
                          <a:schemeClr val="dk1"/>
                        </a:solidFill>
                        <a:effectLst/>
                        <a:latin typeface="+mn-lt"/>
                        <a:ea typeface="+mn-ea"/>
                        <a:cs typeface="+mn-cs"/>
                      </a:endParaRPr>
                    </a:p>
                  </a:txBody>
                  <a:tcPr/>
                </a:tc>
                <a:tc>
                  <a:txBody>
                    <a:bodyPr/>
                    <a:lstStyle/>
                    <a:p>
                      <a:pPr algn="ctr"/>
                      <a:r>
                        <a:rPr lang="en-US" dirty="0" smtClean="0"/>
                        <a:t>None</a:t>
                      </a:r>
                      <a:endParaRPr lang="en-US" dirty="0"/>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DMA 010-030 (MAT 060)</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46 or above on pre-algebra test</a:t>
                      </a:r>
                      <a:endParaRPr lang="en-US" sz="1600" kern="1200" dirty="0" smtClean="0">
                        <a:solidFill>
                          <a:schemeClr val="dk1"/>
                        </a:solidFill>
                        <a:effectLst/>
                        <a:latin typeface="+mn-lt"/>
                        <a:ea typeface="+mn-ea"/>
                        <a:cs typeface="+mn-cs"/>
                      </a:endParaRPr>
                    </a:p>
                  </a:txBody>
                  <a:tcPr/>
                </a:tc>
                <a:tc>
                  <a:txBody>
                    <a:bodyPr/>
                    <a:lstStyle/>
                    <a:p>
                      <a:pPr algn="ctr"/>
                      <a:r>
                        <a:rPr lang="en-US" smtClean="0"/>
                        <a:t>None</a:t>
                      </a:r>
                      <a:endParaRPr lang="en-US" dirty="0"/>
                    </a:p>
                  </a:txBody>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DMA 040-050 (MAT 070)</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0-45 on the algebra test</a:t>
                      </a:r>
                      <a:endParaRPr lang="en-US" sz="1600" kern="1200" dirty="0" smtClean="0">
                        <a:solidFill>
                          <a:schemeClr val="dk1"/>
                        </a:solidFill>
                        <a:effectLst/>
                        <a:latin typeface="+mn-lt"/>
                        <a:ea typeface="+mn-ea"/>
                        <a:cs typeface="+mn-cs"/>
                      </a:endParaRPr>
                    </a:p>
                  </a:txBody>
                  <a:tcPr/>
                </a:tc>
                <a:tc>
                  <a:txBody>
                    <a:bodyPr/>
                    <a:lstStyle/>
                    <a:p>
                      <a:pPr algn="ctr"/>
                      <a:r>
                        <a:rPr lang="en-US" smtClean="0"/>
                        <a:t>None</a:t>
                      </a:r>
                      <a:endParaRPr lang="en-US" dirty="0"/>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DMA 060-080 (MAT 080)</a:t>
                      </a:r>
                      <a:endParaRPr lang="en-US" sz="1600" kern="1200" dirty="0" smtClean="0">
                        <a:solidFill>
                          <a:schemeClr val="dk1"/>
                        </a:solidFill>
                        <a:effectLst/>
                        <a:latin typeface="+mn-lt"/>
                        <a:ea typeface="+mn-ea"/>
                        <a:cs typeface="+mn-cs"/>
                      </a:endParaRPr>
                    </a:p>
                  </a:txBody>
                  <a:tcPr/>
                </a:tc>
                <a:tc>
                  <a:txBody>
                    <a:bodyPr/>
                    <a:lstStyle/>
                    <a:p>
                      <a:pPr algn="ctr"/>
                      <a:r>
                        <a:rPr lang="en-US" sz="1800" kern="1200" dirty="0" smtClean="0">
                          <a:solidFill>
                            <a:schemeClr val="dk1"/>
                          </a:solidFill>
                          <a:effectLst/>
                          <a:latin typeface="+mn-lt"/>
                          <a:ea typeface="+mn-ea"/>
                          <a:cs typeface="+mn-cs"/>
                        </a:rPr>
                        <a:t>46-65 on the algebra test</a:t>
                      </a:r>
                      <a:endParaRPr lang="en-US" dirty="0"/>
                    </a:p>
                  </a:txBody>
                  <a:tcPr/>
                </a:tc>
                <a:tc>
                  <a:txBody>
                    <a:bodyPr/>
                    <a:lstStyle/>
                    <a:p>
                      <a:pPr algn="ctr"/>
                      <a:r>
                        <a:rPr lang="en-US" smtClean="0"/>
                        <a:t>None</a:t>
                      </a:r>
                      <a:endParaRPr lang="en-US" dirty="0"/>
                    </a:p>
                  </a:txBody>
                  <a:tcPr/>
                </a:tc>
                <a:extLst>
                  <a:ext uri="{0D108BD9-81ED-4DB2-BD59-A6C34878D82A}">
                    <a16:rowId xmlns:a16="http://schemas.microsoft.com/office/drawing/2014/main" val="10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MAT 110</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46-65 on the algebra test</a:t>
                      </a:r>
                      <a:endParaRPr lang="en-US" sz="1600" kern="1200" dirty="0" smtClean="0">
                        <a:solidFill>
                          <a:schemeClr val="dk1"/>
                        </a:solidFill>
                        <a:effectLst/>
                        <a:latin typeface="+mn-lt"/>
                        <a:ea typeface="+mn-ea"/>
                        <a:cs typeface="+mn-cs"/>
                      </a:endParaRPr>
                    </a:p>
                  </a:txBody>
                  <a:tcPr/>
                </a:tc>
                <a:tc>
                  <a:txBody>
                    <a:bodyPr/>
                    <a:lstStyle/>
                    <a:p>
                      <a:pPr algn="ctr"/>
                      <a:r>
                        <a:rPr lang="en-US" smtClean="0"/>
                        <a:t>None</a:t>
                      </a:r>
                      <a:endParaRPr lang="en-US" dirty="0"/>
                    </a:p>
                  </a:txBody>
                  <a:tcPr/>
                </a:tc>
                <a:extLst>
                  <a:ext uri="{0D108BD9-81ED-4DB2-BD59-A6C34878D82A}">
                    <a16:rowId xmlns:a16="http://schemas.microsoft.com/office/drawing/2014/main" val="10005"/>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MAT 121</a:t>
                      </a:r>
                      <a:endParaRPr lang="en-US" sz="1600" kern="1200" dirty="0" smtClean="0">
                        <a:solidFill>
                          <a:schemeClr val="dk1"/>
                        </a:solidFill>
                        <a:effectLst/>
                        <a:latin typeface="+mn-lt"/>
                        <a:ea typeface="+mn-ea"/>
                        <a:cs typeface="+mn-cs"/>
                      </a:endParaRPr>
                    </a:p>
                  </a:txBody>
                  <a:tcPr/>
                </a:tc>
                <a:tc>
                  <a:txBody>
                    <a:bodyPr/>
                    <a:lstStyle/>
                    <a:p>
                      <a:pPr algn="ctr"/>
                      <a:r>
                        <a:rPr lang="en-US" sz="1800" kern="1200" dirty="0" smtClean="0">
                          <a:solidFill>
                            <a:schemeClr val="dk1"/>
                          </a:solidFill>
                          <a:effectLst/>
                          <a:latin typeface="+mn-lt"/>
                          <a:ea typeface="+mn-ea"/>
                          <a:cs typeface="+mn-cs"/>
                        </a:rPr>
                        <a:t>46-65 on the algebra test</a:t>
                      </a:r>
                      <a:endParaRPr lang="en-US" dirty="0"/>
                    </a:p>
                  </a:txBody>
                  <a:tcPr/>
                </a:tc>
                <a:tc>
                  <a:txBody>
                    <a:bodyPr/>
                    <a:lstStyle/>
                    <a:p>
                      <a:pPr algn="ctr"/>
                      <a:r>
                        <a:rPr lang="en-US" dirty="0" smtClean="0"/>
                        <a:t>None</a:t>
                      </a:r>
                      <a:endParaRPr lang="en-US" dirty="0"/>
                    </a:p>
                  </a:txBody>
                  <a:tcPr/>
                </a:tc>
                <a:extLst>
                  <a:ext uri="{0D108BD9-81ED-4DB2-BD59-A6C34878D82A}">
                    <a16:rowId xmlns:a16="http://schemas.microsoft.com/office/drawing/2014/main" val="1000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MAT 143</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46-65 on the algebra test.  </a:t>
                      </a:r>
                      <a:r>
                        <a:rPr lang="en-US" sz="1800" u="sng" kern="1200" dirty="0" smtClean="0">
                          <a:solidFill>
                            <a:schemeClr val="dk1"/>
                          </a:solidFill>
                          <a:effectLst/>
                          <a:latin typeface="+mn-lt"/>
                          <a:ea typeface="+mn-ea"/>
                          <a:cs typeface="+mn-cs"/>
                        </a:rPr>
                        <a:t>See Note 1 below</a:t>
                      </a:r>
                      <a:r>
                        <a:rPr lang="en-US" sz="1800" kern="1200" dirty="0" smtClean="0">
                          <a:solidFill>
                            <a:schemeClr val="dk1"/>
                          </a:solidFill>
                          <a:effectLst/>
                          <a:latin typeface="+mn-lt"/>
                          <a:ea typeface="+mn-ea"/>
                          <a:cs typeface="+mn-cs"/>
                        </a:rPr>
                        <a:t>.</a:t>
                      </a:r>
                      <a:endParaRPr lang="en-US" sz="1600" kern="1200" dirty="0" smtClean="0">
                        <a:solidFill>
                          <a:schemeClr val="dk1"/>
                        </a:solidFill>
                        <a:effectLst/>
                        <a:latin typeface="+mn-lt"/>
                        <a:ea typeface="+mn-ea"/>
                        <a:cs typeface="+mn-cs"/>
                      </a:endParaRPr>
                    </a:p>
                  </a:txBody>
                  <a:tcPr/>
                </a:tc>
                <a:tc>
                  <a:txBody>
                    <a:bodyPr/>
                    <a:lstStyle/>
                    <a:p>
                      <a:pPr algn="ctr"/>
                      <a:r>
                        <a:rPr lang="en-US" sz="1800" kern="1200" dirty="0" smtClean="0">
                          <a:solidFill>
                            <a:schemeClr val="dk1"/>
                          </a:solidFill>
                          <a:effectLst/>
                          <a:latin typeface="+mn-lt"/>
                          <a:ea typeface="+mn-ea"/>
                          <a:cs typeface="+mn-cs"/>
                        </a:rPr>
                        <a:t>DRE 098 </a:t>
                      </a:r>
                      <a:endParaRPr lang="en-US" dirty="0"/>
                    </a:p>
                  </a:txBody>
                  <a:tcPr/>
                </a:tc>
                <a:extLst>
                  <a:ext uri="{0D108BD9-81ED-4DB2-BD59-A6C34878D82A}">
                    <a16:rowId xmlns:a16="http://schemas.microsoft.com/office/drawing/2014/main" val="10007"/>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MAT 152</a:t>
                      </a:r>
                      <a:endParaRPr lang="en-US" dirty="0"/>
                    </a:p>
                  </a:txBody>
                  <a:tcPr/>
                </a:tc>
                <a:tc>
                  <a:txBody>
                    <a:bodyPr/>
                    <a:lstStyle/>
                    <a:p>
                      <a:pPr algn="ctr"/>
                      <a:r>
                        <a:rPr lang="en-US" sz="1800" kern="1200" dirty="0" smtClean="0">
                          <a:solidFill>
                            <a:schemeClr val="dk1"/>
                          </a:solidFill>
                          <a:effectLst/>
                          <a:latin typeface="+mn-lt"/>
                          <a:ea typeface="+mn-ea"/>
                          <a:cs typeface="+mn-cs"/>
                        </a:rPr>
                        <a:t>46-65 on the algebra test.  </a:t>
                      </a:r>
                      <a:r>
                        <a:rPr lang="en-US" sz="1800" u="sng" kern="1200" dirty="0" smtClean="0">
                          <a:solidFill>
                            <a:schemeClr val="dk1"/>
                          </a:solidFill>
                          <a:effectLst/>
                          <a:latin typeface="+mn-lt"/>
                          <a:ea typeface="+mn-ea"/>
                          <a:cs typeface="+mn-cs"/>
                        </a:rPr>
                        <a:t>See Note 1 below</a:t>
                      </a:r>
                      <a:r>
                        <a:rPr lang="en-US" sz="1800" kern="1200" dirty="0" smtClean="0">
                          <a:solidFill>
                            <a:schemeClr val="dk1"/>
                          </a:solidFill>
                          <a:effectLst/>
                          <a:latin typeface="+mn-lt"/>
                          <a:ea typeface="+mn-ea"/>
                          <a:cs typeface="+mn-cs"/>
                        </a:rPr>
                        <a:t>.</a:t>
                      </a:r>
                      <a:endParaRPr lang="en-US" dirty="0"/>
                    </a:p>
                  </a:txBody>
                  <a:tcPr/>
                </a:tc>
                <a:tc>
                  <a:txBody>
                    <a:bodyPr/>
                    <a:lstStyle/>
                    <a:p>
                      <a:pPr algn="ctr"/>
                      <a:r>
                        <a:rPr lang="en-US" sz="1800" kern="1200" dirty="0" smtClean="0">
                          <a:solidFill>
                            <a:schemeClr val="dk1"/>
                          </a:solidFill>
                          <a:effectLst/>
                          <a:latin typeface="+mn-lt"/>
                          <a:ea typeface="+mn-ea"/>
                          <a:cs typeface="+mn-cs"/>
                        </a:rPr>
                        <a:t>DRE 098 </a:t>
                      </a:r>
                      <a:endParaRPr lang="en-US" dirty="0"/>
                    </a:p>
                  </a:txBody>
                  <a:tcPr/>
                </a:tc>
                <a:extLst>
                  <a:ext uri="{0D108BD9-81ED-4DB2-BD59-A6C34878D82A}">
                    <a16:rowId xmlns:a16="http://schemas.microsoft.com/office/drawing/2014/main" val="10008"/>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MAT 161 (no longer taught):</a:t>
                      </a:r>
                      <a:endParaRPr 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66 or above on the algebra test.  Place in MAT 171.  </a:t>
                      </a:r>
                      <a:r>
                        <a:rPr lang="en-US" sz="1800" u="sng" kern="1200" dirty="0" smtClean="0">
                          <a:solidFill>
                            <a:schemeClr val="dk1"/>
                          </a:solidFill>
                          <a:effectLst/>
                          <a:latin typeface="+mn-lt"/>
                          <a:ea typeface="+mn-ea"/>
                          <a:cs typeface="+mn-cs"/>
                        </a:rPr>
                        <a:t>See Note 2 below</a:t>
                      </a:r>
                      <a:r>
                        <a:rPr lang="en-US" sz="1800" kern="1200" dirty="0" smtClean="0">
                          <a:solidFill>
                            <a:schemeClr val="dk1"/>
                          </a:solidFill>
                          <a:effectLst/>
                          <a:latin typeface="+mn-lt"/>
                          <a:ea typeface="+mn-ea"/>
                          <a:cs typeface="+mn-cs"/>
                        </a:rPr>
                        <a:t>.</a:t>
                      </a:r>
                      <a:endParaRPr lang="en-US" sz="1600" kern="1200" dirty="0" smtClean="0">
                        <a:solidFill>
                          <a:schemeClr val="dk1"/>
                        </a:solidFill>
                        <a:effectLst/>
                        <a:latin typeface="+mn-lt"/>
                        <a:ea typeface="+mn-ea"/>
                        <a:cs typeface="+mn-cs"/>
                      </a:endParaRPr>
                    </a:p>
                  </a:txBody>
                  <a:tcPr/>
                </a:tc>
                <a:tc>
                  <a:txBody>
                    <a:bodyPr/>
                    <a:lstStyle/>
                    <a:p>
                      <a:pPr algn="ctr"/>
                      <a:r>
                        <a:rPr lang="en-US" dirty="0" smtClean="0"/>
                        <a:t>None</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57967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u="sng" dirty="0"/>
              <a:t>Note 1:</a:t>
            </a:r>
            <a:r>
              <a:rPr lang="en-US" dirty="0"/>
              <a:t>  MAT 143 and 152 have a DRE 098 pre-requisite.  </a:t>
            </a:r>
            <a:endParaRPr lang="en-US" dirty="0" smtClean="0"/>
          </a:p>
          <a:p>
            <a:pPr lvl="1"/>
            <a:r>
              <a:rPr lang="en-US" dirty="0" smtClean="0"/>
              <a:t>The </a:t>
            </a:r>
            <a:r>
              <a:rPr lang="en-US" dirty="0"/>
              <a:t>old math placement score will only fulfill half of the pre-requisite requirements.  </a:t>
            </a:r>
            <a:endParaRPr lang="en-US" dirty="0" smtClean="0"/>
          </a:p>
          <a:p>
            <a:pPr lvl="1"/>
            <a:r>
              <a:rPr lang="en-US" dirty="0" smtClean="0"/>
              <a:t>The </a:t>
            </a:r>
            <a:r>
              <a:rPr lang="en-US" dirty="0"/>
              <a:t>DRE 098 requirement must be met or exceeded in order for placement in these two math courses.</a:t>
            </a:r>
          </a:p>
          <a:p>
            <a:endParaRPr lang="en-US" dirty="0"/>
          </a:p>
        </p:txBody>
      </p:sp>
    </p:spTree>
    <p:extLst>
      <p:ext uri="{BB962C8B-B14F-4D97-AF65-F5344CB8AC3E}">
        <p14:creationId xmlns:p14="http://schemas.microsoft.com/office/powerpoint/2010/main" val="200829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u="sng" dirty="0"/>
              <a:t>Note 2:</a:t>
            </a:r>
            <a:r>
              <a:rPr lang="en-US" dirty="0"/>
              <a:t>  MAT 161 is no longer taught in the NCCC system and has been replaced by MAT 171.  </a:t>
            </a:r>
            <a:endParaRPr lang="en-US" dirty="0" smtClean="0"/>
          </a:p>
          <a:p>
            <a:pPr lvl="1"/>
            <a:r>
              <a:rPr lang="en-US" dirty="0" smtClean="0"/>
              <a:t>If </a:t>
            </a:r>
            <a:r>
              <a:rPr lang="en-US" dirty="0"/>
              <a:t>a student has taken and passed MAT 161 in the past, you can substitute it for MAT 171 by filling out the course substitution form and turning it in to the college registrar.</a:t>
            </a:r>
          </a:p>
          <a:p>
            <a:endParaRPr lang="en-US" dirty="0"/>
          </a:p>
        </p:txBody>
      </p:sp>
    </p:spTree>
    <p:extLst>
      <p:ext uri="{BB962C8B-B14F-4D97-AF65-F5344CB8AC3E}">
        <p14:creationId xmlns:p14="http://schemas.microsoft.com/office/powerpoint/2010/main" val="423035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smtClean="0"/>
              <a:t>TSUM-Test Summary Page</a:t>
            </a:r>
            <a:endParaRPr lang="en-US" dirty="0"/>
          </a:p>
        </p:txBody>
      </p:sp>
      <p:sp>
        <p:nvSpPr>
          <p:cNvPr id="3" name="Content Placeholder 2"/>
          <p:cNvSpPr>
            <a:spLocks noGrp="1"/>
          </p:cNvSpPr>
          <p:nvPr>
            <p:ph idx="1"/>
          </p:nvPr>
        </p:nvSpPr>
        <p:spPr/>
        <p:txBody>
          <a:bodyPr/>
          <a:lstStyle/>
          <a:p>
            <a:r>
              <a:rPr lang="en-US" dirty="0" smtClean="0"/>
              <a:t>This </a:t>
            </a:r>
            <a:r>
              <a:rPr lang="en-US" dirty="0"/>
              <a:t>is the page to use when looking up Placement Test Scores in the Datatel Colleague System</a:t>
            </a:r>
            <a:r>
              <a:rPr lang="en-US" dirty="0" smtClean="0"/>
              <a:t>.</a:t>
            </a:r>
          </a:p>
          <a:p>
            <a:pPr lvl="1"/>
            <a:r>
              <a:rPr lang="en-US" dirty="0" smtClean="0"/>
              <a:t>Look over the next two slides for helpful information.</a:t>
            </a:r>
            <a:endParaRPr lang="en-US" dirty="0"/>
          </a:p>
        </p:txBody>
      </p:sp>
    </p:spTree>
    <p:extLst>
      <p:ext uri="{BB962C8B-B14F-4D97-AF65-F5344CB8AC3E}">
        <p14:creationId xmlns:p14="http://schemas.microsoft.com/office/powerpoint/2010/main" val="540968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PCC Advising Moodle Site</a:t>
            </a:r>
            <a:endParaRPr lang="en-US" b="1" u="sng" dirty="0"/>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1981200"/>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9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31091" t="15669" r="31731" b="20514"/>
          <a:stretch/>
        </p:blipFill>
        <p:spPr bwMode="auto">
          <a:xfrm>
            <a:off x="685800" y="457200"/>
            <a:ext cx="7543800" cy="609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8240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7885" t="15385" r="25802" b="4558"/>
          <a:stretch/>
        </p:blipFill>
        <p:spPr bwMode="auto">
          <a:xfrm>
            <a:off x="1676400" y="381000"/>
            <a:ext cx="6172200" cy="6248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8296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smtClean="0"/>
              <a:t>Questions?</a:t>
            </a:r>
            <a:endParaRPr lang="en-US" sz="6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871977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u="sng" dirty="0" smtClean="0"/>
              <a:t>Advising For Math</a:t>
            </a:r>
            <a:endParaRPr lang="en-US" b="1" u="sng" dirty="0"/>
          </a:p>
        </p:txBody>
      </p:sp>
      <p:sp>
        <p:nvSpPr>
          <p:cNvPr id="3" name="Content Placeholder 2"/>
          <p:cNvSpPr>
            <a:spLocks noGrp="1"/>
          </p:cNvSpPr>
          <p:nvPr>
            <p:ph idx="1"/>
          </p:nvPr>
        </p:nvSpPr>
        <p:spPr/>
        <p:txBody>
          <a:bodyPr/>
          <a:lstStyle/>
          <a:p>
            <a:r>
              <a:rPr lang="en-US" dirty="0" smtClean="0"/>
              <a:t>Programs at PCC require different math courses to fulfill the degree math requirement.</a:t>
            </a:r>
          </a:p>
          <a:p>
            <a:r>
              <a:rPr lang="en-US" dirty="0" smtClean="0"/>
              <a:t>In order to help the student fulfill their educational goals, talk to them about their plans.</a:t>
            </a:r>
          </a:p>
          <a:p>
            <a:pPr lvl="1"/>
            <a:r>
              <a:rPr lang="en-US" dirty="0" smtClean="0"/>
              <a:t>Do you only desire a 2 year degree or do you plan to pursue a 4 year degree or higher at some point?</a:t>
            </a:r>
            <a:endParaRPr lang="en-US" dirty="0"/>
          </a:p>
        </p:txBody>
      </p:sp>
    </p:spTree>
    <p:extLst>
      <p:ext uri="{BB962C8B-B14F-4D97-AF65-F5344CB8AC3E}">
        <p14:creationId xmlns:p14="http://schemas.microsoft.com/office/powerpoint/2010/main" val="2874491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a:noFill/>
        </p:spPr>
        <p:txBody>
          <a:bodyPr>
            <a:normAutofit/>
          </a:bodyPr>
          <a:lstStyle/>
          <a:p>
            <a:pPr lvl="1"/>
            <a:r>
              <a:rPr lang="en-US" dirty="0" smtClean="0"/>
              <a:t>This question is important because it will help you advise the student which math course would best meet their educational goals.</a:t>
            </a:r>
          </a:p>
          <a:p>
            <a:pPr lvl="1"/>
            <a:r>
              <a:rPr lang="en-US" dirty="0" smtClean="0"/>
              <a:t>For example, if an EDU student only wants the 2 year degree, I advise them to take either MAT 110 or 143.  If they plan to pursue a higher degree, I advise them to take MAT 171.</a:t>
            </a:r>
          </a:p>
        </p:txBody>
      </p:sp>
    </p:spTree>
    <p:extLst>
      <p:ext uri="{BB962C8B-B14F-4D97-AF65-F5344CB8AC3E}">
        <p14:creationId xmlns:p14="http://schemas.microsoft.com/office/powerpoint/2010/main" val="4126383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r>
              <a:rPr lang="en-US" dirty="0"/>
              <a:t>Math and college transfer:</a:t>
            </a:r>
          </a:p>
          <a:p>
            <a:pPr lvl="1"/>
            <a:r>
              <a:rPr lang="en-US" dirty="0"/>
              <a:t>MAT 110 is not transferable to a four year </a:t>
            </a:r>
            <a:r>
              <a:rPr lang="en-US" dirty="0" smtClean="0"/>
              <a:t>college/university</a:t>
            </a:r>
            <a:r>
              <a:rPr lang="en-US" dirty="0"/>
              <a:t>.</a:t>
            </a:r>
          </a:p>
          <a:p>
            <a:pPr lvl="1"/>
            <a:r>
              <a:rPr lang="en-US" dirty="0"/>
              <a:t>MAT 143 &amp; 152 are transferable, but some university programs do not prefer it</a:t>
            </a:r>
            <a:r>
              <a:rPr lang="en-US" dirty="0" smtClean="0"/>
              <a:t>. </a:t>
            </a:r>
            <a:r>
              <a:rPr lang="en-US" dirty="0"/>
              <a:t>MAT 152 is typically more transferable than MAT 143.</a:t>
            </a:r>
          </a:p>
          <a:p>
            <a:pPr lvl="1"/>
            <a:r>
              <a:rPr lang="en-US" dirty="0"/>
              <a:t>MAT 171 is transferable and preferred by many more university programs than MAT 143 &amp; 152.</a:t>
            </a:r>
          </a:p>
          <a:p>
            <a:r>
              <a:rPr lang="en-US" dirty="0" smtClean="0"/>
              <a:t>When dealing with a transfer student, check with each individual College/University program to find out more about which transferable community college math they prefer.</a:t>
            </a:r>
          </a:p>
        </p:txBody>
      </p:sp>
    </p:spTree>
    <p:extLst>
      <p:ext uri="{BB962C8B-B14F-4D97-AF65-F5344CB8AC3E}">
        <p14:creationId xmlns:p14="http://schemas.microsoft.com/office/powerpoint/2010/main" val="285021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Math </a:t>
            </a:r>
            <a:r>
              <a:rPr lang="en-US" sz="3600" b="1" u="sng" dirty="0"/>
              <a:t>Courses </a:t>
            </a:r>
            <a:r>
              <a:rPr lang="en-US" sz="3600" b="1" u="sng" dirty="0" smtClean="0"/>
              <a:t>with DMA Requirements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2916392"/>
              </p:ext>
            </p:extLst>
          </p:nvPr>
        </p:nvGraphicFramePr>
        <p:xfrm>
          <a:off x="685800" y="1752600"/>
          <a:ext cx="7620000" cy="36830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736600">
                <a:tc>
                  <a:txBody>
                    <a:bodyPr/>
                    <a:lstStyle/>
                    <a:p>
                      <a:pPr algn="ctr"/>
                      <a:r>
                        <a:rPr lang="en-US" dirty="0" smtClean="0"/>
                        <a:t>PCC Common</a:t>
                      </a:r>
                      <a:r>
                        <a:rPr lang="en-US" baseline="0" dirty="0" smtClean="0"/>
                        <a:t> </a:t>
                      </a:r>
                      <a:r>
                        <a:rPr lang="en-US" dirty="0" smtClean="0"/>
                        <a:t>Math</a:t>
                      </a:r>
                      <a:r>
                        <a:rPr lang="en-US" baseline="0" dirty="0" smtClean="0"/>
                        <a:t> Courses</a:t>
                      </a:r>
                      <a:endParaRPr lang="en-US" dirty="0"/>
                    </a:p>
                  </a:txBody>
                  <a:tcPr/>
                </a:tc>
                <a:tc>
                  <a:txBody>
                    <a:bodyPr/>
                    <a:lstStyle/>
                    <a:p>
                      <a:pPr algn="ctr"/>
                      <a:r>
                        <a:rPr lang="en-US" dirty="0" smtClean="0"/>
                        <a:t>DMA Requirements</a:t>
                      </a:r>
                      <a:endParaRPr lang="en-US" dirty="0"/>
                    </a:p>
                  </a:txBody>
                  <a:tcPr/>
                </a:tc>
                <a:tc>
                  <a:txBody>
                    <a:bodyPr/>
                    <a:lstStyle/>
                    <a:p>
                      <a:pPr algn="ctr"/>
                      <a:r>
                        <a:rPr lang="en-US" dirty="0" smtClean="0"/>
                        <a:t>DRE Requirements</a:t>
                      </a:r>
                      <a:endParaRPr lang="en-US" dirty="0"/>
                    </a:p>
                  </a:txBody>
                  <a:tcPr/>
                </a:tc>
                <a:extLst>
                  <a:ext uri="{0D108BD9-81ED-4DB2-BD59-A6C34878D82A}">
                    <a16:rowId xmlns:a16="http://schemas.microsoft.com/office/drawing/2014/main" val="10000"/>
                  </a:ext>
                </a:extLst>
              </a:tr>
              <a:tr h="736600">
                <a:tc>
                  <a:txBody>
                    <a:bodyPr/>
                    <a:lstStyle/>
                    <a:p>
                      <a:pPr algn="ctr"/>
                      <a:r>
                        <a:rPr lang="en-US" sz="2400" b="1" dirty="0" smtClean="0"/>
                        <a:t>MAT 110</a:t>
                      </a:r>
                      <a:endParaRPr lang="en-US" sz="2400" b="1" dirty="0"/>
                    </a:p>
                  </a:txBody>
                  <a:tcPr/>
                </a:tc>
                <a:tc>
                  <a:txBody>
                    <a:bodyPr/>
                    <a:lstStyle/>
                    <a:p>
                      <a:pPr algn="ctr"/>
                      <a:r>
                        <a:rPr lang="en-US" sz="2400" b="1" dirty="0" smtClean="0"/>
                        <a:t>DMA 010-030</a:t>
                      </a:r>
                      <a:endParaRPr lang="en-US" sz="2400" b="1" dirty="0"/>
                    </a:p>
                  </a:txBody>
                  <a:tcPr/>
                </a:tc>
                <a:tc>
                  <a:txBody>
                    <a:bodyPr/>
                    <a:lstStyle/>
                    <a:p>
                      <a:pPr algn="ctr"/>
                      <a:r>
                        <a:rPr lang="en-US" sz="2400" b="1" dirty="0" smtClean="0"/>
                        <a:t>None</a:t>
                      </a:r>
                      <a:endParaRPr lang="en-US" sz="2400" b="1" dirty="0"/>
                    </a:p>
                  </a:txBody>
                  <a:tcPr/>
                </a:tc>
                <a:extLst>
                  <a:ext uri="{0D108BD9-81ED-4DB2-BD59-A6C34878D82A}">
                    <a16:rowId xmlns:a16="http://schemas.microsoft.com/office/drawing/2014/main" val="10001"/>
                  </a:ext>
                </a:extLst>
              </a:tr>
              <a:tr h="736600">
                <a:tc>
                  <a:txBody>
                    <a:bodyPr/>
                    <a:lstStyle/>
                    <a:p>
                      <a:pPr algn="ctr"/>
                      <a:r>
                        <a:rPr lang="en-US" sz="2400" b="1" dirty="0" smtClean="0"/>
                        <a:t>MAT 143</a:t>
                      </a:r>
                      <a:endParaRPr lang="en-US" sz="2400" b="1" dirty="0"/>
                    </a:p>
                  </a:txBody>
                  <a:tcPr/>
                </a:tc>
                <a:tc>
                  <a:txBody>
                    <a:bodyPr/>
                    <a:lstStyle/>
                    <a:p>
                      <a:pPr algn="ctr"/>
                      <a:r>
                        <a:rPr lang="en-US" sz="2400" b="1" dirty="0" smtClean="0"/>
                        <a:t>DMA 010-050</a:t>
                      </a:r>
                      <a:endParaRPr lang="en-US" sz="2400" b="1" dirty="0"/>
                    </a:p>
                  </a:txBody>
                  <a:tcPr/>
                </a:tc>
                <a:tc>
                  <a:txBody>
                    <a:bodyPr/>
                    <a:lstStyle/>
                    <a:p>
                      <a:pPr algn="ctr"/>
                      <a:r>
                        <a:rPr lang="en-US" sz="2400" b="1" dirty="0" smtClean="0"/>
                        <a:t>DRE 098</a:t>
                      </a:r>
                      <a:endParaRPr lang="en-US" sz="2400" b="1" dirty="0"/>
                    </a:p>
                  </a:txBody>
                  <a:tcPr/>
                </a:tc>
                <a:extLst>
                  <a:ext uri="{0D108BD9-81ED-4DB2-BD59-A6C34878D82A}">
                    <a16:rowId xmlns:a16="http://schemas.microsoft.com/office/drawing/2014/main" val="10003"/>
                  </a:ext>
                </a:extLst>
              </a:tr>
              <a:tr h="736600">
                <a:tc>
                  <a:txBody>
                    <a:bodyPr/>
                    <a:lstStyle/>
                    <a:p>
                      <a:pPr algn="ctr"/>
                      <a:r>
                        <a:rPr lang="en-US" sz="2400" b="1" dirty="0" smtClean="0"/>
                        <a:t>MAT 152</a:t>
                      </a:r>
                      <a:endParaRPr lang="en-US" sz="2400" b="1" dirty="0"/>
                    </a:p>
                  </a:txBody>
                  <a:tcPr/>
                </a:tc>
                <a:tc>
                  <a:txBody>
                    <a:bodyPr/>
                    <a:lstStyle/>
                    <a:p>
                      <a:pPr algn="ctr"/>
                      <a:r>
                        <a:rPr lang="en-US" sz="2400" b="1" dirty="0" smtClean="0"/>
                        <a:t>DMA 010-050</a:t>
                      </a:r>
                      <a:endParaRPr lang="en-US" sz="2400" b="1" dirty="0"/>
                    </a:p>
                  </a:txBody>
                  <a:tcPr/>
                </a:tc>
                <a:tc>
                  <a:txBody>
                    <a:bodyPr/>
                    <a:lstStyle/>
                    <a:p>
                      <a:pPr algn="ctr"/>
                      <a:r>
                        <a:rPr lang="en-US" sz="2400" b="1" dirty="0" smtClean="0"/>
                        <a:t>DRE 098</a:t>
                      </a:r>
                      <a:endParaRPr lang="en-US" sz="2400" b="1" dirty="0"/>
                    </a:p>
                  </a:txBody>
                  <a:tcPr/>
                </a:tc>
                <a:extLst>
                  <a:ext uri="{0D108BD9-81ED-4DB2-BD59-A6C34878D82A}">
                    <a16:rowId xmlns:a16="http://schemas.microsoft.com/office/drawing/2014/main" val="10004"/>
                  </a:ext>
                </a:extLst>
              </a:tr>
              <a:tr h="736600">
                <a:tc>
                  <a:txBody>
                    <a:bodyPr/>
                    <a:lstStyle/>
                    <a:p>
                      <a:pPr algn="ctr"/>
                      <a:r>
                        <a:rPr lang="en-US" sz="2400" b="1" dirty="0" smtClean="0"/>
                        <a:t>MAT</a:t>
                      </a:r>
                      <a:r>
                        <a:rPr lang="en-US" sz="2400" b="1" baseline="0" dirty="0" smtClean="0"/>
                        <a:t> 171</a:t>
                      </a:r>
                      <a:endParaRPr lang="en-US" sz="2400" b="1" dirty="0"/>
                    </a:p>
                  </a:txBody>
                  <a:tcPr/>
                </a:tc>
                <a:tc>
                  <a:txBody>
                    <a:bodyPr/>
                    <a:lstStyle/>
                    <a:p>
                      <a:pPr algn="ctr"/>
                      <a:r>
                        <a:rPr lang="en-US" sz="2400" b="1" dirty="0" smtClean="0"/>
                        <a:t>DMA 010-080</a:t>
                      </a:r>
                      <a:endParaRPr lang="en-US" sz="2400" b="1" dirty="0"/>
                    </a:p>
                  </a:txBody>
                  <a:tcPr/>
                </a:tc>
                <a:tc>
                  <a:txBody>
                    <a:bodyPr/>
                    <a:lstStyle/>
                    <a:p>
                      <a:pPr algn="ctr"/>
                      <a:r>
                        <a:rPr lang="en-US" sz="2400" b="1" dirty="0" smtClean="0"/>
                        <a:t>None </a:t>
                      </a:r>
                      <a:endParaRPr lang="en-US" sz="2400"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97066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Other Math Courses Requirements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441134"/>
              </p:ext>
            </p:extLst>
          </p:nvPr>
        </p:nvGraphicFramePr>
        <p:xfrm>
          <a:off x="685800" y="1752600"/>
          <a:ext cx="7620000" cy="3683000"/>
        </p:xfrm>
        <a:graphic>
          <a:graphicData uri="http://schemas.openxmlformats.org/drawingml/2006/table">
            <a:tbl>
              <a:tblPr firstRow="1" bandRow="1">
                <a:tableStyleId>{F5AB1C69-6EDB-4FF4-983F-18BD219EF322}</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736600">
                <a:tc>
                  <a:txBody>
                    <a:bodyPr/>
                    <a:lstStyle/>
                    <a:p>
                      <a:pPr algn="ctr"/>
                      <a:r>
                        <a:rPr lang="en-US" dirty="0" smtClean="0"/>
                        <a:t>PCC Math</a:t>
                      </a:r>
                      <a:r>
                        <a:rPr lang="en-US" baseline="0" dirty="0" smtClean="0"/>
                        <a:t> Courses</a:t>
                      </a:r>
                      <a:endParaRPr lang="en-US" dirty="0"/>
                    </a:p>
                  </a:txBody>
                  <a:tcPr/>
                </a:tc>
                <a:tc>
                  <a:txBody>
                    <a:bodyPr/>
                    <a:lstStyle/>
                    <a:p>
                      <a:pPr algn="ctr"/>
                      <a:r>
                        <a:rPr lang="en-US" dirty="0" smtClean="0"/>
                        <a:t>Pre-Requisite</a:t>
                      </a:r>
                      <a:r>
                        <a:rPr lang="en-US" baseline="0" dirty="0" smtClean="0"/>
                        <a:t> </a:t>
                      </a:r>
                      <a:endParaRPr lang="en-US" dirty="0"/>
                    </a:p>
                  </a:txBody>
                  <a:tcPr/>
                </a:tc>
                <a:tc>
                  <a:txBody>
                    <a:bodyPr/>
                    <a:lstStyle/>
                    <a:p>
                      <a:pPr algn="ctr"/>
                      <a:r>
                        <a:rPr lang="en-US" dirty="0" smtClean="0"/>
                        <a:t>Co-Requisite</a:t>
                      </a:r>
                      <a:endParaRPr lang="en-US" dirty="0"/>
                    </a:p>
                  </a:txBody>
                  <a:tcPr/>
                </a:tc>
                <a:extLst>
                  <a:ext uri="{0D108BD9-81ED-4DB2-BD59-A6C34878D82A}">
                    <a16:rowId xmlns:a16="http://schemas.microsoft.com/office/drawing/2014/main" val="10000"/>
                  </a:ext>
                </a:extLst>
              </a:tr>
              <a:tr h="736600">
                <a:tc>
                  <a:txBody>
                    <a:bodyPr/>
                    <a:lstStyle/>
                    <a:p>
                      <a:pPr algn="ctr"/>
                      <a:r>
                        <a:rPr lang="en-US" sz="2400" b="1" dirty="0" smtClean="0"/>
                        <a:t>MAT 172</a:t>
                      </a:r>
                      <a:endParaRPr lang="en-US" sz="2400" b="1" dirty="0"/>
                    </a:p>
                  </a:txBody>
                  <a:tcPr/>
                </a:tc>
                <a:tc>
                  <a:txBody>
                    <a:bodyPr/>
                    <a:lstStyle/>
                    <a:p>
                      <a:pPr algn="ctr"/>
                      <a:r>
                        <a:rPr lang="en-US" sz="2400" b="1" dirty="0" smtClean="0"/>
                        <a:t>MAT</a:t>
                      </a:r>
                      <a:r>
                        <a:rPr lang="en-US" sz="2400" b="1" baseline="0" dirty="0" smtClean="0"/>
                        <a:t> 171</a:t>
                      </a:r>
                      <a:endParaRPr lang="en-US" sz="2400" b="1" dirty="0"/>
                    </a:p>
                  </a:txBody>
                  <a:tcPr/>
                </a:tc>
                <a:tc>
                  <a:txBody>
                    <a:bodyPr/>
                    <a:lstStyle/>
                    <a:p>
                      <a:pPr algn="ctr"/>
                      <a:r>
                        <a:rPr lang="en-US" sz="2400" b="1" dirty="0" smtClean="0"/>
                        <a:t>None</a:t>
                      </a:r>
                      <a:endParaRPr lang="en-US" sz="2400" b="1" dirty="0"/>
                    </a:p>
                  </a:txBody>
                  <a:tcPr/>
                </a:tc>
                <a:extLst>
                  <a:ext uri="{0D108BD9-81ED-4DB2-BD59-A6C34878D82A}">
                    <a16:rowId xmlns:a16="http://schemas.microsoft.com/office/drawing/2014/main" val="10001"/>
                  </a:ext>
                </a:extLst>
              </a:tr>
              <a:tr h="736600">
                <a:tc>
                  <a:txBody>
                    <a:bodyPr/>
                    <a:lstStyle/>
                    <a:p>
                      <a:pPr algn="ctr"/>
                      <a:r>
                        <a:rPr lang="en-US" sz="2400" b="1" dirty="0" smtClean="0"/>
                        <a:t>MAT 263</a:t>
                      </a:r>
                      <a:endParaRPr lang="en-US" sz="2400" b="1" dirty="0"/>
                    </a:p>
                  </a:txBody>
                  <a:tcPr/>
                </a:tc>
                <a:tc>
                  <a:txBody>
                    <a:bodyPr/>
                    <a:lstStyle/>
                    <a:p>
                      <a:pPr algn="ctr"/>
                      <a:r>
                        <a:rPr lang="en-US" sz="2400" b="1" dirty="0" smtClean="0"/>
                        <a:t>MAT 171</a:t>
                      </a:r>
                      <a:endParaRPr lang="en-US" sz="2400" b="1" dirty="0"/>
                    </a:p>
                  </a:txBody>
                  <a:tcPr/>
                </a:tc>
                <a:tc>
                  <a:txBody>
                    <a:bodyPr/>
                    <a:lstStyle/>
                    <a:p>
                      <a:pPr algn="ctr"/>
                      <a:r>
                        <a:rPr lang="en-US" sz="2400" b="1" dirty="0" smtClean="0"/>
                        <a:t>None </a:t>
                      </a:r>
                      <a:endParaRPr lang="en-US" sz="2400" b="1" dirty="0"/>
                    </a:p>
                  </a:txBody>
                  <a:tcPr/>
                </a:tc>
                <a:extLst>
                  <a:ext uri="{0D108BD9-81ED-4DB2-BD59-A6C34878D82A}">
                    <a16:rowId xmlns:a16="http://schemas.microsoft.com/office/drawing/2014/main" val="10002"/>
                  </a:ext>
                </a:extLst>
              </a:tr>
              <a:tr h="736600">
                <a:tc>
                  <a:txBody>
                    <a:bodyPr/>
                    <a:lstStyle/>
                    <a:p>
                      <a:pPr algn="ctr"/>
                      <a:r>
                        <a:rPr lang="en-US" sz="2400" b="1" dirty="0" smtClean="0"/>
                        <a:t>MAT 271</a:t>
                      </a:r>
                      <a:endParaRPr lang="en-US" sz="2400" b="1" dirty="0"/>
                    </a:p>
                  </a:txBody>
                  <a:tcPr/>
                </a:tc>
                <a:tc>
                  <a:txBody>
                    <a:bodyPr/>
                    <a:lstStyle/>
                    <a:p>
                      <a:pPr algn="ctr"/>
                      <a:r>
                        <a:rPr lang="en-US" sz="2400" b="1" dirty="0" smtClean="0"/>
                        <a:t>MAT 172</a:t>
                      </a:r>
                      <a:endParaRPr lang="en-US" sz="2400" b="1" dirty="0"/>
                    </a:p>
                  </a:txBody>
                  <a:tcPr/>
                </a:tc>
                <a:tc>
                  <a:txBody>
                    <a:bodyPr/>
                    <a:lstStyle/>
                    <a:p>
                      <a:pPr algn="ctr"/>
                      <a:r>
                        <a:rPr lang="en-US" sz="2400" b="1" dirty="0" smtClean="0"/>
                        <a:t>None</a:t>
                      </a:r>
                      <a:endParaRPr lang="en-US" sz="2400" b="1" dirty="0"/>
                    </a:p>
                  </a:txBody>
                  <a:tcPr/>
                </a:tc>
                <a:extLst>
                  <a:ext uri="{0D108BD9-81ED-4DB2-BD59-A6C34878D82A}">
                    <a16:rowId xmlns:a16="http://schemas.microsoft.com/office/drawing/2014/main" val="10003"/>
                  </a:ext>
                </a:extLst>
              </a:tr>
              <a:tr h="736600">
                <a:tc>
                  <a:txBody>
                    <a:bodyPr/>
                    <a:lstStyle/>
                    <a:p>
                      <a:pPr algn="ctr"/>
                      <a:r>
                        <a:rPr lang="en-US" sz="2400" b="1" dirty="0" smtClean="0"/>
                        <a:t>MAT 272</a:t>
                      </a:r>
                      <a:endParaRPr lang="en-US" sz="2400" b="1" dirty="0"/>
                    </a:p>
                  </a:txBody>
                  <a:tcPr/>
                </a:tc>
                <a:tc>
                  <a:txBody>
                    <a:bodyPr/>
                    <a:lstStyle/>
                    <a:p>
                      <a:pPr algn="ctr"/>
                      <a:r>
                        <a:rPr lang="en-US" sz="2400" b="1" dirty="0" smtClean="0"/>
                        <a:t>MAT 271</a:t>
                      </a:r>
                      <a:endParaRPr lang="en-US" sz="2400" b="1" dirty="0"/>
                    </a:p>
                  </a:txBody>
                  <a:tcPr/>
                </a:tc>
                <a:tc>
                  <a:txBody>
                    <a:bodyPr/>
                    <a:lstStyle/>
                    <a:p>
                      <a:pPr algn="ctr"/>
                      <a:r>
                        <a:rPr lang="en-US" sz="2400" b="1" dirty="0" smtClean="0"/>
                        <a:t>None</a:t>
                      </a:r>
                      <a:endParaRPr lang="en-US" sz="2400"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426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sz="3600" b="1" u="sng" dirty="0"/>
              <a:t>Reading Math Placement Test Scores (DMA)</a:t>
            </a:r>
            <a:endParaRPr lang="en-US" sz="3600" dirty="0"/>
          </a:p>
        </p:txBody>
      </p:sp>
      <p:sp>
        <p:nvSpPr>
          <p:cNvPr id="3" name="Content Placeholder 2"/>
          <p:cNvSpPr>
            <a:spLocks noGrp="1"/>
          </p:cNvSpPr>
          <p:nvPr>
            <p:ph idx="1"/>
          </p:nvPr>
        </p:nvSpPr>
        <p:spPr/>
        <p:txBody>
          <a:bodyPr>
            <a:normAutofit/>
          </a:bodyPr>
          <a:lstStyle/>
          <a:p>
            <a:pPr lvl="0"/>
            <a:r>
              <a:rPr lang="en-US" dirty="0"/>
              <a:t>New students with no math transfer credit or placement test scores must take the Math Placement Test</a:t>
            </a:r>
            <a:r>
              <a:rPr lang="en-US" dirty="0" smtClean="0"/>
              <a:t>:</a:t>
            </a:r>
            <a:endParaRPr lang="en-US" sz="2800" dirty="0"/>
          </a:p>
          <a:p>
            <a:pPr lvl="1"/>
            <a:r>
              <a:rPr lang="en-US" dirty="0"/>
              <a:t>This process will help you to determine which math courses the student can and cannot be placed into</a:t>
            </a:r>
            <a:r>
              <a:rPr lang="en-US" dirty="0" smtClean="0"/>
              <a:t>.</a:t>
            </a:r>
            <a:endParaRPr lang="en-US" sz="2800" dirty="0"/>
          </a:p>
          <a:p>
            <a:pPr lvl="1"/>
            <a:r>
              <a:rPr lang="en-US" dirty="0"/>
              <a:t>Each MAT course requires certain DMA pre-requisites.  Some also require DRE pre-requisites as well.</a:t>
            </a:r>
            <a:endParaRPr lang="en-US" sz="2400" dirty="0"/>
          </a:p>
          <a:p>
            <a:endParaRPr lang="en-US" dirty="0"/>
          </a:p>
        </p:txBody>
      </p:sp>
    </p:spTree>
    <p:extLst>
      <p:ext uri="{BB962C8B-B14F-4D97-AF65-F5344CB8AC3E}">
        <p14:creationId xmlns:p14="http://schemas.microsoft.com/office/powerpoint/2010/main" val="3959543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0"/>
            <a:r>
              <a:rPr lang="en-US" dirty="0"/>
              <a:t>To see which DMA modules the student did or did not pass, check TSUM in the Datatel Colleague System</a:t>
            </a:r>
            <a:r>
              <a:rPr lang="en-US" dirty="0" smtClean="0"/>
              <a:t>.</a:t>
            </a:r>
          </a:p>
          <a:p>
            <a:pPr lvl="1"/>
            <a:r>
              <a:rPr lang="en-US" dirty="0" smtClean="0"/>
              <a:t>You can also look at the STAC screen in </a:t>
            </a:r>
            <a:r>
              <a:rPr lang="en-US" dirty="0"/>
              <a:t>the Datatel Colleague System</a:t>
            </a:r>
            <a:r>
              <a:rPr lang="en-US" dirty="0" smtClean="0"/>
              <a:t>.</a:t>
            </a:r>
          </a:p>
          <a:p>
            <a:pPr lvl="1"/>
            <a:r>
              <a:rPr lang="en-US" dirty="0" smtClean="0"/>
              <a:t>Look for this information at the top of the first page.</a:t>
            </a:r>
            <a:endParaRPr lang="en-US" dirty="0"/>
          </a:p>
          <a:p>
            <a:endParaRPr lang="en-US" dirty="0"/>
          </a:p>
        </p:txBody>
      </p:sp>
    </p:spTree>
    <p:extLst>
      <p:ext uri="{BB962C8B-B14F-4D97-AF65-F5344CB8AC3E}">
        <p14:creationId xmlns:p14="http://schemas.microsoft.com/office/powerpoint/2010/main" val="263720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967</Words>
  <Application>Microsoft Office PowerPoint</Application>
  <PresentationFormat>On-screen Show (4:3)</PresentationFormat>
  <Paragraphs>130</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Math Advising</vt:lpstr>
      <vt:lpstr>PCC Advising Moodle Site</vt:lpstr>
      <vt:lpstr>Advising For Math</vt:lpstr>
      <vt:lpstr>PowerPoint Presentation</vt:lpstr>
      <vt:lpstr>PowerPoint Presentation</vt:lpstr>
      <vt:lpstr>Math Courses with DMA Requirements</vt:lpstr>
      <vt:lpstr>Other Math Courses Requirements</vt:lpstr>
      <vt:lpstr>Reading Math Placement Test Scores (DMA)</vt:lpstr>
      <vt:lpstr>PowerPoint Presentation</vt:lpstr>
      <vt:lpstr>Old Developmental Math Courses</vt:lpstr>
      <vt:lpstr>PowerPoint Presentation</vt:lpstr>
      <vt:lpstr>MAT Acceptance Chart</vt:lpstr>
      <vt:lpstr>PowerPoint Presentation</vt:lpstr>
      <vt:lpstr>Old Math Placement Test Scores</vt:lpstr>
      <vt:lpstr>PowerPoint Presentation</vt:lpstr>
      <vt:lpstr>PowerPoint Presentation</vt:lpstr>
      <vt:lpstr>PowerPoint Presentation</vt:lpstr>
      <vt:lpstr>PowerPoint Presentation</vt:lpstr>
      <vt:lpstr>TSUM-Test Summary Page</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88</cp:revision>
  <cp:lastPrinted>2015-05-07T15:07:59Z</cp:lastPrinted>
  <dcterms:created xsi:type="dcterms:W3CDTF">2013-11-11T16:54:46Z</dcterms:created>
  <dcterms:modified xsi:type="dcterms:W3CDTF">2017-02-16T16:42:56Z</dcterms:modified>
</cp:coreProperties>
</file>