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399" r:id="rId3"/>
    <p:sldId id="316" r:id="rId4"/>
    <p:sldId id="417" r:id="rId5"/>
    <p:sldId id="418" r:id="rId6"/>
    <p:sldId id="359" r:id="rId7"/>
    <p:sldId id="400" r:id="rId8"/>
    <p:sldId id="416" r:id="rId9"/>
    <p:sldId id="401" r:id="rId10"/>
    <p:sldId id="428" r:id="rId11"/>
    <p:sldId id="429" r:id="rId12"/>
    <p:sldId id="419" r:id="rId13"/>
    <p:sldId id="420" r:id="rId14"/>
    <p:sldId id="421" r:id="rId15"/>
    <p:sldId id="422" r:id="rId16"/>
    <p:sldId id="402" r:id="rId17"/>
    <p:sldId id="423" r:id="rId18"/>
    <p:sldId id="425" r:id="rId19"/>
    <p:sldId id="426" r:id="rId20"/>
    <p:sldId id="403" r:id="rId21"/>
    <p:sldId id="404" r:id="rId22"/>
    <p:sldId id="405" r:id="rId23"/>
    <p:sldId id="406" r:id="rId24"/>
    <p:sldId id="411" r:id="rId25"/>
    <p:sldId id="412" r:id="rId26"/>
    <p:sldId id="413" r:id="rId27"/>
    <p:sldId id="414" r:id="rId28"/>
    <p:sldId id="430" r:id="rId29"/>
    <p:sldId id="407" r:id="rId30"/>
    <p:sldId id="408" r:id="rId31"/>
    <p:sldId id="409" r:id="rId32"/>
    <p:sldId id="410" r:id="rId33"/>
    <p:sldId id="395" r:id="rId34"/>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2/5/2024</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2/5/2024</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6</a:t>
            </a:fld>
            <a:endParaRPr lang="en-US" dirty="0"/>
          </a:p>
        </p:txBody>
      </p:sp>
    </p:spTree>
    <p:extLst>
      <p:ext uri="{BB962C8B-B14F-4D97-AF65-F5344CB8AC3E}">
        <p14:creationId xmlns:p14="http://schemas.microsoft.com/office/powerpoint/2010/main" val="2184290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7</a:t>
            </a:fld>
            <a:endParaRPr lang="en-US" dirty="0"/>
          </a:p>
        </p:txBody>
      </p:sp>
    </p:spTree>
    <p:extLst>
      <p:ext uri="{BB962C8B-B14F-4D97-AF65-F5344CB8AC3E}">
        <p14:creationId xmlns:p14="http://schemas.microsoft.com/office/powerpoint/2010/main" val="3819510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21</a:t>
            </a:fld>
            <a:endParaRPr lang="en-US" dirty="0"/>
          </a:p>
        </p:txBody>
      </p:sp>
    </p:spTree>
    <p:extLst>
      <p:ext uri="{BB962C8B-B14F-4D97-AF65-F5344CB8AC3E}">
        <p14:creationId xmlns:p14="http://schemas.microsoft.com/office/powerpoint/2010/main" val="207839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22</a:t>
            </a:fld>
            <a:endParaRPr lang="en-US" dirty="0"/>
          </a:p>
        </p:txBody>
      </p:sp>
    </p:spTree>
    <p:extLst>
      <p:ext uri="{BB962C8B-B14F-4D97-AF65-F5344CB8AC3E}">
        <p14:creationId xmlns:p14="http://schemas.microsoft.com/office/powerpoint/2010/main" val="2898426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31</a:t>
            </a:fld>
            <a:endParaRPr lang="en-US" dirty="0"/>
          </a:p>
        </p:txBody>
      </p:sp>
    </p:spTree>
    <p:extLst>
      <p:ext uri="{BB962C8B-B14F-4D97-AF65-F5344CB8AC3E}">
        <p14:creationId xmlns:p14="http://schemas.microsoft.com/office/powerpoint/2010/main" val="5054091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33</a:t>
            </a:fld>
            <a:endParaRPr lang="en-US" dirty="0"/>
          </a:p>
        </p:txBody>
      </p:sp>
    </p:spTree>
    <p:extLst>
      <p:ext uri="{BB962C8B-B14F-4D97-AF65-F5344CB8AC3E}">
        <p14:creationId xmlns:p14="http://schemas.microsoft.com/office/powerpoint/2010/main" val="211715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2/5/2024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jwiley@pamlicocc.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Development</a:t>
            </a:r>
            <a:r>
              <a:rPr lang="en-US" b="1" u="sng">
                <a:solidFill>
                  <a:schemeClr val="tx1"/>
                </a:solidFill>
              </a:rPr>
              <a:t>: Part 1 </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No-Show’s</a:t>
            </a:r>
          </a:p>
        </p:txBody>
      </p:sp>
      <p:sp>
        <p:nvSpPr>
          <p:cNvPr id="3" name="Content Placeholder 2"/>
          <p:cNvSpPr>
            <a:spLocks noGrp="1"/>
          </p:cNvSpPr>
          <p:nvPr>
            <p:ph idx="1"/>
          </p:nvPr>
        </p:nvSpPr>
        <p:spPr/>
        <p:txBody>
          <a:bodyPr/>
          <a:lstStyle/>
          <a:p>
            <a:r>
              <a:rPr lang="en-US" dirty="0"/>
              <a:t>Check your attendance everyday prior to the census date.</a:t>
            </a:r>
          </a:p>
          <a:p>
            <a:pPr lvl="1"/>
            <a:r>
              <a:rPr lang="en-US" dirty="0"/>
              <a:t>Once the census date comes and goes, if the student has not entered the course, list the student as a “no show” in WebAdvisor and alert the Registrar.</a:t>
            </a:r>
          </a:p>
          <a:p>
            <a:pPr lvl="1"/>
            <a:r>
              <a:rPr lang="en-US" dirty="0"/>
              <a:t>Do this the day after the Census date passes.</a:t>
            </a:r>
          </a:p>
          <a:p>
            <a:pPr lvl="1"/>
            <a:r>
              <a:rPr lang="en-US" dirty="0"/>
              <a:t>Close them out in Moodle.</a:t>
            </a:r>
          </a:p>
          <a:p>
            <a:endParaRPr lang="en-US" dirty="0"/>
          </a:p>
        </p:txBody>
      </p:sp>
    </p:spTree>
    <p:extLst>
      <p:ext uri="{BB962C8B-B14F-4D97-AF65-F5344CB8AC3E}">
        <p14:creationId xmlns:p14="http://schemas.microsoft.com/office/powerpoint/2010/main" val="2469032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 No-Show student is the following:</a:t>
            </a:r>
          </a:p>
          <a:p>
            <a:pPr lvl="1"/>
            <a:r>
              <a:rPr lang="en-US" dirty="0"/>
              <a:t>A student who did not enter your seated course physically by the Census date.</a:t>
            </a:r>
          </a:p>
          <a:p>
            <a:pPr lvl="1"/>
            <a:r>
              <a:rPr lang="en-US" dirty="0"/>
              <a:t>A student who did not enter your online course by completing and submitting the SAI Quiz by the Census date.</a:t>
            </a:r>
          </a:p>
          <a:p>
            <a:pPr marL="0" indent="0">
              <a:buNone/>
            </a:pPr>
            <a:r>
              <a:rPr lang="en-US" b="1" u="sng" dirty="0"/>
              <a:t>These are the only reasons to list a student as a No-Show.</a:t>
            </a:r>
          </a:p>
          <a:p>
            <a:pPr lvl="1"/>
            <a:endParaRPr lang="en-US" dirty="0"/>
          </a:p>
        </p:txBody>
      </p:sp>
    </p:spTree>
    <p:extLst>
      <p:ext uri="{BB962C8B-B14F-4D97-AF65-F5344CB8AC3E}">
        <p14:creationId xmlns:p14="http://schemas.microsoft.com/office/powerpoint/2010/main" val="349543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No-Show’s should be dealt with the day after the Census date:</a:t>
            </a:r>
          </a:p>
          <a:p>
            <a:pPr lvl="1"/>
            <a:r>
              <a:rPr lang="en-US" dirty="0"/>
              <a:t>Not next month.</a:t>
            </a:r>
          </a:p>
          <a:p>
            <a:pPr lvl="1"/>
            <a:r>
              <a:rPr lang="en-US" dirty="0"/>
              <a:t>Not at the end of the semester.</a:t>
            </a:r>
          </a:p>
          <a:p>
            <a:r>
              <a:rPr lang="en-US" b="1" dirty="0"/>
              <a:t>What a No-Show student is </a:t>
            </a:r>
            <a:r>
              <a:rPr lang="en-US" b="1" u="sng" dirty="0"/>
              <a:t>not</a:t>
            </a:r>
            <a:r>
              <a:rPr lang="en-US" dirty="0"/>
              <a:t>:</a:t>
            </a:r>
          </a:p>
          <a:p>
            <a:pPr lvl="1"/>
            <a:r>
              <a:rPr lang="en-US" dirty="0"/>
              <a:t>A student who enters the course (physically or SAI Quiz) and stops showing up or doing work at some point during the semester. </a:t>
            </a:r>
          </a:p>
          <a:p>
            <a:pPr lvl="1"/>
            <a:endParaRPr lang="en-US" dirty="0"/>
          </a:p>
        </p:txBody>
      </p:sp>
    </p:spTree>
    <p:extLst>
      <p:ext uri="{BB962C8B-B14F-4D97-AF65-F5344CB8AC3E}">
        <p14:creationId xmlns:p14="http://schemas.microsoft.com/office/powerpoint/2010/main" val="444201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r>
              <a:rPr lang="en-US" dirty="0"/>
              <a:t>A student who enters the course (physically or SAI Quiz) and stops showing up or doing work at some point during the semester should be handled one of several other ways:</a:t>
            </a:r>
          </a:p>
          <a:p>
            <a:pPr lvl="1"/>
            <a:r>
              <a:rPr lang="en-US" dirty="0"/>
              <a:t>If they get beyond the passing point </a:t>
            </a:r>
            <a:r>
              <a:rPr lang="en-US" b="1" u="sng" dirty="0"/>
              <a:t>before</a:t>
            </a:r>
            <a:r>
              <a:rPr lang="en-US" dirty="0"/>
              <a:t> the Withdrawal deadline, you can suggest they request a student-initiated withdrawal or if communication has ceased, you can submit an instructor-initiated withdrawal. Both help to protect the students GPA.</a:t>
            </a:r>
          </a:p>
        </p:txBody>
      </p:sp>
    </p:spTree>
    <p:extLst>
      <p:ext uri="{BB962C8B-B14F-4D97-AF65-F5344CB8AC3E}">
        <p14:creationId xmlns:p14="http://schemas.microsoft.com/office/powerpoint/2010/main" val="2771031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lvl="1"/>
            <a:r>
              <a:rPr lang="en-US" dirty="0"/>
              <a:t>If you have this same situation and the Withdrawal deadline has passed, you can inform the student that you are executing an instructor-withdrawal with the grade of WF (withdrawn F). This situation, unlike the previous, effects the students GPA.</a:t>
            </a:r>
          </a:p>
          <a:p>
            <a:pPr marL="457200" lvl="1" indent="0">
              <a:buNone/>
            </a:pPr>
            <a:r>
              <a:rPr lang="en-US" b="1" u="sng" dirty="0"/>
              <a:t>Neither situation should ever be handled as a No-Show.</a:t>
            </a:r>
          </a:p>
          <a:p>
            <a:endParaRPr lang="en-US" dirty="0"/>
          </a:p>
        </p:txBody>
      </p:sp>
    </p:spTree>
    <p:extLst>
      <p:ext uri="{BB962C8B-B14F-4D97-AF65-F5344CB8AC3E}">
        <p14:creationId xmlns:p14="http://schemas.microsoft.com/office/powerpoint/2010/main" val="374533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Mistakes in this area affect Student Services audits negatively.</a:t>
            </a:r>
          </a:p>
          <a:p>
            <a:pPr lvl="1"/>
            <a:r>
              <a:rPr lang="en-US" dirty="0"/>
              <a:t>This can put the college at risk for fines.</a:t>
            </a:r>
          </a:p>
          <a:p>
            <a:pPr lvl="1"/>
            <a:r>
              <a:rPr lang="en-US" dirty="0"/>
              <a:t>This can put the college at risk for losing the ability to award Federal Student Aid. Well over 75% of our students pay for courses in this manner.</a:t>
            </a:r>
          </a:p>
          <a:p>
            <a:r>
              <a:rPr lang="en-US" b="1" u="sng" dirty="0"/>
              <a:t>Please be aware</a:t>
            </a:r>
            <a:r>
              <a:rPr lang="en-US" dirty="0"/>
              <a:t>: Individuals who continue to disregard this procedure related to No-Shows will be held accountable.</a:t>
            </a:r>
          </a:p>
          <a:p>
            <a:pPr lvl="1"/>
            <a:endParaRPr lang="en-US" dirty="0"/>
          </a:p>
          <a:p>
            <a:pPr lvl="1"/>
            <a:endParaRPr lang="en-US" dirty="0"/>
          </a:p>
        </p:txBody>
      </p:sp>
    </p:spTree>
    <p:extLst>
      <p:ext uri="{BB962C8B-B14F-4D97-AF65-F5344CB8AC3E}">
        <p14:creationId xmlns:p14="http://schemas.microsoft.com/office/powerpoint/2010/main" val="746713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Not On The Roster</a:t>
            </a:r>
          </a:p>
        </p:txBody>
      </p:sp>
      <p:sp>
        <p:nvSpPr>
          <p:cNvPr id="3" name="Content Placeholder 2"/>
          <p:cNvSpPr>
            <a:spLocks noGrp="1"/>
          </p:cNvSpPr>
          <p:nvPr>
            <p:ph idx="1"/>
          </p:nvPr>
        </p:nvSpPr>
        <p:spPr/>
        <p:txBody>
          <a:bodyPr/>
          <a:lstStyle/>
          <a:p>
            <a:r>
              <a:rPr lang="en-US" dirty="0"/>
              <a:t>If you have a student show up for your course who is not on the roster, do not allow them to stay in the course.</a:t>
            </a:r>
          </a:p>
          <a:p>
            <a:pPr lvl="1"/>
            <a:r>
              <a:rPr lang="en-US" dirty="0"/>
              <a:t>Ask them to go to Student Services to clear the matter up.</a:t>
            </a:r>
          </a:p>
          <a:p>
            <a:pPr lvl="1"/>
            <a:r>
              <a:rPr lang="en-US" dirty="0"/>
              <a:t>They must do so before entering the course.</a:t>
            </a:r>
          </a:p>
          <a:p>
            <a:pPr lvl="1"/>
            <a:r>
              <a:rPr lang="en-US" dirty="0"/>
              <a:t>If caught doing otherwise, the college could receive a reprimand from the state auditor.</a:t>
            </a:r>
          </a:p>
        </p:txBody>
      </p:sp>
    </p:spTree>
    <p:extLst>
      <p:ext uri="{BB962C8B-B14F-4D97-AF65-F5344CB8AC3E}">
        <p14:creationId xmlns:p14="http://schemas.microsoft.com/office/powerpoint/2010/main" val="3685688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r>
              <a:rPr lang="en-US" b="1" u="sng" dirty="0"/>
              <a:t>Student-Initiated Withdrawals</a:t>
            </a:r>
            <a:endParaRPr lang="en-US" u="sng"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When a student reaches out to you (advisees too) about withdrawing from a course, address this matter immediately.</a:t>
            </a:r>
          </a:p>
          <a:p>
            <a:pPr lvl="1"/>
            <a:r>
              <a:rPr lang="en-US" dirty="0"/>
              <a:t> failure to do so can have a negative affect on the students academic pathway.</a:t>
            </a:r>
          </a:p>
          <a:p>
            <a:r>
              <a:rPr lang="en-US" dirty="0"/>
              <a:t>Investigate to see if the student has done all they can to remain in the course.</a:t>
            </a:r>
          </a:p>
          <a:p>
            <a:pPr lvl="1"/>
            <a:r>
              <a:rPr lang="en-US" dirty="0"/>
              <a:t>Have they spoken with their instructor about their course status? Are they truly beyond passing?</a:t>
            </a:r>
          </a:p>
        </p:txBody>
      </p:sp>
    </p:spTree>
    <p:extLst>
      <p:ext uri="{BB962C8B-B14F-4D97-AF65-F5344CB8AC3E}">
        <p14:creationId xmlns:p14="http://schemas.microsoft.com/office/powerpoint/2010/main" val="1826612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If the student wishes to proceed with the withdrawal process:</a:t>
            </a:r>
          </a:p>
          <a:p>
            <a:pPr lvl="1"/>
            <a:r>
              <a:rPr lang="en-US" dirty="0"/>
              <a:t>Email them the course withdrawal form to fill out.</a:t>
            </a:r>
          </a:p>
          <a:p>
            <a:pPr lvl="1"/>
            <a:r>
              <a:rPr lang="en-US" dirty="0"/>
              <a:t>Copy the instructor on the email, they need to provide a Last Date of Attendance to Student Services to complete the form.</a:t>
            </a:r>
          </a:p>
          <a:p>
            <a:pPr lvl="1"/>
            <a:r>
              <a:rPr lang="en-US" dirty="0"/>
              <a:t>Copy the Financial Aid Director. All students who request a withdrawal and receive FA should be asked to reach out to the FA Director to see how this will effect their FA situation.</a:t>
            </a:r>
          </a:p>
        </p:txBody>
      </p:sp>
    </p:spTree>
    <p:extLst>
      <p:ext uri="{BB962C8B-B14F-4D97-AF65-F5344CB8AC3E}">
        <p14:creationId xmlns:p14="http://schemas.microsoft.com/office/powerpoint/2010/main" val="2761141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lnSpcReduction="10000"/>
          </a:bodyPr>
          <a:lstStyle/>
          <a:p>
            <a:pPr lvl="1"/>
            <a:r>
              <a:rPr lang="en-US" dirty="0"/>
              <a:t>The student will need to sign the document on the front and back. They will email it back to you at that point.</a:t>
            </a:r>
          </a:p>
          <a:p>
            <a:pPr lvl="1"/>
            <a:r>
              <a:rPr lang="en-US" dirty="0"/>
              <a:t>You, in turn, email the document to Student Services (Julie Wiley). </a:t>
            </a:r>
            <a:r>
              <a:rPr lang="en-US" dirty="0">
                <a:hlinkClick r:id="rId2"/>
              </a:rPr>
              <a:t>jwiley@pamlicocc.edu</a:t>
            </a:r>
            <a:r>
              <a:rPr lang="en-US" dirty="0"/>
              <a:t> </a:t>
            </a:r>
          </a:p>
          <a:p>
            <a:pPr lvl="1"/>
            <a:r>
              <a:rPr lang="en-US" dirty="0"/>
              <a:t>Nothing moves forward till Student Services receives the document.</a:t>
            </a:r>
          </a:p>
          <a:p>
            <a:pPr lvl="1"/>
            <a:r>
              <a:rPr lang="en-US" dirty="0"/>
              <a:t>When this process is completed before the Withdrawal deadline, no harm is done to the students GPA.</a:t>
            </a:r>
          </a:p>
          <a:p>
            <a:pPr lvl="1"/>
            <a:r>
              <a:rPr lang="en-US" dirty="0"/>
              <a:t>The </a:t>
            </a:r>
            <a:r>
              <a:rPr lang="en-US" b="1" dirty="0"/>
              <a:t>PCC Course Withdrawal Form 2020 v.2 </a:t>
            </a:r>
            <a:r>
              <a:rPr lang="en-US" dirty="0"/>
              <a:t>is posted on in the PCC Academic Advising Center. </a:t>
            </a:r>
            <a:r>
              <a:rPr lang="en-US" b="1" u="sng" dirty="0"/>
              <a:t>See the Advising Forms module.</a:t>
            </a:r>
            <a:endParaRPr lang="en-US" b="1" i="1" u="sng" dirty="0"/>
          </a:p>
          <a:p>
            <a:pPr lvl="1"/>
            <a:endParaRPr lang="en-US" dirty="0"/>
          </a:p>
        </p:txBody>
      </p:sp>
    </p:spTree>
    <p:extLst>
      <p:ext uri="{BB962C8B-B14F-4D97-AF65-F5344CB8AC3E}">
        <p14:creationId xmlns:p14="http://schemas.microsoft.com/office/powerpoint/2010/main" val="227662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b="1" u="sng" dirty="0"/>
              <a:t>Dropping Students </a:t>
            </a:r>
            <a:br>
              <a:rPr lang="en-US" b="1" u="sng" dirty="0"/>
            </a:br>
            <a:r>
              <a:rPr lang="en-US" b="1" u="sng" dirty="0"/>
              <a:t>(Instructor-Initiated)</a:t>
            </a:r>
            <a:endParaRPr lang="en-US" u="sng" dirty="0"/>
          </a:p>
        </p:txBody>
      </p:sp>
      <p:sp>
        <p:nvSpPr>
          <p:cNvPr id="3" name="Content Placeholder 2"/>
          <p:cNvSpPr>
            <a:spLocks noGrp="1"/>
          </p:cNvSpPr>
          <p:nvPr>
            <p:ph idx="1"/>
          </p:nvPr>
        </p:nvSpPr>
        <p:spPr>
          <a:xfrm>
            <a:off x="457200" y="1905000"/>
            <a:ext cx="8229600" cy="4572000"/>
          </a:xfrm>
        </p:spPr>
        <p:txBody>
          <a:bodyPr>
            <a:normAutofit fontScale="92500"/>
          </a:bodyPr>
          <a:lstStyle/>
          <a:p>
            <a:r>
              <a:rPr lang="en-US" u="sng" dirty="0"/>
              <a:t>Before dropping</a:t>
            </a:r>
            <a:r>
              <a:rPr lang="en-US" dirty="0"/>
              <a:t> a student from your course, make sure you have completed an </a:t>
            </a:r>
            <a:r>
              <a:rPr lang="en-US" u="sng" dirty="0"/>
              <a:t>Early Alert</a:t>
            </a:r>
            <a:r>
              <a:rPr lang="en-US" dirty="0"/>
              <a:t> in Aviso.  </a:t>
            </a:r>
          </a:p>
          <a:p>
            <a:pPr lvl="1"/>
            <a:r>
              <a:rPr lang="en-US" dirty="0"/>
              <a:t>We must have documentation that shows an attempt was made to notify the student of their status.</a:t>
            </a:r>
          </a:p>
          <a:p>
            <a:r>
              <a:rPr lang="en-US" dirty="0"/>
              <a:t>To drop a student from your course, you must use the </a:t>
            </a:r>
            <a:r>
              <a:rPr lang="en-US" b="1" i="1" dirty="0"/>
              <a:t>PCC Instructor Initiated Withdrawal Form 2020 </a:t>
            </a:r>
            <a:r>
              <a:rPr lang="en-US" dirty="0"/>
              <a:t>posted on in the PCC Academic Advising Center. </a:t>
            </a:r>
            <a:r>
              <a:rPr lang="en-US" b="1" u="sng" dirty="0"/>
              <a:t>See the Advising Forms module.</a:t>
            </a:r>
            <a:endParaRPr lang="en-US" b="1" i="1" u="sng" dirty="0"/>
          </a:p>
        </p:txBody>
      </p:sp>
    </p:spTree>
    <p:extLst>
      <p:ext uri="{BB962C8B-B14F-4D97-AF65-F5344CB8AC3E}">
        <p14:creationId xmlns:p14="http://schemas.microsoft.com/office/powerpoint/2010/main" val="2091232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a:t>Be prepared to list a last day of attendance for the student.</a:t>
            </a:r>
          </a:p>
          <a:p>
            <a:r>
              <a:rPr lang="en-US" dirty="0"/>
              <a:t>Do not wait too long to drop a student who has:</a:t>
            </a:r>
          </a:p>
          <a:p>
            <a:pPr lvl="1"/>
            <a:r>
              <a:rPr lang="en-US" dirty="0"/>
              <a:t>Not been attending class.</a:t>
            </a:r>
          </a:p>
          <a:p>
            <a:pPr lvl="1"/>
            <a:r>
              <a:rPr lang="en-US" dirty="0"/>
              <a:t>Not been turning in assignments (whether online or face-to-face courses).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3612" y="4572000"/>
            <a:ext cx="4396775" cy="868363"/>
          </a:xfrm>
          <a:prstGeom prst="rect">
            <a:avLst/>
          </a:prstGeom>
        </p:spPr>
      </p:pic>
    </p:spTree>
    <p:extLst>
      <p:ext uri="{BB962C8B-B14F-4D97-AF65-F5344CB8AC3E}">
        <p14:creationId xmlns:p14="http://schemas.microsoft.com/office/powerpoint/2010/main" val="2339574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Cristy Warner or Jamie Gibbs.</a:t>
            </a:r>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2700025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15859812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022BA-1600-478B-833B-D81C3D41A7DA}"/>
              </a:ext>
            </a:extLst>
          </p:cNvPr>
          <p:cNvSpPr>
            <a:spLocks noGrp="1"/>
          </p:cNvSpPr>
          <p:nvPr>
            <p:ph type="title"/>
          </p:nvPr>
        </p:nvSpPr>
        <p:spPr/>
        <p:txBody>
          <a:bodyPr/>
          <a:lstStyle/>
          <a:p>
            <a:r>
              <a:rPr lang="en-US" b="1" u="sng" dirty="0"/>
              <a:t>Grading</a:t>
            </a:r>
          </a:p>
        </p:txBody>
      </p:sp>
      <p:sp>
        <p:nvSpPr>
          <p:cNvPr id="3" name="Content Placeholder 2">
            <a:extLst>
              <a:ext uri="{FF2B5EF4-FFF2-40B4-BE49-F238E27FC236}">
                <a16:creationId xmlns:a16="http://schemas.microsoft.com/office/drawing/2014/main" id="{605D5E22-CF31-4440-8555-E613248FDCE6}"/>
              </a:ext>
            </a:extLst>
          </p:cNvPr>
          <p:cNvSpPr>
            <a:spLocks noGrp="1"/>
          </p:cNvSpPr>
          <p:nvPr>
            <p:ph idx="1"/>
          </p:nvPr>
        </p:nvSpPr>
        <p:spPr/>
        <p:txBody>
          <a:bodyPr/>
          <a:lstStyle/>
          <a:p>
            <a:r>
              <a:rPr lang="en-US" dirty="0"/>
              <a:t>Grade course work and submit grades in Moodle on a regular basis.</a:t>
            </a:r>
          </a:p>
          <a:p>
            <a:pPr lvl="1"/>
            <a:r>
              <a:rPr lang="en-US" dirty="0"/>
              <a:t>It’s hard for a student to gauge their progress and to know if they are doing things correctly if you don’t grade their work on a regular basis.</a:t>
            </a:r>
          </a:p>
          <a:p>
            <a:r>
              <a:rPr lang="en-US" dirty="0"/>
              <a:t>Make sure final grades are entered correctly.</a:t>
            </a:r>
          </a:p>
          <a:p>
            <a:pPr lvl="1"/>
            <a:r>
              <a:rPr lang="en-US" dirty="0"/>
              <a:t>I have found instances where students earned a passing grade in a course but were issued a failing grade instead.</a:t>
            </a:r>
          </a:p>
        </p:txBody>
      </p:sp>
    </p:spTree>
    <p:extLst>
      <p:ext uri="{BB962C8B-B14F-4D97-AF65-F5344CB8AC3E}">
        <p14:creationId xmlns:p14="http://schemas.microsoft.com/office/powerpoint/2010/main" val="4294868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Putting Grades in the Gradebook</a:t>
            </a:r>
            <a:endParaRPr lang="en-US" dirty="0"/>
          </a:p>
        </p:txBody>
      </p:sp>
      <p:sp>
        <p:nvSpPr>
          <p:cNvPr id="3" name="Content Placeholder 2"/>
          <p:cNvSpPr>
            <a:spLocks noGrp="1"/>
          </p:cNvSpPr>
          <p:nvPr>
            <p:ph idx="1"/>
          </p:nvPr>
        </p:nvSpPr>
        <p:spPr/>
        <p:txBody>
          <a:bodyPr>
            <a:normAutofit/>
          </a:bodyPr>
          <a:lstStyle/>
          <a:p>
            <a:r>
              <a:rPr lang="en-US" dirty="0"/>
              <a:t>As you grade assignments and enter them into your Moodle gradebook, always enter a grade for each assignment.  </a:t>
            </a:r>
          </a:p>
          <a:p>
            <a:pPr lvl="1"/>
            <a:r>
              <a:rPr lang="en-US" dirty="0"/>
              <a:t>Do not leave the grade blank.  </a:t>
            </a:r>
          </a:p>
          <a:p>
            <a:r>
              <a:rPr lang="en-US" dirty="0"/>
              <a:t>If the student has not submitted an assignment on time and </a:t>
            </a:r>
            <a:r>
              <a:rPr lang="en-US" b="1" u="sng" dirty="0"/>
              <a:t>has permission</a:t>
            </a:r>
            <a:r>
              <a:rPr lang="en-US" b="1" dirty="0"/>
              <a:t> </a:t>
            </a:r>
            <a:r>
              <a:rPr lang="en-US" dirty="0"/>
              <a:t>to submit the assignment late, enter the grade of zero.  </a:t>
            </a:r>
          </a:p>
        </p:txBody>
      </p:sp>
    </p:spTree>
    <p:extLst>
      <p:ext uri="{BB962C8B-B14F-4D97-AF65-F5344CB8AC3E}">
        <p14:creationId xmlns:p14="http://schemas.microsoft.com/office/powerpoint/2010/main" val="3084925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1"/>
            <a:r>
              <a:rPr lang="en-US" dirty="0"/>
              <a:t>Once you receive the assignment, grade it, subtract the late fee, and enter the new grade.  </a:t>
            </a:r>
          </a:p>
          <a:p>
            <a:pPr lvl="1"/>
            <a:r>
              <a:rPr lang="en-US" dirty="0"/>
              <a:t>If the student never follows through with submitting the work, you have that covered (you entered the zero).  The student gets to keep it.  </a:t>
            </a:r>
          </a:p>
          <a:p>
            <a:r>
              <a:rPr lang="en-US" dirty="0"/>
              <a:t>By having a grade entered in the gradebook, the student has a true sense of how well they are doing in a course.  </a:t>
            </a:r>
          </a:p>
          <a:p>
            <a:pPr lvl="1"/>
            <a:r>
              <a:rPr lang="en-US" dirty="0"/>
              <a:t>This process also helps Aviso function, as it should.</a:t>
            </a:r>
          </a:p>
        </p:txBody>
      </p:sp>
    </p:spTree>
    <p:extLst>
      <p:ext uri="{BB962C8B-B14F-4D97-AF65-F5344CB8AC3E}">
        <p14:creationId xmlns:p14="http://schemas.microsoft.com/office/powerpoint/2010/main" val="294925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False averages, due to non-grading or missing grades, can result in a student missing out on opportunities to correct course issues as early as possible.</a:t>
            </a:r>
          </a:p>
          <a:p>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3003709"/>
            <a:ext cx="2857500" cy="220980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3003709"/>
            <a:ext cx="3301288" cy="2209800"/>
          </a:xfrm>
          <a:prstGeom prst="rect">
            <a:avLst/>
          </a:prstGeom>
        </p:spPr>
      </p:pic>
    </p:spTree>
    <p:extLst>
      <p:ext uri="{BB962C8B-B14F-4D97-AF65-F5344CB8AC3E}">
        <p14:creationId xmlns:p14="http://schemas.microsoft.com/office/powerpoint/2010/main" val="42343048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Student Needs/Issues</a:t>
            </a:r>
          </a:p>
        </p:txBody>
      </p:sp>
      <p:sp>
        <p:nvSpPr>
          <p:cNvPr id="3" name="Content Placeholder 2"/>
          <p:cNvSpPr>
            <a:spLocks noGrp="1"/>
          </p:cNvSpPr>
          <p:nvPr>
            <p:ph idx="1"/>
          </p:nvPr>
        </p:nvSpPr>
        <p:spPr/>
        <p:txBody>
          <a:bodyPr/>
          <a:lstStyle/>
          <a:p>
            <a:r>
              <a:rPr lang="en-US" dirty="0"/>
              <a:t>If you feel one of your students has a need or an issue going on in their life that they may need some guidance to address beyond what you can do, please refer them to Student Services.</a:t>
            </a:r>
          </a:p>
          <a:p>
            <a:pPr lvl="1"/>
            <a:r>
              <a:rPr lang="en-US" dirty="0"/>
              <a:t>The Student Services staff can help students in many different areas.</a:t>
            </a:r>
          </a:p>
          <a:p>
            <a:pPr lvl="1"/>
            <a:r>
              <a:rPr lang="en-US" dirty="0"/>
              <a:t>See Cristy Warner in such situations.</a:t>
            </a:r>
          </a:p>
          <a:p>
            <a:pPr lvl="1"/>
            <a:endParaRPr lang="en-US" dirty="0"/>
          </a:p>
        </p:txBody>
      </p:sp>
    </p:spTree>
    <p:extLst>
      <p:ext uri="{BB962C8B-B14F-4D97-AF65-F5344CB8AC3E}">
        <p14:creationId xmlns:p14="http://schemas.microsoft.com/office/powerpoint/2010/main" val="11848249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1600200"/>
            <a:ext cx="7772400" cy="857250"/>
          </a:xfrm>
        </p:spPr>
        <p:txBody>
          <a:bodyPr/>
          <a:lstStyle/>
          <a:p>
            <a:r>
              <a:rPr lang="en-US" b="1" u="sng" dirty="0"/>
              <a:t>Aviso Usage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4150" y="3124200"/>
            <a:ext cx="3543300" cy="2539365"/>
          </a:xfrm>
          <a:prstGeom prst="rect">
            <a:avLst/>
          </a:prstGeom>
        </p:spPr>
      </p:pic>
    </p:spTree>
    <p:extLst>
      <p:ext uri="{BB962C8B-B14F-4D97-AF65-F5344CB8AC3E}">
        <p14:creationId xmlns:p14="http://schemas.microsoft.com/office/powerpoint/2010/main" val="2849563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The Semester Begins</a:t>
            </a:r>
          </a:p>
        </p:txBody>
      </p:sp>
    </p:spTree>
    <p:extLst>
      <p:ext uri="{BB962C8B-B14F-4D97-AF65-F5344CB8AC3E}">
        <p14:creationId xmlns:p14="http://schemas.microsoft.com/office/powerpoint/2010/main" val="3230108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Notes</a:t>
            </a:r>
            <a:r>
              <a:rPr lang="en-US" dirty="0"/>
              <a:t> </a:t>
            </a:r>
          </a:p>
        </p:txBody>
      </p:sp>
      <p:sp>
        <p:nvSpPr>
          <p:cNvPr id="3" name="Content Placeholder 2"/>
          <p:cNvSpPr>
            <a:spLocks noGrp="1"/>
          </p:cNvSpPr>
          <p:nvPr>
            <p:ph idx="1"/>
          </p:nvPr>
        </p:nvSpPr>
        <p:spPr/>
        <p:txBody>
          <a:bodyPr/>
          <a:lstStyle/>
          <a:p>
            <a:r>
              <a:rPr lang="en-US" dirty="0"/>
              <a:t>Use the Aviso Notes function to document interactions with your students.</a:t>
            </a:r>
          </a:p>
          <a:p>
            <a:r>
              <a:rPr lang="en-US" dirty="0"/>
              <a:t>Document any type of information that would be useful to fellow college personnel.</a:t>
            </a:r>
          </a:p>
          <a:p>
            <a:pPr lvl="1"/>
            <a:r>
              <a:rPr lang="en-US" dirty="0"/>
              <a:t>This running record helps your fellow colleagues better understand the student.</a:t>
            </a:r>
          </a:p>
        </p:txBody>
      </p:sp>
    </p:spTree>
    <p:extLst>
      <p:ext uri="{BB962C8B-B14F-4D97-AF65-F5344CB8AC3E}">
        <p14:creationId xmlns:p14="http://schemas.microsoft.com/office/powerpoint/2010/main" val="1125938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Early Alerts</a:t>
            </a:r>
          </a:p>
        </p:txBody>
      </p:sp>
      <p:sp>
        <p:nvSpPr>
          <p:cNvPr id="3" name="Content Placeholder 2"/>
          <p:cNvSpPr>
            <a:spLocks noGrp="1"/>
          </p:cNvSpPr>
          <p:nvPr>
            <p:ph idx="1"/>
          </p:nvPr>
        </p:nvSpPr>
        <p:spPr/>
        <p:txBody>
          <a:bodyPr/>
          <a:lstStyle/>
          <a:p>
            <a:r>
              <a:rPr lang="en-US" dirty="0"/>
              <a:t>If you have a student in academic trouble and have exhausted all your means to contact them about the matter, be sure to access </a:t>
            </a:r>
            <a:r>
              <a:rPr lang="en-US" u="sng" dirty="0"/>
              <a:t>Aviso</a:t>
            </a:r>
            <a:r>
              <a:rPr lang="en-US" dirty="0"/>
              <a:t> and enter an Early Alert.</a:t>
            </a:r>
          </a:p>
          <a:p>
            <a:pPr lvl="1"/>
            <a:r>
              <a:rPr lang="en-US" dirty="0"/>
              <a:t>Use your good judgement when deciding if you need to send an alert.</a:t>
            </a:r>
          </a:p>
          <a:p>
            <a:pPr lvl="1"/>
            <a:r>
              <a:rPr lang="en-US" dirty="0"/>
              <a:t>Your Early Alert will be received by someone in Student Services.</a:t>
            </a:r>
          </a:p>
        </p:txBody>
      </p:sp>
    </p:spTree>
    <p:extLst>
      <p:ext uri="{BB962C8B-B14F-4D97-AF65-F5344CB8AC3E}">
        <p14:creationId xmlns:p14="http://schemas.microsoft.com/office/powerpoint/2010/main" val="642934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b="1" u="sng" dirty="0"/>
              <a:t>Remember</a:t>
            </a:r>
            <a:r>
              <a:rPr lang="en-US" dirty="0"/>
              <a:t>:  Student Services only knows there is a problem </a:t>
            </a:r>
            <a:r>
              <a:rPr lang="en-US" b="1" u="sng" dirty="0"/>
              <a:t>if you alert them to it</a:t>
            </a:r>
            <a:r>
              <a:rPr lang="en-US" dirty="0"/>
              <a: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8041" y="2438400"/>
            <a:ext cx="5407917" cy="3414713"/>
          </a:xfrm>
          <a:prstGeom prst="rect">
            <a:avLst/>
          </a:prstGeom>
        </p:spPr>
      </p:pic>
    </p:spTree>
    <p:extLst>
      <p:ext uri="{BB962C8B-B14F-4D97-AF65-F5344CB8AC3E}">
        <p14:creationId xmlns:p14="http://schemas.microsoft.com/office/powerpoint/2010/main" val="38507723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85991-C9D6-478A-B208-6A4A37112EE8}"/>
              </a:ext>
            </a:extLst>
          </p:cNvPr>
          <p:cNvSpPr>
            <a:spLocks noGrp="1"/>
          </p:cNvSpPr>
          <p:nvPr>
            <p:ph type="title"/>
          </p:nvPr>
        </p:nvSpPr>
        <p:spPr/>
        <p:txBody>
          <a:bodyPr/>
          <a:lstStyle/>
          <a:p>
            <a:r>
              <a:rPr lang="en-US" b="1" u="sng" dirty="0"/>
              <a:t>Door Schedule With Office Hours</a:t>
            </a:r>
          </a:p>
        </p:txBody>
      </p:sp>
      <p:sp>
        <p:nvSpPr>
          <p:cNvPr id="3" name="Content Placeholder 2">
            <a:extLst>
              <a:ext uri="{FF2B5EF4-FFF2-40B4-BE49-F238E27FC236}">
                <a16:creationId xmlns:a16="http://schemas.microsoft.com/office/drawing/2014/main" id="{41F88711-EBC7-40A6-A303-465F6F5356D2}"/>
              </a:ext>
            </a:extLst>
          </p:cNvPr>
          <p:cNvSpPr>
            <a:spLocks noGrp="1"/>
          </p:cNvSpPr>
          <p:nvPr>
            <p:ph idx="1"/>
          </p:nvPr>
        </p:nvSpPr>
        <p:spPr/>
        <p:txBody>
          <a:bodyPr/>
          <a:lstStyle/>
          <a:p>
            <a:r>
              <a:rPr lang="en-US" dirty="0"/>
              <a:t>Post a schedule of your courses (days and times) and office hours on your door each semester.</a:t>
            </a:r>
          </a:p>
          <a:p>
            <a:pPr lvl="1"/>
            <a:r>
              <a:rPr lang="en-US" dirty="0"/>
              <a:t>This helps students to know better when to come by if they need to see you.</a:t>
            </a:r>
          </a:p>
        </p:txBody>
      </p:sp>
    </p:spTree>
    <p:extLst>
      <p:ext uri="{BB962C8B-B14F-4D97-AF65-F5344CB8AC3E}">
        <p14:creationId xmlns:p14="http://schemas.microsoft.com/office/powerpoint/2010/main" val="3309713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9AB5-9898-4BDD-AB98-185743171256}"/>
              </a:ext>
            </a:extLst>
          </p:cNvPr>
          <p:cNvSpPr>
            <a:spLocks noGrp="1"/>
          </p:cNvSpPr>
          <p:nvPr>
            <p:ph type="title"/>
          </p:nvPr>
        </p:nvSpPr>
        <p:spPr/>
        <p:txBody>
          <a:bodyPr>
            <a:normAutofit fontScale="90000"/>
          </a:bodyPr>
          <a:lstStyle/>
          <a:p>
            <a:r>
              <a:rPr lang="en-US" b="1" u="sng" dirty="0"/>
              <a:t>Review Your Moodle Course Set-Up</a:t>
            </a:r>
          </a:p>
        </p:txBody>
      </p:sp>
      <p:sp>
        <p:nvSpPr>
          <p:cNvPr id="3" name="Content Placeholder 2">
            <a:extLst>
              <a:ext uri="{FF2B5EF4-FFF2-40B4-BE49-F238E27FC236}">
                <a16:creationId xmlns:a16="http://schemas.microsoft.com/office/drawing/2014/main" id="{8230F6A4-0728-4678-92DF-08B13ECF7BCA}"/>
              </a:ext>
            </a:extLst>
          </p:cNvPr>
          <p:cNvSpPr>
            <a:spLocks noGrp="1"/>
          </p:cNvSpPr>
          <p:nvPr>
            <p:ph idx="1"/>
          </p:nvPr>
        </p:nvSpPr>
        <p:spPr/>
        <p:txBody>
          <a:bodyPr/>
          <a:lstStyle/>
          <a:p>
            <a:r>
              <a:rPr lang="en-US" dirty="0"/>
              <a:t>Make sure the dates for assignments in your Moodle course are correct and match the syllabus.</a:t>
            </a:r>
          </a:p>
          <a:p>
            <a:r>
              <a:rPr lang="en-US" dirty="0"/>
              <a:t>Design your course in such a way that assignments are easily identifiable within each course module.</a:t>
            </a:r>
          </a:p>
          <a:p>
            <a:r>
              <a:rPr lang="en-US" dirty="0"/>
              <a:t>Design your learning modules in a way that enhances course learning objectives.</a:t>
            </a:r>
          </a:p>
        </p:txBody>
      </p:sp>
    </p:spTree>
    <p:extLst>
      <p:ext uri="{BB962C8B-B14F-4D97-AF65-F5344CB8AC3E}">
        <p14:creationId xmlns:p14="http://schemas.microsoft.com/office/powerpoint/2010/main" val="1943270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Making Changes</a:t>
            </a:r>
          </a:p>
        </p:txBody>
      </p:sp>
      <p:sp>
        <p:nvSpPr>
          <p:cNvPr id="3" name="Content Placeholder 2"/>
          <p:cNvSpPr>
            <a:spLocks noGrp="1"/>
          </p:cNvSpPr>
          <p:nvPr>
            <p:ph idx="1"/>
          </p:nvPr>
        </p:nvSpPr>
        <p:spPr>
          <a:xfrm>
            <a:off x="457200" y="1600200"/>
            <a:ext cx="8229600" cy="4800600"/>
          </a:xfrm>
        </p:spPr>
        <p:txBody>
          <a:bodyPr>
            <a:normAutofit/>
          </a:bodyPr>
          <a:lstStyle/>
          <a:p>
            <a:r>
              <a:rPr lang="en-US" dirty="0"/>
              <a:t>The following changes must be made </a:t>
            </a:r>
            <a:r>
              <a:rPr lang="en-US" b="1" u="sng" dirty="0"/>
              <a:t>before the 10% point (census date)</a:t>
            </a:r>
            <a:r>
              <a:rPr lang="en-US" dirty="0"/>
              <a:t>.</a:t>
            </a:r>
          </a:p>
          <a:p>
            <a:pPr lvl="1"/>
            <a:r>
              <a:rPr lang="en-US" dirty="0"/>
              <a:t>Academic catalog of record</a:t>
            </a:r>
          </a:p>
          <a:p>
            <a:pPr lvl="1"/>
            <a:r>
              <a:rPr lang="en-US" dirty="0"/>
              <a:t>Course substitutions</a:t>
            </a:r>
          </a:p>
          <a:p>
            <a:pPr lvl="1"/>
            <a:r>
              <a:rPr lang="en-US" dirty="0"/>
              <a:t>Program of Study</a:t>
            </a:r>
          </a:p>
          <a:p>
            <a:r>
              <a:rPr lang="en-US" dirty="0"/>
              <a:t>To start these processes, use the proper forms posted on the PCC Academic Advising Center.</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964059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WebAdvisor</a:t>
            </a:r>
          </a:p>
        </p:txBody>
      </p:sp>
      <p:sp>
        <p:nvSpPr>
          <p:cNvPr id="3" name="Content Placeholder 2"/>
          <p:cNvSpPr>
            <a:spLocks noGrp="1"/>
          </p:cNvSpPr>
          <p:nvPr>
            <p:ph idx="1"/>
          </p:nvPr>
        </p:nvSpPr>
        <p:spPr/>
        <p:txBody>
          <a:bodyPr>
            <a:normAutofit/>
          </a:bodyPr>
          <a:lstStyle/>
          <a:p>
            <a:r>
              <a:rPr lang="en-US" b="1" dirty="0"/>
              <a:t>Census date (also known as the 10% point)</a:t>
            </a:r>
          </a:p>
          <a:p>
            <a:r>
              <a:rPr lang="en-US" dirty="0"/>
              <a:t>When your courses begin, as students enter the course (seated or online), please be sure to put an “E” under the date of entry in WebAdvisor.</a:t>
            </a:r>
          </a:p>
          <a:p>
            <a:pPr lvl="1"/>
            <a:r>
              <a:rPr lang="en-US" b="1" u="sng" dirty="0"/>
              <a:t>Do so before the census date.  Do not wait</a:t>
            </a:r>
            <a:r>
              <a:rPr lang="en-US" b="1" dirty="0"/>
              <a:t>.</a:t>
            </a:r>
          </a:p>
          <a:p>
            <a:pPr lvl="1"/>
            <a:r>
              <a:rPr lang="en-US" b="1" dirty="0"/>
              <a:t>Seated courses: </a:t>
            </a:r>
            <a:r>
              <a:rPr lang="en-US" dirty="0"/>
              <a:t>the “E” goes with the actual date they entered the course. For the most part, this means when they physically entered the course.</a:t>
            </a:r>
          </a:p>
        </p:txBody>
      </p:sp>
    </p:spTree>
    <p:extLst>
      <p:ext uri="{BB962C8B-B14F-4D97-AF65-F5344CB8AC3E}">
        <p14:creationId xmlns:p14="http://schemas.microsoft.com/office/powerpoint/2010/main" val="3799906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lvl="1"/>
            <a:r>
              <a:rPr lang="en-US" b="1" dirty="0"/>
              <a:t>Online courses</a:t>
            </a:r>
            <a:r>
              <a:rPr lang="en-US" dirty="0"/>
              <a:t>: the “E” goes with the </a:t>
            </a:r>
            <a:r>
              <a:rPr lang="en-US" b="1" dirty="0"/>
              <a:t>actual day that they complete the Statement of Academic Integrity Quiz (SAI), </a:t>
            </a:r>
            <a:r>
              <a:rPr lang="en-US" b="1" u="sng" dirty="0"/>
              <a:t>nothing else</a:t>
            </a:r>
            <a:r>
              <a:rPr lang="en-US" dirty="0"/>
              <a:t>. All modules, other than the Start Here module, should be locked till they complete the SAI. This makes the SAI the first thing that can be submitted for grading. The dates of entry in WebAdvisor must match the dates on the Moodle Census document that Kathy Mayo submits to Student Services. </a:t>
            </a:r>
          </a:p>
          <a:p>
            <a:r>
              <a:rPr lang="en-US" dirty="0"/>
              <a:t>Check your attendance everyday prior to the census date.</a:t>
            </a:r>
          </a:p>
          <a:p>
            <a:pPr lvl="1"/>
            <a:r>
              <a:rPr lang="en-US" dirty="0"/>
              <a:t>Once the census date comes and goes, if the student has not entered the course, list the student as a “no show” in WebAdvisor and alert the Registrar.</a:t>
            </a:r>
          </a:p>
          <a:p>
            <a:endParaRPr lang="en-US" dirty="0"/>
          </a:p>
        </p:txBody>
      </p:sp>
    </p:spTree>
    <p:extLst>
      <p:ext uri="{BB962C8B-B14F-4D97-AF65-F5344CB8AC3E}">
        <p14:creationId xmlns:p14="http://schemas.microsoft.com/office/powerpoint/2010/main" val="3662569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4D14FD-6470-40A3-B4B0-8593BF52114A}"/>
              </a:ext>
            </a:extLst>
          </p:cNvPr>
          <p:cNvSpPr>
            <a:spLocks noGrp="1"/>
          </p:cNvSpPr>
          <p:nvPr>
            <p:ph idx="1"/>
          </p:nvPr>
        </p:nvSpPr>
        <p:spPr>
          <a:xfrm>
            <a:off x="457200" y="609600"/>
            <a:ext cx="8229600" cy="5516563"/>
          </a:xfrm>
        </p:spPr>
        <p:txBody>
          <a:bodyPr/>
          <a:lstStyle/>
          <a:p>
            <a:pPr lvl="1"/>
            <a:r>
              <a:rPr lang="en-US" dirty="0"/>
              <a:t>Do this the day after the Census date passes.</a:t>
            </a:r>
          </a:p>
          <a:p>
            <a:pPr lvl="1"/>
            <a:r>
              <a:rPr lang="en-US" dirty="0"/>
              <a:t>Close them out of your Moodle course as well.</a:t>
            </a:r>
          </a:p>
          <a:p>
            <a:pPr lvl="1"/>
            <a:r>
              <a:rPr lang="en-US" dirty="0"/>
              <a:t>If you let the student enter the course beyond the census date, we cannot count the student for FTE purposes. </a:t>
            </a:r>
          </a:p>
          <a:p>
            <a:pPr lvl="1"/>
            <a:r>
              <a:rPr lang="en-US" dirty="0"/>
              <a:t>FTE is the basis for how we get funded as a college.</a:t>
            </a:r>
          </a:p>
          <a:p>
            <a:pPr lvl="1"/>
            <a:endParaRPr lang="en-US" dirty="0"/>
          </a:p>
        </p:txBody>
      </p:sp>
    </p:spTree>
    <p:extLst>
      <p:ext uri="{BB962C8B-B14F-4D97-AF65-F5344CB8AC3E}">
        <p14:creationId xmlns:p14="http://schemas.microsoft.com/office/powerpoint/2010/main" val="2753069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1806</TotalTime>
  <Words>1862</Words>
  <Application>Microsoft Office PowerPoint</Application>
  <PresentationFormat>On-screen Show (4:3)</PresentationFormat>
  <Paragraphs>128</Paragraphs>
  <Slides>33</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Academic Advising</vt:lpstr>
      <vt:lpstr>Advising Resources</vt:lpstr>
      <vt:lpstr>The Semester Begins</vt:lpstr>
      <vt:lpstr>Door Schedule With Office Hours</vt:lpstr>
      <vt:lpstr>Review Your Moodle Course Set-Up</vt:lpstr>
      <vt:lpstr>Making Changes</vt:lpstr>
      <vt:lpstr>WebAdvisor</vt:lpstr>
      <vt:lpstr>PowerPoint Presentation</vt:lpstr>
      <vt:lpstr>PowerPoint Presentation</vt:lpstr>
      <vt:lpstr>No-Show’s</vt:lpstr>
      <vt:lpstr>PowerPoint Presentation</vt:lpstr>
      <vt:lpstr>PowerPoint Presentation</vt:lpstr>
      <vt:lpstr>PowerPoint Presentation</vt:lpstr>
      <vt:lpstr>PowerPoint Presentation</vt:lpstr>
      <vt:lpstr>PowerPoint Presentation</vt:lpstr>
      <vt:lpstr>Not On The Roster</vt:lpstr>
      <vt:lpstr>Student-Initiated Withdrawals</vt:lpstr>
      <vt:lpstr>PowerPoint Presentation</vt:lpstr>
      <vt:lpstr>PowerPoint Presentation</vt:lpstr>
      <vt:lpstr>Dropping Students  (Instructor-Initiated)</vt:lpstr>
      <vt:lpstr>PowerPoint Presentation</vt:lpstr>
      <vt:lpstr>PowerPoint Presentation</vt:lpstr>
      <vt:lpstr>PowerPoint Presentation</vt:lpstr>
      <vt:lpstr>Grading</vt:lpstr>
      <vt:lpstr>Putting Grades in the Gradebook</vt:lpstr>
      <vt:lpstr>PowerPoint Presentation</vt:lpstr>
      <vt:lpstr>PowerPoint Presentation</vt:lpstr>
      <vt:lpstr>Student Needs/Issues</vt:lpstr>
      <vt:lpstr>Aviso Usage</vt:lpstr>
      <vt:lpstr>Notes </vt:lpstr>
      <vt:lpstr>Early Alerts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181</cp:revision>
  <cp:lastPrinted>2015-05-07T15:07:59Z</cp:lastPrinted>
  <dcterms:created xsi:type="dcterms:W3CDTF">2013-11-11T16:54:46Z</dcterms:created>
  <dcterms:modified xsi:type="dcterms:W3CDTF">2024-02-05T16:56:52Z</dcterms:modified>
</cp:coreProperties>
</file>