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39"/>
  </p:notesMasterIdLst>
  <p:sldIdLst>
    <p:sldId id="256" r:id="rId2"/>
    <p:sldId id="257" r:id="rId3"/>
    <p:sldId id="267" r:id="rId4"/>
    <p:sldId id="258" r:id="rId5"/>
    <p:sldId id="259" r:id="rId6"/>
    <p:sldId id="264" r:id="rId7"/>
    <p:sldId id="265" r:id="rId8"/>
    <p:sldId id="266" r:id="rId9"/>
    <p:sldId id="260" r:id="rId10"/>
    <p:sldId id="261" r:id="rId11"/>
    <p:sldId id="262" r:id="rId12"/>
    <p:sldId id="263"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1086" autoAdjust="0"/>
  </p:normalViewPr>
  <p:slideViewPr>
    <p:cSldViewPr snapToGrid="0">
      <p:cViewPr varScale="1">
        <p:scale>
          <a:sx n="67" d="100"/>
          <a:sy n="67" d="100"/>
        </p:scale>
        <p:origin x="960" y="48"/>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DB38B-4C36-4018-9DC1-A1676E356820}"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4C454C24-0D04-4C95-BC92-DB082DCD5B41}">
      <dgm:prSet phldrT="[Text]"/>
      <dgm:spPr/>
      <dgm:t>
        <a:bodyPr/>
        <a:lstStyle/>
        <a:p>
          <a:r>
            <a:rPr lang="en-US" b="1" dirty="0"/>
            <a:t>HS GPA 2.8+ </a:t>
          </a:r>
        </a:p>
      </dgm:t>
    </dgm:pt>
    <dgm:pt modelId="{F3A48448-3942-4B2F-9D8F-5A6013983AAF}" type="parTrans" cxnId="{28A618A5-F0EC-49B6-904E-F6F85F7CC8CC}">
      <dgm:prSet/>
      <dgm:spPr/>
      <dgm:t>
        <a:bodyPr/>
        <a:lstStyle/>
        <a:p>
          <a:endParaRPr lang="en-US"/>
        </a:p>
      </dgm:t>
    </dgm:pt>
    <dgm:pt modelId="{C8D74BCC-AEA5-4377-A883-C74350C6A594}" type="sibTrans" cxnId="{28A618A5-F0EC-49B6-904E-F6F85F7CC8CC}">
      <dgm:prSet/>
      <dgm:spPr/>
      <dgm:t>
        <a:bodyPr/>
        <a:lstStyle/>
        <a:p>
          <a:endParaRPr lang="en-US"/>
        </a:p>
      </dgm:t>
    </dgm:pt>
    <dgm:pt modelId="{9FAAD333-E7A4-4194-B143-4157F3ED23CA}" type="asst">
      <dgm:prSet phldrT="[Text]"/>
      <dgm:spPr/>
      <dgm:t>
        <a:bodyPr/>
        <a:lstStyle/>
        <a:p>
          <a:r>
            <a:rPr lang="en-US" b="1"/>
            <a:t>HS GPA</a:t>
          </a:r>
        </a:p>
        <a:p>
          <a:r>
            <a:rPr lang="en-US" b="1"/>
            <a:t>&lt; 2.2</a:t>
          </a:r>
          <a:endParaRPr lang="en-US" b="1" dirty="0"/>
        </a:p>
      </dgm:t>
    </dgm:pt>
    <dgm:pt modelId="{7FFA514C-6E09-4914-AFB4-98C58712D860}" type="parTrans" cxnId="{C8867CD1-CC28-4A2E-BC5F-CBCCF3EF96C6}">
      <dgm:prSet/>
      <dgm:spPr/>
      <dgm:t>
        <a:bodyPr/>
        <a:lstStyle/>
        <a:p>
          <a:endParaRPr lang="en-US"/>
        </a:p>
      </dgm:t>
    </dgm:pt>
    <dgm:pt modelId="{6537ED41-ABEE-44FF-B819-37623078322B}" type="sibTrans" cxnId="{C8867CD1-CC28-4A2E-BC5F-CBCCF3EF96C6}">
      <dgm:prSet/>
      <dgm:spPr/>
      <dgm:t>
        <a:bodyPr/>
        <a:lstStyle/>
        <a:p>
          <a:endParaRPr lang="en-US"/>
        </a:p>
      </dgm:t>
    </dgm:pt>
    <dgm:pt modelId="{F2F828A0-93E5-46E8-889B-FD9B92DE794E}">
      <dgm:prSet phldrT="[Text]" custT="1"/>
      <dgm:spPr/>
      <dgm:t>
        <a:bodyPr/>
        <a:lstStyle/>
        <a:p>
          <a:r>
            <a:rPr lang="en-US" sz="1400" b="1" dirty="0">
              <a:solidFill>
                <a:schemeClr val="tx1"/>
              </a:solidFill>
            </a:rPr>
            <a:t>If ACT score within 2 points of benchmark then gateway course with co-requisite</a:t>
          </a:r>
        </a:p>
      </dgm:t>
    </dgm:pt>
    <dgm:pt modelId="{0B7CFCDB-AF33-4754-AF62-CFBBA31C72A3}" type="parTrans" cxnId="{48FE1E5B-1E59-4567-97EF-2068DBCB3FED}">
      <dgm:prSet/>
      <dgm:spPr/>
      <dgm:t>
        <a:bodyPr/>
        <a:lstStyle/>
        <a:p>
          <a:endParaRPr lang="en-US"/>
        </a:p>
      </dgm:t>
    </dgm:pt>
    <dgm:pt modelId="{8849727D-4FE8-41AA-9E0B-AD942EEA22F7}" type="sibTrans" cxnId="{48FE1E5B-1E59-4567-97EF-2068DBCB3FED}">
      <dgm:prSet/>
      <dgm:spPr/>
      <dgm:t>
        <a:bodyPr/>
        <a:lstStyle/>
        <a:p>
          <a:endParaRPr lang="en-US"/>
        </a:p>
      </dgm:t>
    </dgm:pt>
    <dgm:pt modelId="{50479570-7AEE-4030-9902-4BFD813BA555}">
      <dgm:prSet/>
      <dgm:spPr/>
      <dgm:t>
        <a:bodyPr/>
        <a:lstStyle/>
        <a:p>
          <a:r>
            <a:rPr lang="en-US" b="1" dirty="0"/>
            <a:t>HS GPA </a:t>
          </a:r>
        </a:p>
        <a:p>
          <a:r>
            <a:rPr lang="en-US" b="1" dirty="0"/>
            <a:t>2.2-2.799</a:t>
          </a:r>
        </a:p>
      </dgm:t>
    </dgm:pt>
    <dgm:pt modelId="{47BEC8A6-6E0A-4614-9560-A317C6A247F7}" type="parTrans" cxnId="{AE2CB738-B5C3-4A7B-8DD6-5946FCFF15CA}">
      <dgm:prSet/>
      <dgm:spPr/>
      <dgm:t>
        <a:bodyPr/>
        <a:lstStyle/>
        <a:p>
          <a:endParaRPr lang="en-US"/>
        </a:p>
      </dgm:t>
    </dgm:pt>
    <dgm:pt modelId="{BF2EF0FB-A6FF-4116-A1BE-40DF640506AA}" type="sibTrans" cxnId="{AE2CB738-B5C3-4A7B-8DD6-5946FCFF15CA}">
      <dgm:prSet/>
      <dgm:spPr/>
      <dgm:t>
        <a:bodyPr/>
        <a:lstStyle/>
        <a:p>
          <a:endParaRPr lang="en-US"/>
        </a:p>
      </dgm:t>
    </dgm:pt>
    <dgm:pt modelId="{63C0E2B1-E0B8-456D-B28E-29EF1D934EC4}">
      <dgm:prSet custT="1"/>
      <dgm:spPr/>
      <dgm:t>
        <a:bodyPr/>
        <a:lstStyle/>
        <a:p>
          <a:r>
            <a:rPr lang="en-US" sz="1400" b="1" dirty="0">
              <a:solidFill>
                <a:schemeClr val="tx1"/>
              </a:solidFill>
            </a:rPr>
            <a:t>Gateway math or English without </a:t>
          </a:r>
        </a:p>
        <a:p>
          <a:r>
            <a:rPr lang="en-US" sz="1400" b="1" dirty="0">
              <a:solidFill>
                <a:schemeClr val="tx1"/>
              </a:solidFill>
            </a:rPr>
            <a:t>co-requisite</a:t>
          </a:r>
        </a:p>
      </dgm:t>
    </dgm:pt>
    <dgm:pt modelId="{77F4C201-75C4-4191-AEDF-1A90D7DFF6B0}" type="parTrans" cxnId="{11AA0C3A-A524-4E00-9A55-53C66E7B4147}">
      <dgm:prSet/>
      <dgm:spPr/>
      <dgm:t>
        <a:bodyPr/>
        <a:lstStyle/>
        <a:p>
          <a:endParaRPr lang="en-US"/>
        </a:p>
      </dgm:t>
    </dgm:pt>
    <dgm:pt modelId="{9CFA547D-5488-4463-B7E0-2B0C90AA890A}" type="sibTrans" cxnId="{11AA0C3A-A524-4E00-9A55-53C66E7B4147}">
      <dgm:prSet/>
      <dgm:spPr/>
      <dgm:t>
        <a:bodyPr/>
        <a:lstStyle/>
        <a:p>
          <a:endParaRPr lang="en-US"/>
        </a:p>
      </dgm:t>
    </dgm:pt>
    <dgm:pt modelId="{628340B8-9667-4800-BA08-CD369D96567B}">
      <dgm:prSet custT="1"/>
      <dgm:spPr/>
      <dgm:t>
        <a:bodyPr/>
        <a:lstStyle/>
        <a:p>
          <a:r>
            <a:rPr lang="en-US" sz="1400" b="1" dirty="0">
              <a:solidFill>
                <a:schemeClr val="tx1"/>
              </a:solidFill>
            </a:rPr>
            <a:t>If ACT benchmark score then math or English gateway without co-requisite</a:t>
          </a:r>
        </a:p>
      </dgm:t>
    </dgm:pt>
    <dgm:pt modelId="{5EB990B2-3B29-44E2-9BC2-CFC029C4F4C5}" type="parTrans" cxnId="{DBDEE870-2DA1-4D2E-AED7-FD346E6D2DD8}">
      <dgm:prSet/>
      <dgm:spPr/>
      <dgm:t>
        <a:bodyPr/>
        <a:lstStyle/>
        <a:p>
          <a:endParaRPr lang="en-US"/>
        </a:p>
      </dgm:t>
    </dgm:pt>
    <dgm:pt modelId="{285A7050-85F9-4458-970D-6A5E2B8060AC}" type="sibTrans" cxnId="{DBDEE870-2DA1-4D2E-AED7-FD346E6D2DD8}">
      <dgm:prSet/>
      <dgm:spPr/>
      <dgm:t>
        <a:bodyPr/>
        <a:lstStyle/>
        <a:p>
          <a:endParaRPr lang="en-US"/>
        </a:p>
      </dgm:t>
    </dgm:pt>
    <dgm:pt modelId="{34203FC5-7EA7-4FBF-A2BA-52BCB858A0F8}">
      <dgm:prSet custT="1"/>
      <dgm:spPr/>
      <dgm:t>
        <a:bodyPr/>
        <a:lstStyle/>
        <a:p>
          <a:r>
            <a:rPr lang="en-US" sz="1400" b="1" dirty="0">
              <a:solidFill>
                <a:schemeClr val="tx1"/>
              </a:solidFill>
            </a:rPr>
            <a:t>Transition Math Course and/or Transition English Course</a:t>
          </a:r>
        </a:p>
      </dgm:t>
    </dgm:pt>
    <dgm:pt modelId="{DA2C2A65-007C-47CA-BCF1-92E7C37A7925}" type="parTrans" cxnId="{D4B6CED3-0C9E-44A3-A379-399822E438CF}">
      <dgm:prSet/>
      <dgm:spPr/>
      <dgm:t>
        <a:bodyPr/>
        <a:lstStyle/>
        <a:p>
          <a:endParaRPr lang="en-US"/>
        </a:p>
      </dgm:t>
    </dgm:pt>
    <dgm:pt modelId="{3D89B55C-4386-4543-BE97-A15306832C2F}" type="sibTrans" cxnId="{D4B6CED3-0C9E-44A3-A379-399822E438CF}">
      <dgm:prSet/>
      <dgm:spPr/>
      <dgm:t>
        <a:bodyPr/>
        <a:lstStyle/>
        <a:p>
          <a:endParaRPr lang="en-US"/>
        </a:p>
      </dgm:t>
    </dgm:pt>
    <dgm:pt modelId="{09C495F8-2F34-4EBA-A552-3E2FFBC2483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a:solidFill>
                <a:schemeClr val="tx1"/>
              </a:solidFill>
            </a:rPr>
            <a:t>Gateway math or English with a </a:t>
          </a:r>
        </a:p>
        <a:p>
          <a:pPr marL="0" marR="0" indent="0" defTabSz="914400" eaLnBrk="1" fontAlgn="auto" latinLnBrk="0" hangingPunct="1">
            <a:lnSpc>
              <a:spcPct val="100000"/>
            </a:lnSpc>
            <a:spcBef>
              <a:spcPts val="0"/>
            </a:spcBef>
            <a:spcAft>
              <a:spcPts val="0"/>
            </a:spcAft>
            <a:buClrTx/>
            <a:buSzTx/>
            <a:buFontTx/>
            <a:buNone/>
            <a:tabLst/>
            <a:defRPr/>
          </a:pPr>
          <a:r>
            <a:rPr lang="en-US" sz="1400" b="1" dirty="0">
              <a:solidFill>
                <a:schemeClr val="tx1"/>
              </a:solidFill>
            </a:rPr>
            <a:t>co-requisite</a:t>
          </a:r>
        </a:p>
      </dgm:t>
    </dgm:pt>
    <dgm:pt modelId="{03DF10FE-ED0C-4C4C-ADB6-6BA02C3651AC}" type="parTrans" cxnId="{71FDB550-63DB-4705-90F5-4940D86EE2B6}">
      <dgm:prSet/>
      <dgm:spPr/>
      <dgm:t>
        <a:bodyPr/>
        <a:lstStyle/>
        <a:p>
          <a:endParaRPr lang="en-US"/>
        </a:p>
      </dgm:t>
    </dgm:pt>
    <dgm:pt modelId="{2C2C96DC-E843-4F37-A541-89BFB352B385}" type="sibTrans" cxnId="{71FDB550-63DB-4705-90F5-4940D86EE2B6}">
      <dgm:prSet/>
      <dgm:spPr/>
      <dgm:t>
        <a:bodyPr/>
        <a:lstStyle/>
        <a:p>
          <a:endParaRPr lang="en-US"/>
        </a:p>
      </dgm:t>
    </dgm:pt>
    <dgm:pt modelId="{4D861388-F5B7-4B88-A67F-64636928288B}" type="pres">
      <dgm:prSet presAssocID="{EE6DB38B-4C36-4018-9DC1-A1676E356820}" presName="Name0" presStyleCnt="0">
        <dgm:presLayoutVars>
          <dgm:chPref val="1"/>
          <dgm:dir/>
          <dgm:animOne val="branch"/>
          <dgm:animLvl val="lvl"/>
          <dgm:resizeHandles/>
        </dgm:presLayoutVars>
      </dgm:prSet>
      <dgm:spPr/>
      <dgm:t>
        <a:bodyPr/>
        <a:lstStyle/>
        <a:p>
          <a:endParaRPr lang="en-US"/>
        </a:p>
      </dgm:t>
    </dgm:pt>
    <dgm:pt modelId="{DD4D4E33-4C19-43D0-BE07-326142104CF3}" type="pres">
      <dgm:prSet presAssocID="{4C454C24-0D04-4C95-BC92-DB082DCD5B41}" presName="vertOne" presStyleCnt="0"/>
      <dgm:spPr/>
    </dgm:pt>
    <dgm:pt modelId="{0E4ED441-0274-444D-9963-75E3CD8D42C2}" type="pres">
      <dgm:prSet presAssocID="{4C454C24-0D04-4C95-BC92-DB082DCD5B41}" presName="txOne" presStyleLbl="node0" presStyleIdx="0" presStyleCnt="3" custLinFactNeighborX="2443" custLinFactNeighborY="-17241">
        <dgm:presLayoutVars>
          <dgm:chPref val="3"/>
        </dgm:presLayoutVars>
      </dgm:prSet>
      <dgm:spPr/>
      <dgm:t>
        <a:bodyPr/>
        <a:lstStyle/>
        <a:p>
          <a:endParaRPr lang="en-US"/>
        </a:p>
      </dgm:t>
    </dgm:pt>
    <dgm:pt modelId="{6BE9204F-A3DC-4184-96D3-D1C7BABE9337}" type="pres">
      <dgm:prSet presAssocID="{4C454C24-0D04-4C95-BC92-DB082DCD5B41}" presName="parTransOne" presStyleCnt="0"/>
      <dgm:spPr/>
    </dgm:pt>
    <dgm:pt modelId="{775E5F6A-3A12-48FC-9C83-B24F197665F0}" type="pres">
      <dgm:prSet presAssocID="{4C454C24-0D04-4C95-BC92-DB082DCD5B41}" presName="horzOne" presStyleCnt="0"/>
      <dgm:spPr/>
    </dgm:pt>
    <dgm:pt modelId="{A43B88AD-4A71-4A8B-AA3D-78CE72CEFA3D}" type="pres">
      <dgm:prSet presAssocID="{63C0E2B1-E0B8-456D-B28E-29EF1D934EC4}" presName="vertTwo" presStyleCnt="0"/>
      <dgm:spPr/>
    </dgm:pt>
    <dgm:pt modelId="{41CF6FAB-7897-44B0-989E-609951B6D1B1}" type="pres">
      <dgm:prSet presAssocID="{63C0E2B1-E0B8-456D-B28E-29EF1D934EC4}" presName="txTwo" presStyleLbl="node2" presStyleIdx="0" presStyleCnt="3">
        <dgm:presLayoutVars>
          <dgm:chPref val="3"/>
        </dgm:presLayoutVars>
      </dgm:prSet>
      <dgm:spPr/>
      <dgm:t>
        <a:bodyPr/>
        <a:lstStyle/>
        <a:p>
          <a:endParaRPr lang="en-US"/>
        </a:p>
      </dgm:t>
    </dgm:pt>
    <dgm:pt modelId="{48842965-9A9B-4C1D-89B1-8899B07B6ECC}" type="pres">
      <dgm:prSet presAssocID="{63C0E2B1-E0B8-456D-B28E-29EF1D934EC4}" presName="horzTwo" presStyleCnt="0"/>
      <dgm:spPr/>
    </dgm:pt>
    <dgm:pt modelId="{3C9EBDB5-C850-4CD3-935E-EF7778F8D55E}" type="pres">
      <dgm:prSet presAssocID="{C8D74BCC-AEA5-4377-A883-C74350C6A594}" presName="sibSpaceOne" presStyleCnt="0"/>
      <dgm:spPr/>
    </dgm:pt>
    <dgm:pt modelId="{72D30D6F-9926-470F-A1BF-8818D1D2FA38}" type="pres">
      <dgm:prSet presAssocID="{50479570-7AEE-4030-9902-4BFD813BA555}" presName="vertOne" presStyleCnt="0"/>
      <dgm:spPr/>
    </dgm:pt>
    <dgm:pt modelId="{7CE27578-0B43-4E62-899E-D7640C1182C2}" type="pres">
      <dgm:prSet presAssocID="{50479570-7AEE-4030-9902-4BFD813BA555}" presName="txOne" presStyleLbl="node0" presStyleIdx="1" presStyleCnt="3" custLinFactNeighborX="2052" custLinFactNeighborY="3561">
        <dgm:presLayoutVars>
          <dgm:chPref val="3"/>
        </dgm:presLayoutVars>
      </dgm:prSet>
      <dgm:spPr/>
      <dgm:t>
        <a:bodyPr/>
        <a:lstStyle/>
        <a:p>
          <a:endParaRPr lang="en-US"/>
        </a:p>
      </dgm:t>
    </dgm:pt>
    <dgm:pt modelId="{10E84B66-20CF-42FC-9192-A3B3E8DC8891}" type="pres">
      <dgm:prSet presAssocID="{50479570-7AEE-4030-9902-4BFD813BA555}" presName="parTransOne" presStyleCnt="0"/>
      <dgm:spPr/>
    </dgm:pt>
    <dgm:pt modelId="{66E60FFB-1C7D-4558-A378-96FC1698A798}" type="pres">
      <dgm:prSet presAssocID="{50479570-7AEE-4030-9902-4BFD813BA555}" presName="horzOne" presStyleCnt="0"/>
      <dgm:spPr/>
    </dgm:pt>
    <dgm:pt modelId="{AE1BF4D1-0FFA-4E56-A5F9-4A1625BAD5B4}" type="pres">
      <dgm:prSet presAssocID="{628340B8-9667-4800-BA08-CD369D96567B}" presName="vertTwo" presStyleCnt="0"/>
      <dgm:spPr/>
    </dgm:pt>
    <dgm:pt modelId="{5CC702E6-2FD7-4B1B-A925-79D5A1D42EF8}" type="pres">
      <dgm:prSet presAssocID="{628340B8-9667-4800-BA08-CD369D96567B}" presName="txTwo" presStyleLbl="node2" presStyleIdx="1" presStyleCnt="3">
        <dgm:presLayoutVars>
          <dgm:chPref val="3"/>
        </dgm:presLayoutVars>
      </dgm:prSet>
      <dgm:spPr/>
      <dgm:t>
        <a:bodyPr/>
        <a:lstStyle/>
        <a:p>
          <a:endParaRPr lang="en-US"/>
        </a:p>
      </dgm:t>
    </dgm:pt>
    <dgm:pt modelId="{D7A4B40E-982A-4560-8A0F-294D95F2D7CE}" type="pres">
      <dgm:prSet presAssocID="{628340B8-9667-4800-BA08-CD369D96567B}" presName="parTransTwo" presStyleCnt="0"/>
      <dgm:spPr/>
    </dgm:pt>
    <dgm:pt modelId="{1A603951-F445-4B57-8F1A-5E1978699B1A}" type="pres">
      <dgm:prSet presAssocID="{628340B8-9667-4800-BA08-CD369D96567B}" presName="horzTwo" presStyleCnt="0"/>
      <dgm:spPr/>
    </dgm:pt>
    <dgm:pt modelId="{B1014654-2C2B-444F-A6E0-276623D87F44}" type="pres">
      <dgm:prSet presAssocID="{09C495F8-2F34-4EBA-A552-3E2FFBC24837}" presName="vertThree" presStyleCnt="0"/>
      <dgm:spPr/>
    </dgm:pt>
    <dgm:pt modelId="{B43558F7-A7C8-49B2-B247-3296468716AD}" type="pres">
      <dgm:prSet presAssocID="{09C495F8-2F34-4EBA-A552-3E2FFBC24837}" presName="txThree" presStyleLbl="node3" presStyleIdx="0" presStyleCnt="2">
        <dgm:presLayoutVars>
          <dgm:chPref val="3"/>
        </dgm:presLayoutVars>
      </dgm:prSet>
      <dgm:spPr/>
      <dgm:t>
        <a:bodyPr/>
        <a:lstStyle/>
        <a:p>
          <a:endParaRPr lang="en-US"/>
        </a:p>
      </dgm:t>
    </dgm:pt>
    <dgm:pt modelId="{A3840655-B2B2-469F-8BDA-F76BCA7AD242}" type="pres">
      <dgm:prSet presAssocID="{09C495F8-2F34-4EBA-A552-3E2FFBC24837}" presName="horzThree" presStyleCnt="0"/>
      <dgm:spPr/>
    </dgm:pt>
    <dgm:pt modelId="{85D9696D-0C93-454A-8EA8-DDEC1F5A1576}" type="pres">
      <dgm:prSet presAssocID="{BF2EF0FB-A6FF-4116-A1BE-40DF640506AA}" presName="sibSpaceOne" presStyleCnt="0"/>
      <dgm:spPr/>
    </dgm:pt>
    <dgm:pt modelId="{641BF15D-E648-4B0C-A4B3-23F6D51F2E27}" type="pres">
      <dgm:prSet presAssocID="{9FAAD333-E7A4-4194-B143-4157F3ED23CA}" presName="vertOne" presStyleCnt="0"/>
      <dgm:spPr/>
    </dgm:pt>
    <dgm:pt modelId="{FD24D3BE-F7D6-4124-B288-3CC1FC51EF5D}" type="pres">
      <dgm:prSet presAssocID="{9FAAD333-E7A4-4194-B143-4157F3ED23CA}" presName="txOne" presStyleLbl="node0" presStyleIdx="2" presStyleCnt="3">
        <dgm:presLayoutVars>
          <dgm:chPref val="3"/>
        </dgm:presLayoutVars>
      </dgm:prSet>
      <dgm:spPr/>
      <dgm:t>
        <a:bodyPr/>
        <a:lstStyle/>
        <a:p>
          <a:endParaRPr lang="en-US"/>
        </a:p>
      </dgm:t>
    </dgm:pt>
    <dgm:pt modelId="{3DCE1EB8-6932-4D51-9E12-00E285EE9C52}" type="pres">
      <dgm:prSet presAssocID="{9FAAD333-E7A4-4194-B143-4157F3ED23CA}" presName="parTransOne" presStyleCnt="0"/>
      <dgm:spPr/>
    </dgm:pt>
    <dgm:pt modelId="{DB7FA001-5A61-4EE6-93DD-3B92D0488687}" type="pres">
      <dgm:prSet presAssocID="{9FAAD333-E7A4-4194-B143-4157F3ED23CA}" presName="horzOne" presStyleCnt="0"/>
      <dgm:spPr/>
    </dgm:pt>
    <dgm:pt modelId="{5FA79493-A575-4A20-B173-A410AED5E5CB}" type="pres">
      <dgm:prSet presAssocID="{F2F828A0-93E5-46E8-889B-FD9B92DE794E}" presName="vertTwo" presStyleCnt="0"/>
      <dgm:spPr/>
    </dgm:pt>
    <dgm:pt modelId="{6FC8DB58-9485-43BD-8065-A55C0B3DAA93}" type="pres">
      <dgm:prSet presAssocID="{F2F828A0-93E5-46E8-889B-FD9B92DE794E}" presName="txTwo" presStyleLbl="node2" presStyleIdx="2" presStyleCnt="3">
        <dgm:presLayoutVars>
          <dgm:chPref val="3"/>
        </dgm:presLayoutVars>
      </dgm:prSet>
      <dgm:spPr/>
      <dgm:t>
        <a:bodyPr/>
        <a:lstStyle/>
        <a:p>
          <a:endParaRPr lang="en-US"/>
        </a:p>
      </dgm:t>
    </dgm:pt>
    <dgm:pt modelId="{2072A54A-5ACF-4FD5-9F56-53F4BF30733F}" type="pres">
      <dgm:prSet presAssocID="{F2F828A0-93E5-46E8-889B-FD9B92DE794E}" presName="parTransTwo" presStyleCnt="0"/>
      <dgm:spPr/>
    </dgm:pt>
    <dgm:pt modelId="{DEFBD870-856B-449F-8ECB-8D650D2DFB37}" type="pres">
      <dgm:prSet presAssocID="{F2F828A0-93E5-46E8-889B-FD9B92DE794E}" presName="horzTwo" presStyleCnt="0"/>
      <dgm:spPr/>
    </dgm:pt>
    <dgm:pt modelId="{ACAA97B8-7D76-49C8-8640-290372362233}" type="pres">
      <dgm:prSet presAssocID="{34203FC5-7EA7-4FBF-A2BA-52BCB858A0F8}" presName="vertThree" presStyleCnt="0"/>
      <dgm:spPr/>
    </dgm:pt>
    <dgm:pt modelId="{6E60E9B0-5153-413C-9016-8D32C3C57BBF}" type="pres">
      <dgm:prSet presAssocID="{34203FC5-7EA7-4FBF-A2BA-52BCB858A0F8}" presName="txThree" presStyleLbl="node3" presStyleIdx="1" presStyleCnt="2">
        <dgm:presLayoutVars>
          <dgm:chPref val="3"/>
        </dgm:presLayoutVars>
      </dgm:prSet>
      <dgm:spPr/>
      <dgm:t>
        <a:bodyPr/>
        <a:lstStyle/>
        <a:p>
          <a:endParaRPr lang="en-US"/>
        </a:p>
      </dgm:t>
    </dgm:pt>
    <dgm:pt modelId="{397DB945-DC0F-434B-A8E7-6D81221E35B8}" type="pres">
      <dgm:prSet presAssocID="{34203FC5-7EA7-4FBF-A2BA-52BCB858A0F8}" presName="horzThree" presStyleCnt="0"/>
      <dgm:spPr/>
    </dgm:pt>
  </dgm:ptLst>
  <dgm:cxnLst>
    <dgm:cxn modelId="{48FE1E5B-1E59-4567-97EF-2068DBCB3FED}" srcId="{9FAAD333-E7A4-4194-B143-4157F3ED23CA}" destId="{F2F828A0-93E5-46E8-889B-FD9B92DE794E}" srcOrd="0" destOrd="0" parTransId="{0B7CFCDB-AF33-4754-AF62-CFBBA31C72A3}" sibTransId="{8849727D-4FE8-41AA-9E0B-AD942EEA22F7}"/>
    <dgm:cxn modelId="{C8867CD1-CC28-4A2E-BC5F-CBCCF3EF96C6}" srcId="{EE6DB38B-4C36-4018-9DC1-A1676E356820}" destId="{9FAAD333-E7A4-4194-B143-4157F3ED23CA}" srcOrd="2" destOrd="0" parTransId="{7FFA514C-6E09-4914-AFB4-98C58712D860}" sibTransId="{6537ED41-ABEE-44FF-B819-37623078322B}"/>
    <dgm:cxn modelId="{11AA0C3A-A524-4E00-9A55-53C66E7B4147}" srcId="{4C454C24-0D04-4C95-BC92-DB082DCD5B41}" destId="{63C0E2B1-E0B8-456D-B28E-29EF1D934EC4}" srcOrd="0" destOrd="0" parTransId="{77F4C201-75C4-4191-AEDF-1A90D7DFF6B0}" sibTransId="{9CFA547D-5488-4463-B7E0-2B0C90AA890A}"/>
    <dgm:cxn modelId="{2612CA04-64A5-4E2D-BE0B-587FA0D181B0}" type="presOf" srcId="{F2F828A0-93E5-46E8-889B-FD9B92DE794E}" destId="{6FC8DB58-9485-43BD-8065-A55C0B3DAA93}" srcOrd="0" destOrd="0" presId="urn:microsoft.com/office/officeart/2005/8/layout/hierarchy4"/>
    <dgm:cxn modelId="{6BA7A773-9F26-4989-A732-8161C884E2B7}" type="presOf" srcId="{34203FC5-7EA7-4FBF-A2BA-52BCB858A0F8}" destId="{6E60E9B0-5153-413C-9016-8D32C3C57BBF}" srcOrd="0" destOrd="0" presId="urn:microsoft.com/office/officeart/2005/8/layout/hierarchy4"/>
    <dgm:cxn modelId="{290DA321-C343-40FC-B856-3216D88C2FE8}" type="presOf" srcId="{EE6DB38B-4C36-4018-9DC1-A1676E356820}" destId="{4D861388-F5B7-4B88-A67F-64636928288B}" srcOrd="0" destOrd="0" presId="urn:microsoft.com/office/officeart/2005/8/layout/hierarchy4"/>
    <dgm:cxn modelId="{C64A80CD-9A61-427B-A4BC-477924FD752A}" type="presOf" srcId="{63C0E2B1-E0B8-456D-B28E-29EF1D934EC4}" destId="{41CF6FAB-7897-44B0-989E-609951B6D1B1}" srcOrd="0" destOrd="0" presId="urn:microsoft.com/office/officeart/2005/8/layout/hierarchy4"/>
    <dgm:cxn modelId="{DBDEE870-2DA1-4D2E-AED7-FD346E6D2DD8}" srcId="{50479570-7AEE-4030-9902-4BFD813BA555}" destId="{628340B8-9667-4800-BA08-CD369D96567B}" srcOrd="0" destOrd="0" parTransId="{5EB990B2-3B29-44E2-9BC2-CFC029C4F4C5}" sibTransId="{285A7050-85F9-4458-970D-6A5E2B8060AC}"/>
    <dgm:cxn modelId="{B5753378-269E-4CFD-95C3-16803C6BF939}" type="presOf" srcId="{4C454C24-0D04-4C95-BC92-DB082DCD5B41}" destId="{0E4ED441-0274-444D-9963-75E3CD8D42C2}" srcOrd="0" destOrd="0" presId="urn:microsoft.com/office/officeart/2005/8/layout/hierarchy4"/>
    <dgm:cxn modelId="{29CBFBA4-0CEF-4F32-AA4F-D342B670CACB}" type="presOf" srcId="{9FAAD333-E7A4-4194-B143-4157F3ED23CA}" destId="{FD24D3BE-F7D6-4124-B288-3CC1FC51EF5D}" srcOrd="0" destOrd="0" presId="urn:microsoft.com/office/officeart/2005/8/layout/hierarchy4"/>
    <dgm:cxn modelId="{28A618A5-F0EC-49B6-904E-F6F85F7CC8CC}" srcId="{EE6DB38B-4C36-4018-9DC1-A1676E356820}" destId="{4C454C24-0D04-4C95-BC92-DB082DCD5B41}" srcOrd="0" destOrd="0" parTransId="{F3A48448-3942-4B2F-9D8F-5A6013983AAF}" sibTransId="{C8D74BCC-AEA5-4377-A883-C74350C6A594}"/>
    <dgm:cxn modelId="{D4B6CED3-0C9E-44A3-A379-399822E438CF}" srcId="{F2F828A0-93E5-46E8-889B-FD9B92DE794E}" destId="{34203FC5-7EA7-4FBF-A2BA-52BCB858A0F8}" srcOrd="0" destOrd="0" parTransId="{DA2C2A65-007C-47CA-BCF1-92E7C37A7925}" sibTransId="{3D89B55C-4386-4543-BE97-A15306832C2F}"/>
    <dgm:cxn modelId="{AE2CB738-B5C3-4A7B-8DD6-5946FCFF15CA}" srcId="{EE6DB38B-4C36-4018-9DC1-A1676E356820}" destId="{50479570-7AEE-4030-9902-4BFD813BA555}" srcOrd="1" destOrd="0" parTransId="{47BEC8A6-6E0A-4614-9560-A317C6A247F7}" sibTransId="{BF2EF0FB-A6FF-4116-A1BE-40DF640506AA}"/>
    <dgm:cxn modelId="{BA441D5C-4A17-4B2E-BF66-E95C9C82B5E9}" type="presOf" srcId="{50479570-7AEE-4030-9902-4BFD813BA555}" destId="{7CE27578-0B43-4E62-899E-D7640C1182C2}" srcOrd="0" destOrd="0" presId="urn:microsoft.com/office/officeart/2005/8/layout/hierarchy4"/>
    <dgm:cxn modelId="{71FDB550-63DB-4705-90F5-4940D86EE2B6}" srcId="{628340B8-9667-4800-BA08-CD369D96567B}" destId="{09C495F8-2F34-4EBA-A552-3E2FFBC24837}" srcOrd="0" destOrd="0" parTransId="{03DF10FE-ED0C-4C4C-ADB6-6BA02C3651AC}" sibTransId="{2C2C96DC-E843-4F37-A541-89BFB352B385}"/>
    <dgm:cxn modelId="{DEC34259-8169-46FB-8735-5187F81AB38B}" type="presOf" srcId="{09C495F8-2F34-4EBA-A552-3E2FFBC24837}" destId="{B43558F7-A7C8-49B2-B247-3296468716AD}" srcOrd="0" destOrd="0" presId="urn:microsoft.com/office/officeart/2005/8/layout/hierarchy4"/>
    <dgm:cxn modelId="{6CE954D2-819A-4E86-9132-30FBAEF14CEF}" type="presOf" srcId="{628340B8-9667-4800-BA08-CD369D96567B}" destId="{5CC702E6-2FD7-4B1B-A925-79D5A1D42EF8}" srcOrd="0" destOrd="0" presId="urn:microsoft.com/office/officeart/2005/8/layout/hierarchy4"/>
    <dgm:cxn modelId="{1D3039E5-856C-47B0-974A-A4687AFDCCBB}" type="presParOf" srcId="{4D861388-F5B7-4B88-A67F-64636928288B}" destId="{DD4D4E33-4C19-43D0-BE07-326142104CF3}" srcOrd="0" destOrd="0" presId="urn:microsoft.com/office/officeart/2005/8/layout/hierarchy4"/>
    <dgm:cxn modelId="{17ACC72D-F103-443D-9EBF-7D682D482D5A}" type="presParOf" srcId="{DD4D4E33-4C19-43D0-BE07-326142104CF3}" destId="{0E4ED441-0274-444D-9963-75E3CD8D42C2}" srcOrd="0" destOrd="0" presId="urn:microsoft.com/office/officeart/2005/8/layout/hierarchy4"/>
    <dgm:cxn modelId="{B21837CD-3052-475A-8C12-A1257325F6F1}" type="presParOf" srcId="{DD4D4E33-4C19-43D0-BE07-326142104CF3}" destId="{6BE9204F-A3DC-4184-96D3-D1C7BABE9337}" srcOrd="1" destOrd="0" presId="urn:microsoft.com/office/officeart/2005/8/layout/hierarchy4"/>
    <dgm:cxn modelId="{6F52E8C7-8021-4810-987C-8E4A0FB7807B}" type="presParOf" srcId="{DD4D4E33-4C19-43D0-BE07-326142104CF3}" destId="{775E5F6A-3A12-48FC-9C83-B24F197665F0}" srcOrd="2" destOrd="0" presId="urn:microsoft.com/office/officeart/2005/8/layout/hierarchy4"/>
    <dgm:cxn modelId="{24637A52-C76D-492E-8AA7-5D2340B84DB3}" type="presParOf" srcId="{775E5F6A-3A12-48FC-9C83-B24F197665F0}" destId="{A43B88AD-4A71-4A8B-AA3D-78CE72CEFA3D}" srcOrd="0" destOrd="0" presId="urn:microsoft.com/office/officeart/2005/8/layout/hierarchy4"/>
    <dgm:cxn modelId="{5A8BF430-3838-4D22-89F2-B204E0FE00CF}" type="presParOf" srcId="{A43B88AD-4A71-4A8B-AA3D-78CE72CEFA3D}" destId="{41CF6FAB-7897-44B0-989E-609951B6D1B1}" srcOrd="0" destOrd="0" presId="urn:microsoft.com/office/officeart/2005/8/layout/hierarchy4"/>
    <dgm:cxn modelId="{8CF4EE71-5967-4730-B9BD-E4B24D991590}" type="presParOf" srcId="{A43B88AD-4A71-4A8B-AA3D-78CE72CEFA3D}" destId="{48842965-9A9B-4C1D-89B1-8899B07B6ECC}" srcOrd="1" destOrd="0" presId="urn:microsoft.com/office/officeart/2005/8/layout/hierarchy4"/>
    <dgm:cxn modelId="{FD7F2BDB-E5B8-472F-BE91-379F87E805A5}" type="presParOf" srcId="{4D861388-F5B7-4B88-A67F-64636928288B}" destId="{3C9EBDB5-C850-4CD3-935E-EF7778F8D55E}" srcOrd="1" destOrd="0" presId="urn:microsoft.com/office/officeart/2005/8/layout/hierarchy4"/>
    <dgm:cxn modelId="{BBDA7A37-9EBB-4B2B-9D68-02C319A8152A}" type="presParOf" srcId="{4D861388-F5B7-4B88-A67F-64636928288B}" destId="{72D30D6F-9926-470F-A1BF-8818D1D2FA38}" srcOrd="2" destOrd="0" presId="urn:microsoft.com/office/officeart/2005/8/layout/hierarchy4"/>
    <dgm:cxn modelId="{9936CCA7-132B-436A-A470-9AF30B3DDF94}" type="presParOf" srcId="{72D30D6F-9926-470F-A1BF-8818D1D2FA38}" destId="{7CE27578-0B43-4E62-899E-D7640C1182C2}" srcOrd="0" destOrd="0" presId="urn:microsoft.com/office/officeart/2005/8/layout/hierarchy4"/>
    <dgm:cxn modelId="{4B7E36E5-9B35-4F7D-9BE2-F066E6094DB2}" type="presParOf" srcId="{72D30D6F-9926-470F-A1BF-8818D1D2FA38}" destId="{10E84B66-20CF-42FC-9192-A3B3E8DC8891}" srcOrd="1" destOrd="0" presId="urn:microsoft.com/office/officeart/2005/8/layout/hierarchy4"/>
    <dgm:cxn modelId="{AB19ECD0-29F1-49D7-8C54-717836889545}" type="presParOf" srcId="{72D30D6F-9926-470F-A1BF-8818D1D2FA38}" destId="{66E60FFB-1C7D-4558-A378-96FC1698A798}" srcOrd="2" destOrd="0" presId="urn:microsoft.com/office/officeart/2005/8/layout/hierarchy4"/>
    <dgm:cxn modelId="{3E8A5D24-0ABC-4EBF-8D24-D8009BA4117C}" type="presParOf" srcId="{66E60FFB-1C7D-4558-A378-96FC1698A798}" destId="{AE1BF4D1-0FFA-4E56-A5F9-4A1625BAD5B4}" srcOrd="0" destOrd="0" presId="urn:microsoft.com/office/officeart/2005/8/layout/hierarchy4"/>
    <dgm:cxn modelId="{49F36427-5023-42E7-9DAC-ACB06ADC25B5}" type="presParOf" srcId="{AE1BF4D1-0FFA-4E56-A5F9-4A1625BAD5B4}" destId="{5CC702E6-2FD7-4B1B-A925-79D5A1D42EF8}" srcOrd="0" destOrd="0" presId="urn:microsoft.com/office/officeart/2005/8/layout/hierarchy4"/>
    <dgm:cxn modelId="{874FA11E-B24E-410B-B2DA-E04B4D808C43}" type="presParOf" srcId="{AE1BF4D1-0FFA-4E56-A5F9-4A1625BAD5B4}" destId="{D7A4B40E-982A-4560-8A0F-294D95F2D7CE}" srcOrd="1" destOrd="0" presId="urn:microsoft.com/office/officeart/2005/8/layout/hierarchy4"/>
    <dgm:cxn modelId="{6A70F807-4673-4C69-8906-FA97FDA3E2BD}" type="presParOf" srcId="{AE1BF4D1-0FFA-4E56-A5F9-4A1625BAD5B4}" destId="{1A603951-F445-4B57-8F1A-5E1978699B1A}" srcOrd="2" destOrd="0" presId="urn:microsoft.com/office/officeart/2005/8/layout/hierarchy4"/>
    <dgm:cxn modelId="{2DE9739E-DE9D-4252-9D43-080EC06375FC}" type="presParOf" srcId="{1A603951-F445-4B57-8F1A-5E1978699B1A}" destId="{B1014654-2C2B-444F-A6E0-276623D87F44}" srcOrd="0" destOrd="0" presId="urn:microsoft.com/office/officeart/2005/8/layout/hierarchy4"/>
    <dgm:cxn modelId="{DB6D2A7D-54F5-4C82-A002-71EABFF2ABF6}" type="presParOf" srcId="{B1014654-2C2B-444F-A6E0-276623D87F44}" destId="{B43558F7-A7C8-49B2-B247-3296468716AD}" srcOrd="0" destOrd="0" presId="urn:microsoft.com/office/officeart/2005/8/layout/hierarchy4"/>
    <dgm:cxn modelId="{F9BEA000-AAFA-4708-998D-5A2E9A66B28B}" type="presParOf" srcId="{B1014654-2C2B-444F-A6E0-276623D87F44}" destId="{A3840655-B2B2-469F-8BDA-F76BCA7AD242}" srcOrd="1" destOrd="0" presId="urn:microsoft.com/office/officeart/2005/8/layout/hierarchy4"/>
    <dgm:cxn modelId="{74AA8CE6-C0DF-4ED9-8353-284ACBA7BF1E}" type="presParOf" srcId="{4D861388-F5B7-4B88-A67F-64636928288B}" destId="{85D9696D-0C93-454A-8EA8-DDEC1F5A1576}" srcOrd="3" destOrd="0" presId="urn:microsoft.com/office/officeart/2005/8/layout/hierarchy4"/>
    <dgm:cxn modelId="{FE0079CF-5D65-4E12-9A94-AF628865957F}" type="presParOf" srcId="{4D861388-F5B7-4B88-A67F-64636928288B}" destId="{641BF15D-E648-4B0C-A4B3-23F6D51F2E27}" srcOrd="4" destOrd="0" presId="urn:microsoft.com/office/officeart/2005/8/layout/hierarchy4"/>
    <dgm:cxn modelId="{2F9735DF-A6C2-4044-A307-C3451A771C6F}" type="presParOf" srcId="{641BF15D-E648-4B0C-A4B3-23F6D51F2E27}" destId="{FD24D3BE-F7D6-4124-B288-3CC1FC51EF5D}" srcOrd="0" destOrd="0" presId="urn:microsoft.com/office/officeart/2005/8/layout/hierarchy4"/>
    <dgm:cxn modelId="{4BCC0C5D-9EAB-4F88-995D-02EB0D53962A}" type="presParOf" srcId="{641BF15D-E648-4B0C-A4B3-23F6D51F2E27}" destId="{3DCE1EB8-6932-4D51-9E12-00E285EE9C52}" srcOrd="1" destOrd="0" presId="urn:microsoft.com/office/officeart/2005/8/layout/hierarchy4"/>
    <dgm:cxn modelId="{F180FF45-025D-4549-A73E-5944AB0B95B8}" type="presParOf" srcId="{641BF15D-E648-4B0C-A4B3-23F6D51F2E27}" destId="{DB7FA001-5A61-4EE6-93DD-3B92D0488687}" srcOrd="2" destOrd="0" presId="urn:microsoft.com/office/officeart/2005/8/layout/hierarchy4"/>
    <dgm:cxn modelId="{403912F0-3860-4916-AE86-E8A8CB336F8C}" type="presParOf" srcId="{DB7FA001-5A61-4EE6-93DD-3B92D0488687}" destId="{5FA79493-A575-4A20-B173-A410AED5E5CB}" srcOrd="0" destOrd="0" presId="urn:microsoft.com/office/officeart/2005/8/layout/hierarchy4"/>
    <dgm:cxn modelId="{E8F59647-551A-4CB5-A02B-2D28ED6A1556}" type="presParOf" srcId="{5FA79493-A575-4A20-B173-A410AED5E5CB}" destId="{6FC8DB58-9485-43BD-8065-A55C0B3DAA93}" srcOrd="0" destOrd="0" presId="urn:microsoft.com/office/officeart/2005/8/layout/hierarchy4"/>
    <dgm:cxn modelId="{4C436ABF-97D5-4892-AB8F-E8A18C86D2E6}" type="presParOf" srcId="{5FA79493-A575-4A20-B173-A410AED5E5CB}" destId="{2072A54A-5ACF-4FD5-9F56-53F4BF30733F}" srcOrd="1" destOrd="0" presId="urn:microsoft.com/office/officeart/2005/8/layout/hierarchy4"/>
    <dgm:cxn modelId="{88DEA72A-6017-4781-BAE0-D6B5C00B3AAF}" type="presParOf" srcId="{5FA79493-A575-4A20-B173-A410AED5E5CB}" destId="{DEFBD870-856B-449F-8ECB-8D650D2DFB37}" srcOrd="2" destOrd="0" presId="urn:microsoft.com/office/officeart/2005/8/layout/hierarchy4"/>
    <dgm:cxn modelId="{043813B1-153A-4FE1-8FB6-1838BB4FD3B2}" type="presParOf" srcId="{DEFBD870-856B-449F-8ECB-8D650D2DFB37}" destId="{ACAA97B8-7D76-49C8-8640-290372362233}" srcOrd="0" destOrd="0" presId="urn:microsoft.com/office/officeart/2005/8/layout/hierarchy4"/>
    <dgm:cxn modelId="{D44A13D6-13C2-4099-B078-EABAA3FE2632}" type="presParOf" srcId="{ACAA97B8-7D76-49C8-8640-290372362233}" destId="{6E60E9B0-5153-413C-9016-8D32C3C57BBF}" srcOrd="0" destOrd="0" presId="urn:microsoft.com/office/officeart/2005/8/layout/hierarchy4"/>
    <dgm:cxn modelId="{F400DC6C-D510-49F5-AD94-F59570EA5D27}" type="presParOf" srcId="{ACAA97B8-7D76-49C8-8640-290372362233}" destId="{397DB945-DC0F-434B-A8E7-6D81221E35B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DB38B-4C36-4018-9DC1-A1676E356820}"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4C454C24-0D04-4C95-BC92-DB082DCD5B41}">
      <dgm:prSet phldrT="[Text]" custT="1"/>
      <dgm:spPr/>
      <dgm:t>
        <a:bodyPr/>
        <a:lstStyle/>
        <a:p>
          <a:r>
            <a:rPr lang="en-US" sz="3600" b="1"/>
            <a:t>HS GPA 2.8+ </a:t>
          </a:r>
          <a:endParaRPr lang="en-US" sz="3600" b="1" dirty="0"/>
        </a:p>
      </dgm:t>
    </dgm:pt>
    <dgm:pt modelId="{F3A48448-3942-4B2F-9D8F-5A6013983AAF}" type="parTrans" cxnId="{28A618A5-F0EC-49B6-904E-F6F85F7CC8CC}">
      <dgm:prSet/>
      <dgm:spPr/>
      <dgm:t>
        <a:bodyPr/>
        <a:lstStyle/>
        <a:p>
          <a:endParaRPr lang="en-US" sz="2000"/>
        </a:p>
      </dgm:t>
    </dgm:pt>
    <dgm:pt modelId="{C8D74BCC-AEA5-4377-A883-C74350C6A594}" type="sibTrans" cxnId="{28A618A5-F0EC-49B6-904E-F6F85F7CC8CC}">
      <dgm:prSet/>
      <dgm:spPr/>
      <dgm:t>
        <a:bodyPr/>
        <a:lstStyle/>
        <a:p>
          <a:endParaRPr lang="en-US" sz="2000"/>
        </a:p>
      </dgm:t>
    </dgm:pt>
    <dgm:pt modelId="{9FAAD333-E7A4-4194-B143-4157F3ED23CA}" type="asst">
      <dgm:prSet phldrT="[Text]" custT="1"/>
      <dgm:spPr/>
      <dgm:t>
        <a:bodyPr/>
        <a:lstStyle/>
        <a:p>
          <a:r>
            <a:rPr lang="en-US" sz="3600" b="1"/>
            <a:t>HS GPA</a:t>
          </a:r>
        </a:p>
        <a:p>
          <a:r>
            <a:rPr lang="en-US" sz="3600" b="1"/>
            <a:t>&lt; 2.2</a:t>
          </a:r>
          <a:endParaRPr lang="en-US" sz="3600" b="1" dirty="0"/>
        </a:p>
      </dgm:t>
    </dgm:pt>
    <dgm:pt modelId="{7FFA514C-6E09-4914-AFB4-98C58712D860}" type="parTrans" cxnId="{C8867CD1-CC28-4A2E-BC5F-CBCCF3EF96C6}">
      <dgm:prSet/>
      <dgm:spPr/>
      <dgm:t>
        <a:bodyPr/>
        <a:lstStyle/>
        <a:p>
          <a:endParaRPr lang="en-US" sz="2000"/>
        </a:p>
      </dgm:t>
    </dgm:pt>
    <dgm:pt modelId="{6537ED41-ABEE-44FF-B819-37623078322B}" type="sibTrans" cxnId="{C8867CD1-CC28-4A2E-BC5F-CBCCF3EF96C6}">
      <dgm:prSet/>
      <dgm:spPr/>
      <dgm:t>
        <a:bodyPr/>
        <a:lstStyle/>
        <a:p>
          <a:endParaRPr lang="en-US" sz="2000"/>
        </a:p>
      </dgm:t>
    </dgm:pt>
    <dgm:pt modelId="{F2F828A0-93E5-46E8-889B-FD9B92DE794E}">
      <dgm:prSet phldrT="[Text]" custT="1"/>
      <dgm:spPr/>
      <dgm:t>
        <a:bodyPr/>
        <a:lstStyle/>
        <a:p>
          <a:r>
            <a:rPr lang="en-US" sz="2000" b="1">
              <a:solidFill>
                <a:schemeClr val="tx1"/>
              </a:solidFill>
            </a:rPr>
            <a:t>No NC credit</a:t>
          </a:r>
          <a:endParaRPr lang="en-US" sz="2000" b="1" dirty="0">
            <a:solidFill>
              <a:schemeClr val="tx1"/>
            </a:solidFill>
          </a:endParaRPr>
        </a:p>
      </dgm:t>
    </dgm:pt>
    <dgm:pt modelId="{0B7CFCDB-AF33-4754-AF62-CFBBA31C72A3}" type="parTrans" cxnId="{48FE1E5B-1E59-4567-97EF-2068DBCB3FED}">
      <dgm:prSet/>
      <dgm:spPr/>
      <dgm:t>
        <a:bodyPr/>
        <a:lstStyle/>
        <a:p>
          <a:endParaRPr lang="en-US" sz="2000"/>
        </a:p>
      </dgm:t>
    </dgm:pt>
    <dgm:pt modelId="{8849727D-4FE8-41AA-9E0B-AD942EEA22F7}" type="sibTrans" cxnId="{48FE1E5B-1E59-4567-97EF-2068DBCB3FED}">
      <dgm:prSet/>
      <dgm:spPr/>
      <dgm:t>
        <a:bodyPr/>
        <a:lstStyle/>
        <a:p>
          <a:endParaRPr lang="en-US" sz="2000"/>
        </a:p>
      </dgm:t>
    </dgm:pt>
    <dgm:pt modelId="{50479570-7AEE-4030-9902-4BFD813BA555}">
      <dgm:prSet custT="1"/>
      <dgm:spPr/>
      <dgm:t>
        <a:bodyPr/>
        <a:lstStyle/>
        <a:p>
          <a:r>
            <a:rPr lang="en-US" sz="3600" b="1"/>
            <a:t>HS GPA </a:t>
          </a:r>
        </a:p>
        <a:p>
          <a:r>
            <a:rPr lang="en-US" sz="3600" b="1"/>
            <a:t>2.2-2.799</a:t>
          </a:r>
          <a:endParaRPr lang="en-US" sz="3600" b="1" dirty="0"/>
        </a:p>
      </dgm:t>
    </dgm:pt>
    <dgm:pt modelId="{47BEC8A6-6E0A-4614-9560-A317C6A247F7}" type="parTrans" cxnId="{AE2CB738-B5C3-4A7B-8DD6-5946FCFF15CA}">
      <dgm:prSet/>
      <dgm:spPr/>
      <dgm:t>
        <a:bodyPr/>
        <a:lstStyle/>
        <a:p>
          <a:endParaRPr lang="en-US" sz="2000"/>
        </a:p>
      </dgm:t>
    </dgm:pt>
    <dgm:pt modelId="{BF2EF0FB-A6FF-4116-A1BE-40DF640506AA}" type="sibTrans" cxnId="{AE2CB738-B5C3-4A7B-8DD6-5946FCFF15CA}">
      <dgm:prSet/>
      <dgm:spPr/>
      <dgm:t>
        <a:bodyPr/>
        <a:lstStyle/>
        <a:p>
          <a:endParaRPr lang="en-US" sz="2000"/>
        </a:p>
      </dgm:t>
    </dgm:pt>
    <dgm:pt modelId="{63C0E2B1-E0B8-456D-B28E-29EF1D934EC4}">
      <dgm:prSet custT="1"/>
      <dgm:spPr/>
      <dgm:t>
        <a:bodyPr/>
        <a:lstStyle/>
        <a:p>
          <a:r>
            <a:rPr lang="en-US" sz="2000" b="1" dirty="0">
              <a:solidFill>
                <a:schemeClr val="tx1"/>
              </a:solidFill>
            </a:rPr>
            <a:t>NC credit</a:t>
          </a:r>
        </a:p>
        <a:p>
          <a:r>
            <a:rPr lang="en-US" sz="2000" b="1" dirty="0">
              <a:solidFill>
                <a:schemeClr val="tx1"/>
              </a:solidFill>
            </a:rPr>
            <a:t>MAT 003</a:t>
          </a:r>
        </a:p>
        <a:p>
          <a:r>
            <a:rPr lang="en-US" sz="2000" b="1" dirty="0">
              <a:solidFill>
                <a:schemeClr val="tx1"/>
              </a:solidFill>
            </a:rPr>
            <a:t>ENG 002</a:t>
          </a:r>
        </a:p>
      </dgm:t>
    </dgm:pt>
    <dgm:pt modelId="{77F4C201-75C4-4191-AEDF-1A90D7DFF6B0}" type="parTrans" cxnId="{11AA0C3A-A524-4E00-9A55-53C66E7B4147}">
      <dgm:prSet/>
      <dgm:spPr/>
      <dgm:t>
        <a:bodyPr/>
        <a:lstStyle/>
        <a:p>
          <a:endParaRPr lang="en-US" sz="2000"/>
        </a:p>
      </dgm:t>
    </dgm:pt>
    <dgm:pt modelId="{9CFA547D-5488-4463-B7E0-2B0C90AA890A}" type="sibTrans" cxnId="{11AA0C3A-A524-4E00-9A55-53C66E7B4147}">
      <dgm:prSet/>
      <dgm:spPr/>
      <dgm:t>
        <a:bodyPr/>
        <a:lstStyle/>
        <a:p>
          <a:endParaRPr lang="en-US" sz="2000"/>
        </a:p>
      </dgm:t>
    </dgm:pt>
    <dgm:pt modelId="{628340B8-9667-4800-BA08-CD369D96567B}">
      <dgm:prSet custT="1"/>
      <dgm:spPr/>
      <dgm:t>
        <a:bodyPr/>
        <a:lstStyle/>
        <a:p>
          <a:r>
            <a:rPr lang="en-US" sz="2000" b="1">
              <a:solidFill>
                <a:schemeClr val="tx1"/>
              </a:solidFill>
            </a:rPr>
            <a:t>NC credit</a:t>
          </a:r>
        </a:p>
        <a:p>
          <a:r>
            <a:rPr lang="en-US" sz="2000" b="1">
              <a:solidFill>
                <a:schemeClr val="tx1"/>
              </a:solidFill>
            </a:rPr>
            <a:t>MAT 003</a:t>
          </a:r>
        </a:p>
        <a:p>
          <a:r>
            <a:rPr lang="en-US" sz="2000" b="1">
              <a:solidFill>
                <a:schemeClr val="tx1"/>
              </a:solidFill>
            </a:rPr>
            <a:t>ENG 002</a:t>
          </a:r>
          <a:endParaRPr lang="en-US" sz="2000" b="1" dirty="0">
            <a:solidFill>
              <a:schemeClr val="tx1"/>
            </a:solidFill>
          </a:endParaRPr>
        </a:p>
      </dgm:t>
    </dgm:pt>
    <dgm:pt modelId="{5EB990B2-3B29-44E2-9BC2-CFC029C4F4C5}" type="parTrans" cxnId="{DBDEE870-2DA1-4D2E-AED7-FD346E6D2DD8}">
      <dgm:prSet/>
      <dgm:spPr/>
      <dgm:t>
        <a:bodyPr/>
        <a:lstStyle/>
        <a:p>
          <a:endParaRPr lang="en-US" sz="2000"/>
        </a:p>
      </dgm:t>
    </dgm:pt>
    <dgm:pt modelId="{285A7050-85F9-4458-970D-6A5E2B8060AC}" type="sibTrans" cxnId="{DBDEE870-2DA1-4D2E-AED7-FD346E6D2DD8}">
      <dgm:prSet/>
      <dgm:spPr/>
      <dgm:t>
        <a:bodyPr/>
        <a:lstStyle/>
        <a:p>
          <a:endParaRPr lang="en-US" sz="2000"/>
        </a:p>
      </dgm:t>
    </dgm:pt>
    <dgm:pt modelId="{34203FC5-7EA7-4FBF-A2BA-52BCB858A0F8}">
      <dgm:prSet custT="1"/>
      <dgm:spPr/>
      <dgm:t>
        <a:bodyPr/>
        <a:lstStyle/>
        <a:p>
          <a:r>
            <a:rPr lang="en-US" sz="2000" b="1" dirty="0">
              <a:solidFill>
                <a:schemeClr val="tx1"/>
              </a:solidFill>
            </a:rPr>
            <a:t>NC Credit</a:t>
          </a:r>
        </a:p>
        <a:p>
          <a:r>
            <a:rPr lang="en-US" sz="2000" b="1" dirty="0">
              <a:solidFill>
                <a:schemeClr val="tx1"/>
              </a:solidFill>
            </a:rPr>
            <a:t>MAT 010, 021, 043, 052, 071</a:t>
          </a:r>
        </a:p>
        <a:p>
          <a:r>
            <a:rPr lang="en-US" sz="2000" b="1" dirty="0">
              <a:solidFill>
                <a:schemeClr val="tx1"/>
              </a:solidFill>
            </a:rPr>
            <a:t>ENG 011</a:t>
          </a:r>
        </a:p>
      </dgm:t>
    </dgm:pt>
    <dgm:pt modelId="{DA2C2A65-007C-47CA-BCF1-92E7C37A7925}" type="parTrans" cxnId="{D4B6CED3-0C9E-44A3-A379-399822E438CF}">
      <dgm:prSet/>
      <dgm:spPr/>
      <dgm:t>
        <a:bodyPr/>
        <a:lstStyle/>
        <a:p>
          <a:endParaRPr lang="en-US" sz="2000"/>
        </a:p>
      </dgm:t>
    </dgm:pt>
    <dgm:pt modelId="{3D89B55C-4386-4543-BE97-A15306832C2F}" type="sibTrans" cxnId="{D4B6CED3-0C9E-44A3-A379-399822E438CF}">
      <dgm:prSet/>
      <dgm:spPr/>
      <dgm:t>
        <a:bodyPr/>
        <a:lstStyle/>
        <a:p>
          <a:endParaRPr lang="en-US" sz="2000"/>
        </a:p>
      </dgm:t>
    </dgm:pt>
    <dgm:pt modelId="{4D861388-F5B7-4B88-A67F-64636928288B}" type="pres">
      <dgm:prSet presAssocID="{EE6DB38B-4C36-4018-9DC1-A1676E356820}" presName="Name0" presStyleCnt="0">
        <dgm:presLayoutVars>
          <dgm:chPref val="1"/>
          <dgm:dir/>
          <dgm:animOne val="branch"/>
          <dgm:animLvl val="lvl"/>
          <dgm:resizeHandles/>
        </dgm:presLayoutVars>
      </dgm:prSet>
      <dgm:spPr/>
      <dgm:t>
        <a:bodyPr/>
        <a:lstStyle/>
        <a:p>
          <a:endParaRPr lang="en-US"/>
        </a:p>
      </dgm:t>
    </dgm:pt>
    <dgm:pt modelId="{DD4D4E33-4C19-43D0-BE07-326142104CF3}" type="pres">
      <dgm:prSet presAssocID="{4C454C24-0D04-4C95-BC92-DB082DCD5B41}" presName="vertOne" presStyleCnt="0"/>
      <dgm:spPr/>
    </dgm:pt>
    <dgm:pt modelId="{0E4ED441-0274-444D-9963-75E3CD8D42C2}" type="pres">
      <dgm:prSet presAssocID="{4C454C24-0D04-4C95-BC92-DB082DCD5B41}" presName="txOne" presStyleLbl="node0" presStyleIdx="0" presStyleCnt="3" custLinFactNeighborX="-247" custLinFactNeighborY="-2213">
        <dgm:presLayoutVars>
          <dgm:chPref val="3"/>
        </dgm:presLayoutVars>
      </dgm:prSet>
      <dgm:spPr/>
      <dgm:t>
        <a:bodyPr/>
        <a:lstStyle/>
        <a:p>
          <a:endParaRPr lang="en-US"/>
        </a:p>
      </dgm:t>
    </dgm:pt>
    <dgm:pt modelId="{6BE9204F-A3DC-4184-96D3-D1C7BABE9337}" type="pres">
      <dgm:prSet presAssocID="{4C454C24-0D04-4C95-BC92-DB082DCD5B41}" presName="parTransOne" presStyleCnt="0"/>
      <dgm:spPr/>
    </dgm:pt>
    <dgm:pt modelId="{775E5F6A-3A12-48FC-9C83-B24F197665F0}" type="pres">
      <dgm:prSet presAssocID="{4C454C24-0D04-4C95-BC92-DB082DCD5B41}" presName="horzOne" presStyleCnt="0"/>
      <dgm:spPr/>
    </dgm:pt>
    <dgm:pt modelId="{A43B88AD-4A71-4A8B-AA3D-78CE72CEFA3D}" type="pres">
      <dgm:prSet presAssocID="{63C0E2B1-E0B8-456D-B28E-29EF1D934EC4}" presName="vertTwo" presStyleCnt="0"/>
      <dgm:spPr/>
    </dgm:pt>
    <dgm:pt modelId="{41CF6FAB-7897-44B0-989E-609951B6D1B1}" type="pres">
      <dgm:prSet presAssocID="{63C0E2B1-E0B8-456D-B28E-29EF1D934EC4}" presName="txTwo" presStyleLbl="node2" presStyleIdx="0" presStyleCnt="3">
        <dgm:presLayoutVars>
          <dgm:chPref val="3"/>
        </dgm:presLayoutVars>
      </dgm:prSet>
      <dgm:spPr/>
      <dgm:t>
        <a:bodyPr/>
        <a:lstStyle/>
        <a:p>
          <a:endParaRPr lang="en-US"/>
        </a:p>
      </dgm:t>
    </dgm:pt>
    <dgm:pt modelId="{48842965-9A9B-4C1D-89B1-8899B07B6ECC}" type="pres">
      <dgm:prSet presAssocID="{63C0E2B1-E0B8-456D-B28E-29EF1D934EC4}" presName="horzTwo" presStyleCnt="0"/>
      <dgm:spPr/>
    </dgm:pt>
    <dgm:pt modelId="{3C9EBDB5-C850-4CD3-935E-EF7778F8D55E}" type="pres">
      <dgm:prSet presAssocID="{C8D74BCC-AEA5-4377-A883-C74350C6A594}" presName="sibSpaceOne" presStyleCnt="0"/>
      <dgm:spPr/>
    </dgm:pt>
    <dgm:pt modelId="{72D30D6F-9926-470F-A1BF-8818D1D2FA38}" type="pres">
      <dgm:prSet presAssocID="{50479570-7AEE-4030-9902-4BFD813BA555}" presName="vertOne" presStyleCnt="0"/>
      <dgm:spPr/>
    </dgm:pt>
    <dgm:pt modelId="{7CE27578-0B43-4E62-899E-D7640C1182C2}" type="pres">
      <dgm:prSet presAssocID="{50479570-7AEE-4030-9902-4BFD813BA555}" presName="txOne" presStyleLbl="node0" presStyleIdx="1" presStyleCnt="3" custLinFactNeighborX="2052" custLinFactNeighborY="3561">
        <dgm:presLayoutVars>
          <dgm:chPref val="3"/>
        </dgm:presLayoutVars>
      </dgm:prSet>
      <dgm:spPr/>
      <dgm:t>
        <a:bodyPr/>
        <a:lstStyle/>
        <a:p>
          <a:endParaRPr lang="en-US"/>
        </a:p>
      </dgm:t>
    </dgm:pt>
    <dgm:pt modelId="{10E84B66-20CF-42FC-9192-A3B3E8DC8891}" type="pres">
      <dgm:prSet presAssocID="{50479570-7AEE-4030-9902-4BFD813BA555}" presName="parTransOne" presStyleCnt="0"/>
      <dgm:spPr/>
    </dgm:pt>
    <dgm:pt modelId="{66E60FFB-1C7D-4558-A378-96FC1698A798}" type="pres">
      <dgm:prSet presAssocID="{50479570-7AEE-4030-9902-4BFD813BA555}" presName="horzOne" presStyleCnt="0"/>
      <dgm:spPr/>
    </dgm:pt>
    <dgm:pt modelId="{AE1BF4D1-0FFA-4E56-A5F9-4A1625BAD5B4}" type="pres">
      <dgm:prSet presAssocID="{628340B8-9667-4800-BA08-CD369D96567B}" presName="vertTwo" presStyleCnt="0"/>
      <dgm:spPr/>
    </dgm:pt>
    <dgm:pt modelId="{5CC702E6-2FD7-4B1B-A925-79D5A1D42EF8}" type="pres">
      <dgm:prSet presAssocID="{628340B8-9667-4800-BA08-CD369D96567B}" presName="txTwo" presStyleLbl="node2" presStyleIdx="1" presStyleCnt="3">
        <dgm:presLayoutVars>
          <dgm:chPref val="3"/>
        </dgm:presLayoutVars>
      </dgm:prSet>
      <dgm:spPr/>
      <dgm:t>
        <a:bodyPr/>
        <a:lstStyle/>
        <a:p>
          <a:endParaRPr lang="en-US"/>
        </a:p>
      </dgm:t>
    </dgm:pt>
    <dgm:pt modelId="{1A603951-F445-4B57-8F1A-5E1978699B1A}" type="pres">
      <dgm:prSet presAssocID="{628340B8-9667-4800-BA08-CD369D96567B}" presName="horzTwo" presStyleCnt="0"/>
      <dgm:spPr/>
    </dgm:pt>
    <dgm:pt modelId="{85D9696D-0C93-454A-8EA8-DDEC1F5A1576}" type="pres">
      <dgm:prSet presAssocID="{BF2EF0FB-A6FF-4116-A1BE-40DF640506AA}" presName="sibSpaceOne" presStyleCnt="0"/>
      <dgm:spPr/>
    </dgm:pt>
    <dgm:pt modelId="{641BF15D-E648-4B0C-A4B3-23F6D51F2E27}" type="pres">
      <dgm:prSet presAssocID="{9FAAD333-E7A4-4194-B143-4157F3ED23CA}" presName="vertOne" presStyleCnt="0"/>
      <dgm:spPr/>
    </dgm:pt>
    <dgm:pt modelId="{FD24D3BE-F7D6-4124-B288-3CC1FC51EF5D}" type="pres">
      <dgm:prSet presAssocID="{9FAAD333-E7A4-4194-B143-4157F3ED23CA}" presName="txOne" presStyleLbl="node0" presStyleIdx="2" presStyleCnt="3">
        <dgm:presLayoutVars>
          <dgm:chPref val="3"/>
        </dgm:presLayoutVars>
      </dgm:prSet>
      <dgm:spPr/>
      <dgm:t>
        <a:bodyPr/>
        <a:lstStyle/>
        <a:p>
          <a:endParaRPr lang="en-US"/>
        </a:p>
      </dgm:t>
    </dgm:pt>
    <dgm:pt modelId="{3DCE1EB8-6932-4D51-9E12-00E285EE9C52}" type="pres">
      <dgm:prSet presAssocID="{9FAAD333-E7A4-4194-B143-4157F3ED23CA}" presName="parTransOne" presStyleCnt="0"/>
      <dgm:spPr/>
    </dgm:pt>
    <dgm:pt modelId="{DB7FA001-5A61-4EE6-93DD-3B92D0488687}" type="pres">
      <dgm:prSet presAssocID="{9FAAD333-E7A4-4194-B143-4157F3ED23CA}" presName="horzOne" presStyleCnt="0"/>
      <dgm:spPr/>
    </dgm:pt>
    <dgm:pt modelId="{5FA79493-A575-4A20-B173-A410AED5E5CB}" type="pres">
      <dgm:prSet presAssocID="{F2F828A0-93E5-46E8-889B-FD9B92DE794E}" presName="vertTwo" presStyleCnt="0"/>
      <dgm:spPr/>
    </dgm:pt>
    <dgm:pt modelId="{6FC8DB58-9485-43BD-8065-A55C0B3DAA93}" type="pres">
      <dgm:prSet presAssocID="{F2F828A0-93E5-46E8-889B-FD9B92DE794E}" presName="txTwo" presStyleLbl="node2" presStyleIdx="2" presStyleCnt="3">
        <dgm:presLayoutVars>
          <dgm:chPref val="3"/>
        </dgm:presLayoutVars>
      </dgm:prSet>
      <dgm:spPr/>
      <dgm:t>
        <a:bodyPr/>
        <a:lstStyle/>
        <a:p>
          <a:endParaRPr lang="en-US"/>
        </a:p>
      </dgm:t>
    </dgm:pt>
    <dgm:pt modelId="{2072A54A-5ACF-4FD5-9F56-53F4BF30733F}" type="pres">
      <dgm:prSet presAssocID="{F2F828A0-93E5-46E8-889B-FD9B92DE794E}" presName="parTransTwo" presStyleCnt="0"/>
      <dgm:spPr/>
    </dgm:pt>
    <dgm:pt modelId="{DEFBD870-856B-449F-8ECB-8D650D2DFB37}" type="pres">
      <dgm:prSet presAssocID="{F2F828A0-93E5-46E8-889B-FD9B92DE794E}" presName="horzTwo" presStyleCnt="0"/>
      <dgm:spPr/>
    </dgm:pt>
    <dgm:pt modelId="{ACAA97B8-7D76-49C8-8640-290372362233}" type="pres">
      <dgm:prSet presAssocID="{34203FC5-7EA7-4FBF-A2BA-52BCB858A0F8}" presName="vertThree" presStyleCnt="0"/>
      <dgm:spPr/>
    </dgm:pt>
    <dgm:pt modelId="{6E60E9B0-5153-413C-9016-8D32C3C57BBF}" type="pres">
      <dgm:prSet presAssocID="{34203FC5-7EA7-4FBF-A2BA-52BCB858A0F8}" presName="txThree" presStyleLbl="node3" presStyleIdx="0" presStyleCnt="1" custLinFactX="-100000" custLinFactNeighborX="-133361" custLinFactNeighborY="-869">
        <dgm:presLayoutVars>
          <dgm:chPref val="3"/>
        </dgm:presLayoutVars>
      </dgm:prSet>
      <dgm:spPr/>
      <dgm:t>
        <a:bodyPr/>
        <a:lstStyle/>
        <a:p>
          <a:endParaRPr lang="en-US"/>
        </a:p>
      </dgm:t>
    </dgm:pt>
    <dgm:pt modelId="{397DB945-DC0F-434B-A8E7-6D81221E35B8}" type="pres">
      <dgm:prSet presAssocID="{34203FC5-7EA7-4FBF-A2BA-52BCB858A0F8}" presName="horzThree" presStyleCnt="0"/>
      <dgm:spPr/>
    </dgm:pt>
  </dgm:ptLst>
  <dgm:cxnLst>
    <dgm:cxn modelId="{48FE1E5B-1E59-4567-97EF-2068DBCB3FED}" srcId="{9FAAD333-E7A4-4194-B143-4157F3ED23CA}" destId="{F2F828A0-93E5-46E8-889B-FD9B92DE794E}" srcOrd="0" destOrd="0" parTransId="{0B7CFCDB-AF33-4754-AF62-CFBBA31C72A3}" sibTransId="{8849727D-4FE8-41AA-9E0B-AD942EEA22F7}"/>
    <dgm:cxn modelId="{D4B6CED3-0C9E-44A3-A379-399822E438CF}" srcId="{F2F828A0-93E5-46E8-889B-FD9B92DE794E}" destId="{34203FC5-7EA7-4FBF-A2BA-52BCB858A0F8}" srcOrd="0" destOrd="0" parTransId="{DA2C2A65-007C-47CA-BCF1-92E7C37A7925}" sibTransId="{3D89B55C-4386-4543-BE97-A15306832C2F}"/>
    <dgm:cxn modelId="{28A618A5-F0EC-49B6-904E-F6F85F7CC8CC}" srcId="{EE6DB38B-4C36-4018-9DC1-A1676E356820}" destId="{4C454C24-0D04-4C95-BC92-DB082DCD5B41}" srcOrd="0" destOrd="0" parTransId="{F3A48448-3942-4B2F-9D8F-5A6013983AAF}" sibTransId="{C8D74BCC-AEA5-4377-A883-C74350C6A594}"/>
    <dgm:cxn modelId="{C8867CD1-CC28-4A2E-BC5F-CBCCF3EF96C6}" srcId="{EE6DB38B-4C36-4018-9DC1-A1676E356820}" destId="{9FAAD333-E7A4-4194-B143-4157F3ED23CA}" srcOrd="2" destOrd="0" parTransId="{7FFA514C-6E09-4914-AFB4-98C58712D860}" sibTransId="{6537ED41-ABEE-44FF-B819-37623078322B}"/>
    <dgm:cxn modelId="{11AA0C3A-A524-4E00-9A55-53C66E7B4147}" srcId="{4C454C24-0D04-4C95-BC92-DB082DCD5B41}" destId="{63C0E2B1-E0B8-456D-B28E-29EF1D934EC4}" srcOrd="0" destOrd="0" parTransId="{77F4C201-75C4-4191-AEDF-1A90D7DFF6B0}" sibTransId="{9CFA547D-5488-4463-B7E0-2B0C90AA890A}"/>
    <dgm:cxn modelId="{B6370E0A-D070-4210-845D-B8504F559546}" type="presOf" srcId="{F2F828A0-93E5-46E8-889B-FD9B92DE794E}" destId="{6FC8DB58-9485-43BD-8065-A55C0B3DAA93}" srcOrd="0" destOrd="0" presId="urn:microsoft.com/office/officeart/2005/8/layout/hierarchy4"/>
    <dgm:cxn modelId="{0AAB3519-6ABA-4F33-93B2-080478F3884A}" type="presOf" srcId="{50479570-7AEE-4030-9902-4BFD813BA555}" destId="{7CE27578-0B43-4E62-899E-D7640C1182C2}" srcOrd="0" destOrd="0" presId="urn:microsoft.com/office/officeart/2005/8/layout/hierarchy4"/>
    <dgm:cxn modelId="{C4ABF50A-64FE-41C0-AF97-A0FCF7681D3D}" type="presOf" srcId="{4C454C24-0D04-4C95-BC92-DB082DCD5B41}" destId="{0E4ED441-0274-444D-9963-75E3CD8D42C2}" srcOrd="0" destOrd="0" presId="urn:microsoft.com/office/officeart/2005/8/layout/hierarchy4"/>
    <dgm:cxn modelId="{90B0EBCB-37B2-45A3-B729-F9A2329FA21C}" type="presOf" srcId="{EE6DB38B-4C36-4018-9DC1-A1676E356820}" destId="{4D861388-F5B7-4B88-A67F-64636928288B}" srcOrd="0" destOrd="0" presId="urn:microsoft.com/office/officeart/2005/8/layout/hierarchy4"/>
    <dgm:cxn modelId="{DBDEE870-2DA1-4D2E-AED7-FD346E6D2DD8}" srcId="{50479570-7AEE-4030-9902-4BFD813BA555}" destId="{628340B8-9667-4800-BA08-CD369D96567B}" srcOrd="0" destOrd="0" parTransId="{5EB990B2-3B29-44E2-9BC2-CFC029C4F4C5}" sibTransId="{285A7050-85F9-4458-970D-6A5E2B8060AC}"/>
    <dgm:cxn modelId="{A6AE7101-A622-410F-9219-1D2D00082728}" type="presOf" srcId="{628340B8-9667-4800-BA08-CD369D96567B}" destId="{5CC702E6-2FD7-4B1B-A925-79D5A1D42EF8}" srcOrd="0" destOrd="0" presId="urn:microsoft.com/office/officeart/2005/8/layout/hierarchy4"/>
    <dgm:cxn modelId="{0AC7CE3D-6A55-4C3F-91BD-66AE2737A1FE}" type="presOf" srcId="{34203FC5-7EA7-4FBF-A2BA-52BCB858A0F8}" destId="{6E60E9B0-5153-413C-9016-8D32C3C57BBF}" srcOrd="0" destOrd="0" presId="urn:microsoft.com/office/officeart/2005/8/layout/hierarchy4"/>
    <dgm:cxn modelId="{AE2CB738-B5C3-4A7B-8DD6-5946FCFF15CA}" srcId="{EE6DB38B-4C36-4018-9DC1-A1676E356820}" destId="{50479570-7AEE-4030-9902-4BFD813BA555}" srcOrd="1" destOrd="0" parTransId="{47BEC8A6-6E0A-4614-9560-A317C6A247F7}" sibTransId="{BF2EF0FB-A6FF-4116-A1BE-40DF640506AA}"/>
    <dgm:cxn modelId="{3CD43A47-DFD7-4005-9A5E-B99B2130AE83}" type="presOf" srcId="{63C0E2B1-E0B8-456D-B28E-29EF1D934EC4}" destId="{41CF6FAB-7897-44B0-989E-609951B6D1B1}" srcOrd="0" destOrd="0" presId="urn:microsoft.com/office/officeart/2005/8/layout/hierarchy4"/>
    <dgm:cxn modelId="{EE2BC250-1F32-4724-80FE-83FB2056CD3E}" type="presOf" srcId="{9FAAD333-E7A4-4194-B143-4157F3ED23CA}" destId="{FD24D3BE-F7D6-4124-B288-3CC1FC51EF5D}" srcOrd="0" destOrd="0" presId="urn:microsoft.com/office/officeart/2005/8/layout/hierarchy4"/>
    <dgm:cxn modelId="{DA8B6F1E-FEEE-41F0-8302-6EFDD5ED759F}" type="presParOf" srcId="{4D861388-F5B7-4B88-A67F-64636928288B}" destId="{DD4D4E33-4C19-43D0-BE07-326142104CF3}" srcOrd="0" destOrd="0" presId="urn:microsoft.com/office/officeart/2005/8/layout/hierarchy4"/>
    <dgm:cxn modelId="{CB50C808-1597-4B2E-9634-145F6AACD2CF}" type="presParOf" srcId="{DD4D4E33-4C19-43D0-BE07-326142104CF3}" destId="{0E4ED441-0274-444D-9963-75E3CD8D42C2}" srcOrd="0" destOrd="0" presId="urn:microsoft.com/office/officeart/2005/8/layout/hierarchy4"/>
    <dgm:cxn modelId="{553838B9-E1EF-4E94-B1CC-467EC61E6F18}" type="presParOf" srcId="{DD4D4E33-4C19-43D0-BE07-326142104CF3}" destId="{6BE9204F-A3DC-4184-96D3-D1C7BABE9337}" srcOrd="1" destOrd="0" presId="urn:microsoft.com/office/officeart/2005/8/layout/hierarchy4"/>
    <dgm:cxn modelId="{FCDBCCB5-2E96-4338-BC0A-D63DBEACB58E}" type="presParOf" srcId="{DD4D4E33-4C19-43D0-BE07-326142104CF3}" destId="{775E5F6A-3A12-48FC-9C83-B24F197665F0}" srcOrd="2" destOrd="0" presId="urn:microsoft.com/office/officeart/2005/8/layout/hierarchy4"/>
    <dgm:cxn modelId="{52921D54-206E-4A7B-83DE-B4CB333D1E31}" type="presParOf" srcId="{775E5F6A-3A12-48FC-9C83-B24F197665F0}" destId="{A43B88AD-4A71-4A8B-AA3D-78CE72CEFA3D}" srcOrd="0" destOrd="0" presId="urn:microsoft.com/office/officeart/2005/8/layout/hierarchy4"/>
    <dgm:cxn modelId="{8C52D440-A7B1-48E0-8D82-660D0A00BE83}" type="presParOf" srcId="{A43B88AD-4A71-4A8B-AA3D-78CE72CEFA3D}" destId="{41CF6FAB-7897-44B0-989E-609951B6D1B1}" srcOrd="0" destOrd="0" presId="urn:microsoft.com/office/officeart/2005/8/layout/hierarchy4"/>
    <dgm:cxn modelId="{E37854D7-E29F-4E0C-A0E7-E204F0E3FE00}" type="presParOf" srcId="{A43B88AD-4A71-4A8B-AA3D-78CE72CEFA3D}" destId="{48842965-9A9B-4C1D-89B1-8899B07B6ECC}" srcOrd="1" destOrd="0" presId="urn:microsoft.com/office/officeart/2005/8/layout/hierarchy4"/>
    <dgm:cxn modelId="{CDBACC91-8A34-4AC8-A90F-3D14838CB0AE}" type="presParOf" srcId="{4D861388-F5B7-4B88-A67F-64636928288B}" destId="{3C9EBDB5-C850-4CD3-935E-EF7778F8D55E}" srcOrd="1" destOrd="0" presId="urn:microsoft.com/office/officeart/2005/8/layout/hierarchy4"/>
    <dgm:cxn modelId="{0B615E87-47BC-44AA-AEDF-010A582817F2}" type="presParOf" srcId="{4D861388-F5B7-4B88-A67F-64636928288B}" destId="{72D30D6F-9926-470F-A1BF-8818D1D2FA38}" srcOrd="2" destOrd="0" presId="urn:microsoft.com/office/officeart/2005/8/layout/hierarchy4"/>
    <dgm:cxn modelId="{AB26765A-EF77-4440-8BB2-C9C69880D6E5}" type="presParOf" srcId="{72D30D6F-9926-470F-A1BF-8818D1D2FA38}" destId="{7CE27578-0B43-4E62-899E-D7640C1182C2}" srcOrd="0" destOrd="0" presId="urn:microsoft.com/office/officeart/2005/8/layout/hierarchy4"/>
    <dgm:cxn modelId="{D764125B-92D3-4798-B0B6-3F4E69ECE6BD}" type="presParOf" srcId="{72D30D6F-9926-470F-A1BF-8818D1D2FA38}" destId="{10E84B66-20CF-42FC-9192-A3B3E8DC8891}" srcOrd="1" destOrd="0" presId="urn:microsoft.com/office/officeart/2005/8/layout/hierarchy4"/>
    <dgm:cxn modelId="{76F4D3FE-ABAD-471A-B0F7-8B186E5A5B1E}" type="presParOf" srcId="{72D30D6F-9926-470F-A1BF-8818D1D2FA38}" destId="{66E60FFB-1C7D-4558-A378-96FC1698A798}" srcOrd="2" destOrd="0" presId="urn:microsoft.com/office/officeart/2005/8/layout/hierarchy4"/>
    <dgm:cxn modelId="{806910AD-1454-442C-AEFB-29AAB3BB0FDD}" type="presParOf" srcId="{66E60FFB-1C7D-4558-A378-96FC1698A798}" destId="{AE1BF4D1-0FFA-4E56-A5F9-4A1625BAD5B4}" srcOrd="0" destOrd="0" presId="urn:microsoft.com/office/officeart/2005/8/layout/hierarchy4"/>
    <dgm:cxn modelId="{167E86DA-C9B9-4FC2-8C50-CD2F70F1E6A3}" type="presParOf" srcId="{AE1BF4D1-0FFA-4E56-A5F9-4A1625BAD5B4}" destId="{5CC702E6-2FD7-4B1B-A925-79D5A1D42EF8}" srcOrd="0" destOrd="0" presId="urn:microsoft.com/office/officeart/2005/8/layout/hierarchy4"/>
    <dgm:cxn modelId="{7C9C2C41-A1D5-44EB-B256-8205CCE00DEB}" type="presParOf" srcId="{AE1BF4D1-0FFA-4E56-A5F9-4A1625BAD5B4}" destId="{1A603951-F445-4B57-8F1A-5E1978699B1A}" srcOrd="1" destOrd="0" presId="urn:microsoft.com/office/officeart/2005/8/layout/hierarchy4"/>
    <dgm:cxn modelId="{9D4FECCF-2CF0-4990-9684-6E2CED15FDAC}" type="presParOf" srcId="{4D861388-F5B7-4B88-A67F-64636928288B}" destId="{85D9696D-0C93-454A-8EA8-DDEC1F5A1576}" srcOrd="3" destOrd="0" presId="urn:microsoft.com/office/officeart/2005/8/layout/hierarchy4"/>
    <dgm:cxn modelId="{A7357FB7-289E-47C2-8757-C8F8B2E2BFC3}" type="presParOf" srcId="{4D861388-F5B7-4B88-A67F-64636928288B}" destId="{641BF15D-E648-4B0C-A4B3-23F6D51F2E27}" srcOrd="4" destOrd="0" presId="urn:microsoft.com/office/officeart/2005/8/layout/hierarchy4"/>
    <dgm:cxn modelId="{6C4EE3E9-60E1-4101-838D-0D26F8816735}" type="presParOf" srcId="{641BF15D-E648-4B0C-A4B3-23F6D51F2E27}" destId="{FD24D3BE-F7D6-4124-B288-3CC1FC51EF5D}" srcOrd="0" destOrd="0" presId="urn:microsoft.com/office/officeart/2005/8/layout/hierarchy4"/>
    <dgm:cxn modelId="{564201E7-DA23-4BEE-BC4B-4F383CA05D5F}" type="presParOf" srcId="{641BF15D-E648-4B0C-A4B3-23F6D51F2E27}" destId="{3DCE1EB8-6932-4D51-9E12-00E285EE9C52}" srcOrd="1" destOrd="0" presId="urn:microsoft.com/office/officeart/2005/8/layout/hierarchy4"/>
    <dgm:cxn modelId="{5564E10B-381C-42BD-8DD1-158B34B1D947}" type="presParOf" srcId="{641BF15D-E648-4B0C-A4B3-23F6D51F2E27}" destId="{DB7FA001-5A61-4EE6-93DD-3B92D0488687}" srcOrd="2" destOrd="0" presId="urn:microsoft.com/office/officeart/2005/8/layout/hierarchy4"/>
    <dgm:cxn modelId="{545B8CEA-C3F7-40B9-AFAC-84A4CD7611D7}" type="presParOf" srcId="{DB7FA001-5A61-4EE6-93DD-3B92D0488687}" destId="{5FA79493-A575-4A20-B173-A410AED5E5CB}" srcOrd="0" destOrd="0" presId="urn:microsoft.com/office/officeart/2005/8/layout/hierarchy4"/>
    <dgm:cxn modelId="{45206EFC-7CF9-4AC6-940E-ADA0338D4B22}" type="presParOf" srcId="{5FA79493-A575-4A20-B173-A410AED5E5CB}" destId="{6FC8DB58-9485-43BD-8065-A55C0B3DAA93}" srcOrd="0" destOrd="0" presId="urn:microsoft.com/office/officeart/2005/8/layout/hierarchy4"/>
    <dgm:cxn modelId="{D29B1193-45FD-4741-A436-7F9C89981CA9}" type="presParOf" srcId="{5FA79493-A575-4A20-B173-A410AED5E5CB}" destId="{2072A54A-5ACF-4FD5-9F56-53F4BF30733F}" srcOrd="1" destOrd="0" presId="urn:microsoft.com/office/officeart/2005/8/layout/hierarchy4"/>
    <dgm:cxn modelId="{709D1E35-0AAE-45A2-A861-2658B768DF50}" type="presParOf" srcId="{5FA79493-A575-4A20-B173-A410AED5E5CB}" destId="{DEFBD870-856B-449F-8ECB-8D650D2DFB37}" srcOrd="2" destOrd="0" presId="urn:microsoft.com/office/officeart/2005/8/layout/hierarchy4"/>
    <dgm:cxn modelId="{B20BDC6A-4742-4665-8D3B-41292E4DDF8B}" type="presParOf" srcId="{DEFBD870-856B-449F-8ECB-8D650D2DFB37}" destId="{ACAA97B8-7D76-49C8-8640-290372362233}" srcOrd="0" destOrd="0" presId="urn:microsoft.com/office/officeart/2005/8/layout/hierarchy4"/>
    <dgm:cxn modelId="{3EE52BC6-2A15-45B2-8393-19B4315EC1F4}" type="presParOf" srcId="{ACAA97B8-7D76-49C8-8640-290372362233}" destId="{6E60E9B0-5153-413C-9016-8D32C3C57BBF}" srcOrd="0" destOrd="0" presId="urn:microsoft.com/office/officeart/2005/8/layout/hierarchy4"/>
    <dgm:cxn modelId="{D75B0002-296F-4BAB-A1F7-A0AF01515DAD}" type="presParOf" srcId="{ACAA97B8-7D76-49C8-8640-290372362233}" destId="{397DB945-DC0F-434B-A8E7-6D81221E35B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DB38B-4C36-4018-9DC1-A1676E356820}"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4C454C24-0D04-4C95-BC92-DB082DCD5B41}">
      <dgm:prSet phldrT="[Text]"/>
      <dgm:spPr/>
      <dgm:t>
        <a:bodyPr/>
        <a:lstStyle/>
        <a:p>
          <a:pPr algn="ctr"/>
          <a:r>
            <a:rPr lang="en-US" b="1" dirty="0"/>
            <a:t>Mastery of Tier 1</a:t>
          </a:r>
        </a:p>
      </dgm:t>
    </dgm:pt>
    <dgm:pt modelId="{F3A48448-3942-4B2F-9D8F-5A6013983AAF}" type="parTrans" cxnId="{28A618A5-F0EC-49B6-904E-F6F85F7CC8CC}">
      <dgm:prSet/>
      <dgm:spPr/>
      <dgm:t>
        <a:bodyPr/>
        <a:lstStyle/>
        <a:p>
          <a:pPr algn="ctr"/>
          <a:endParaRPr lang="en-US"/>
        </a:p>
      </dgm:t>
    </dgm:pt>
    <dgm:pt modelId="{C8D74BCC-AEA5-4377-A883-C74350C6A594}" type="sibTrans" cxnId="{28A618A5-F0EC-49B6-904E-F6F85F7CC8CC}">
      <dgm:prSet/>
      <dgm:spPr/>
      <dgm:t>
        <a:bodyPr/>
        <a:lstStyle/>
        <a:p>
          <a:pPr algn="ctr"/>
          <a:endParaRPr lang="en-US"/>
        </a:p>
      </dgm:t>
    </dgm:pt>
    <dgm:pt modelId="{50479570-7AEE-4030-9902-4BFD813BA555}">
      <dgm:prSet/>
      <dgm:spPr/>
      <dgm:t>
        <a:bodyPr/>
        <a:lstStyle/>
        <a:p>
          <a:pPr algn="ctr"/>
          <a:r>
            <a:rPr lang="en-US" b="1"/>
            <a:t>Mastery of Tier 2</a:t>
          </a:r>
          <a:endParaRPr lang="en-US" b="1" dirty="0"/>
        </a:p>
      </dgm:t>
    </dgm:pt>
    <dgm:pt modelId="{47BEC8A6-6E0A-4614-9560-A317C6A247F7}" type="parTrans" cxnId="{AE2CB738-B5C3-4A7B-8DD6-5946FCFF15CA}">
      <dgm:prSet/>
      <dgm:spPr/>
      <dgm:t>
        <a:bodyPr/>
        <a:lstStyle/>
        <a:p>
          <a:pPr algn="ctr"/>
          <a:endParaRPr lang="en-US"/>
        </a:p>
      </dgm:t>
    </dgm:pt>
    <dgm:pt modelId="{BF2EF0FB-A6FF-4116-A1BE-40DF640506AA}" type="sibTrans" cxnId="{AE2CB738-B5C3-4A7B-8DD6-5946FCFF15CA}">
      <dgm:prSet/>
      <dgm:spPr/>
      <dgm:t>
        <a:bodyPr/>
        <a:lstStyle/>
        <a:p>
          <a:pPr algn="ctr"/>
          <a:endParaRPr lang="en-US"/>
        </a:p>
      </dgm:t>
    </dgm:pt>
    <dgm:pt modelId="{63C0E2B1-E0B8-456D-B28E-29EF1D934EC4}">
      <dgm:prSet/>
      <dgm:spPr/>
      <dgm:t>
        <a:bodyPr/>
        <a:lstStyle/>
        <a:p>
          <a:pPr algn="ctr"/>
          <a:r>
            <a:rPr lang="en-US" b="1">
              <a:solidFill>
                <a:schemeClr val="tx1"/>
              </a:solidFill>
            </a:rPr>
            <a:t>ENG 111</a:t>
          </a:r>
        </a:p>
        <a:p>
          <a:pPr algn="ctr"/>
          <a:r>
            <a:rPr lang="en-US" b="1">
              <a:solidFill>
                <a:schemeClr val="tx1"/>
              </a:solidFill>
            </a:rPr>
            <a:t>with co-requisite</a:t>
          </a:r>
          <a:endParaRPr lang="en-US" b="1" dirty="0">
            <a:solidFill>
              <a:schemeClr val="tx1"/>
            </a:solidFill>
          </a:endParaRPr>
        </a:p>
      </dgm:t>
    </dgm:pt>
    <dgm:pt modelId="{77F4C201-75C4-4191-AEDF-1A90D7DFF6B0}" type="parTrans" cxnId="{11AA0C3A-A524-4E00-9A55-53C66E7B4147}">
      <dgm:prSet/>
      <dgm:spPr/>
      <dgm:t>
        <a:bodyPr/>
        <a:lstStyle/>
        <a:p>
          <a:pPr algn="ctr"/>
          <a:endParaRPr lang="en-US"/>
        </a:p>
      </dgm:t>
    </dgm:pt>
    <dgm:pt modelId="{9CFA547D-5488-4463-B7E0-2B0C90AA890A}" type="sibTrans" cxnId="{11AA0C3A-A524-4E00-9A55-53C66E7B4147}">
      <dgm:prSet/>
      <dgm:spPr/>
      <dgm:t>
        <a:bodyPr/>
        <a:lstStyle/>
        <a:p>
          <a:pPr algn="ctr"/>
          <a:endParaRPr lang="en-US"/>
        </a:p>
      </dgm:t>
    </dgm:pt>
    <dgm:pt modelId="{628340B8-9667-4800-BA08-CD369D96567B}">
      <dgm:prSet/>
      <dgm:spPr/>
      <dgm:t>
        <a:bodyPr/>
        <a:lstStyle/>
        <a:p>
          <a:pPr algn="ctr"/>
          <a:r>
            <a:rPr lang="en-US" b="1">
              <a:solidFill>
                <a:schemeClr val="tx1"/>
              </a:solidFill>
            </a:rPr>
            <a:t>ENG 111</a:t>
          </a:r>
        </a:p>
        <a:p>
          <a:pPr algn="ctr"/>
          <a:r>
            <a:rPr lang="en-US" b="1">
              <a:solidFill>
                <a:schemeClr val="tx1"/>
              </a:solidFill>
            </a:rPr>
            <a:t>without </a:t>
          </a:r>
        </a:p>
        <a:p>
          <a:pPr algn="ctr"/>
          <a:r>
            <a:rPr lang="en-US" b="1">
              <a:solidFill>
                <a:schemeClr val="tx1"/>
              </a:solidFill>
            </a:rPr>
            <a:t>co-requisite</a:t>
          </a:r>
          <a:endParaRPr lang="en-US" b="1" dirty="0">
            <a:solidFill>
              <a:schemeClr val="tx1"/>
            </a:solidFill>
          </a:endParaRPr>
        </a:p>
      </dgm:t>
    </dgm:pt>
    <dgm:pt modelId="{5EB990B2-3B29-44E2-9BC2-CFC029C4F4C5}" type="parTrans" cxnId="{DBDEE870-2DA1-4D2E-AED7-FD346E6D2DD8}">
      <dgm:prSet/>
      <dgm:spPr/>
      <dgm:t>
        <a:bodyPr/>
        <a:lstStyle/>
        <a:p>
          <a:pPr algn="ctr"/>
          <a:endParaRPr lang="en-US"/>
        </a:p>
      </dgm:t>
    </dgm:pt>
    <dgm:pt modelId="{285A7050-85F9-4458-970D-6A5E2B8060AC}" type="sibTrans" cxnId="{DBDEE870-2DA1-4D2E-AED7-FD346E6D2DD8}">
      <dgm:prSet/>
      <dgm:spPr/>
      <dgm:t>
        <a:bodyPr/>
        <a:lstStyle/>
        <a:p>
          <a:pPr algn="ctr"/>
          <a:endParaRPr lang="en-US"/>
        </a:p>
      </dgm:t>
    </dgm:pt>
    <dgm:pt modelId="{4D861388-F5B7-4B88-A67F-64636928288B}" type="pres">
      <dgm:prSet presAssocID="{EE6DB38B-4C36-4018-9DC1-A1676E356820}" presName="Name0" presStyleCnt="0">
        <dgm:presLayoutVars>
          <dgm:chPref val="1"/>
          <dgm:dir/>
          <dgm:animOne val="branch"/>
          <dgm:animLvl val="lvl"/>
          <dgm:resizeHandles/>
        </dgm:presLayoutVars>
      </dgm:prSet>
      <dgm:spPr/>
      <dgm:t>
        <a:bodyPr/>
        <a:lstStyle/>
        <a:p>
          <a:endParaRPr lang="en-US"/>
        </a:p>
      </dgm:t>
    </dgm:pt>
    <dgm:pt modelId="{DD4D4E33-4C19-43D0-BE07-326142104CF3}" type="pres">
      <dgm:prSet presAssocID="{4C454C24-0D04-4C95-BC92-DB082DCD5B41}" presName="vertOne" presStyleCnt="0"/>
      <dgm:spPr/>
    </dgm:pt>
    <dgm:pt modelId="{0E4ED441-0274-444D-9963-75E3CD8D42C2}" type="pres">
      <dgm:prSet presAssocID="{4C454C24-0D04-4C95-BC92-DB082DCD5B41}" presName="txOne" presStyleLbl="node0" presStyleIdx="0" presStyleCnt="2">
        <dgm:presLayoutVars>
          <dgm:chPref val="3"/>
        </dgm:presLayoutVars>
      </dgm:prSet>
      <dgm:spPr/>
      <dgm:t>
        <a:bodyPr/>
        <a:lstStyle/>
        <a:p>
          <a:endParaRPr lang="en-US"/>
        </a:p>
      </dgm:t>
    </dgm:pt>
    <dgm:pt modelId="{6BE9204F-A3DC-4184-96D3-D1C7BABE9337}" type="pres">
      <dgm:prSet presAssocID="{4C454C24-0D04-4C95-BC92-DB082DCD5B41}" presName="parTransOne" presStyleCnt="0"/>
      <dgm:spPr/>
    </dgm:pt>
    <dgm:pt modelId="{775E5F6A-3A12-48FC-9C83-B24F197665F0}" type="pres">
      <dgm:prSet presAssocID="{4C454C24-0D04-4C95-BC92-DB082DCD5B41}" presName="horzOne" presStyleCnt="0"/>
      <dgm:spPr/>
    </dgm:pt>
    <dgm:pt modelId="{A43B88AD-4A71-4A8B-AA3D-78CE72CEFA3D}" type="pres">
      <dgm:prSet presAssocID="{63C0E2B1-E0B8-456D-B28E-29EF1D934EC4}" presName="vertTwo" presStyleCnt="0"/>
      <dgm:spPr/>
    </dgm:pt>
    <dgm:pt modelId="{41CF6FAB-7897-44B0-989E-609951B6D1B1}" type="pres">
      <dgm:prSet presAssocID="{63C0E2B1-E0B8-456D-B28E-29EF1D934EC4}" presName="txTwo" presStyleLbl="node2" presStyleIdx="0" presStyleCnt="2">
        <dgm:presLayoutVars>
          <dgm:chPref val="3"/>
        </dgm:presLayoutVars>
      </dgm:prSet>
      <dgm:spPr/>
      <dgm:t>
        <a:bodyPr/>
        <a:lstStyle/>
        <a:p>
          <a:endParaRPr lang="en-US"/>
        </a:p>
      </dgm:t>
    </dgm:pt>
    <dgm:pt modelId="{48842965-9A9B-4C1D-89B1-8899B07B6ECC}" type="pres">
      <dgm:prSet presAssocID="{63C0E2B1-E0B8-456D-B28E-29EF1D934EC4}" presName="horzTwo" presStyleCnt="0"/>
      <dgm:spPr/>
    </dgm:pt>
    <dgm:pt modelId="{3C9EBDB5-C850-4CD3-935E-EF7778F8D55E}" type="pres">
      <dgm:prSet presAssocID="{C8D74BCC-AEA5-4377-A883-C74350C6A594}" presName="sibSpaceOne" presStyleCnt="0"/>
      <dgm:spPr/>
    </dgm:pt>
    <dgm:pt modelId="{72D30D6F-9926-470F-A1BF-8818D1D2FA38}" type="pres">
      <dgm:prSet presAssocID="{50479570-7AEE-4030-9902-4BFD813BA555}" presName="vertOne" presStyleCnt="0"/>
      <dgm:spPr/>
    </dgm:pt>
    <dgm:pt modelId="{7CE27578-0B43-4E62-899E-D7640C1182C2}" type="pres">
      <dgm:prSet presAssocID="{50479570-7AEE-4030-9902-4BFD813BA555}" presName="txOne" presStyleLbl="node0" presStyleIdx="1" presStyleCnt="2">
        <dgm:presLayoutVars>
          <dgm:chPref val="3"/>
        </dgm:presLayoutVars>
      </dgm:prSet>
      <dgm:spPr/>
      <dgm:t>
        <a:bodyPr/>
        <a:lstStyle/>
        <a:p>
          <a:endParaRPr lang="en-US"/>
        </a:p>
      </dgm:t>
    </dgm:pt>
    <dgm:pt modelId="{10E84B66-20CF-42FC-9192-A3B3E8DC8891}" type="pres">
      <dgm:prSet presAssocID="{50479570-7AEE-4030-9902-4BFD813BA555}" presName="parTransOne" presStyleCnt="0"/>
      <dgm:spPr/>
    </dgm:pt>
    <dgm:pt modelId="{66E60FFB-1C7D-4558-A378-96FC1698A798}" type="pres">
      <dgm:prSet presAssocID="{50479570-7AEE-4030-9902-4BFD813BA555}" presName="horzOne" presStyleCnt="0"/>
      <dgm:spPr/>
    </dgm:pt>
    <dgm:pt modelId="{AE1BF4D1-0FFA-4E56-A5F9-4A1625BAD5B4}" type="pres">
      <dgm:prSet presAssocID="{628340B8-9667-4800-BA08-CD369D96567B}" presName="vertTwo" presStyleCnt="0"/>
      <dgm:spPr/>
    </dgm:pt>
    <dgm:pt modelId="{5CC702E6-2FD7-4B1B-A925-79D5A1D42EF8}" type="pres">
      <dgm:prSet presAssocID="{628340B8-9667-4800-BA08-CD369D96567B}" presName="txTwo" presStyleLbl="node2" presStyleIdx="1" presStyleCnt="2">
        <dgm:presLayoutVars>
          <dgm:chPref val="3"/>
        </dgm:presLayoutVars>
      </dgm:prSet>
      <dgm:spPr/>
      <dgm:t>
        <a:bodyPr/>
        <a:lstStyle/>
        <a:p>
          <a:endParaRPr lang="en-US"/>
        </a:p>
      </dgm:t>
    </dgm:pt>
    <dgm:pt modelId="{1A603951-F445-4B57-8F1A-5E1978699B1A}" type="pres">
      <dgm:prSet presAssocID="{628340B8-9667-4800-BA08-CD369D96567B}" presName="horzTwo" presStyleCnt="0"/>
      <dgm:spPr/>
    </dgm:pt>
  </dgm:ptLst>
  <dgm:cxnLst>
    <dgm:cxn modelId="{91A92EC1-1CCC-4B9E-871F-376EBF777858}" type="presOf" srcId="{50479570-7AEE-4030-9902-4BFD813BA555}" destId="{7CE27578-0B43-4E62-899E-D7640C1182C2}" srcOrd="0" destOrd="0" presId="urn:microsoft.com/office/officeart/2005/8/layout/hierarchy4"/>
    <dgm:cxn modelId="{F98C1211-4258-4A1B-AD68-B0CCA5EAC34B}" type="presOf" srcId="{63C0E2B1-E0B8-456D-B28E-29EF1D934EC4}" destId="{41CF6FAB-7897-44B0-989E-609951B6D1B1}" srcOrd="0" destOrd="0" presId="urn:microsoft.com/office/officeart/2005/8/layout/hierarchy4"/>
    <dgm:cxn modelId="{89B23374-8070-40E2-BDC8-260A0398660F}" type="presOf" srcId="{4C454C24-0D04-4C95-BC92-DB082DCD5B41}" destId="{0E4ED441-0274-444D-9963-75E3CD8D42C2}" srcOrd="0" destOrd="0" presId="urn:microsoft.com/office/officeart/2005/8/layout/hierarchy4"/>
    <dgm:cxn modelId="{11AA0C3A-A524-4E00-9A55-53C66E7B4147}" srcId="{4C454C24-0D04-4C95-BC92-DB082DCD5B41}" destId="{63C0E2B1-E0B8-456D-B28E-29EF1D934EC4}" srcOrd="0" destOrd="0" parTransId="{77F4C201-75C4-4191-AEDF-1A90D7DFF6B0}" sibTransId="{9CFA547D-5488-4463-B7E0-2B0C90AA890A}"/>
    <dgm:cxn modelId="{6E04B82F-D1F4-4BC4-B48F-D48D2D9F04B9}" type="presOf" srcId="{EE6DB38B-4C36-4018-9DC1-A1676E356820}" destId="{4D861388-F5B7-4B88-A67F-64636928288B}" srcOrd="0" destOrd="0" presId="urn:microsoft.com/office/officeart/2005/8/layout/hierarchy4"/>
    <dgm:cxn modelId="{AE2CB738-B5C3-4A7B-8DD6-5946FCFF15CA}" srcId="{EE6DB38B-4C36-4018-9DC1-A1676E356820}" destId="{50479570-7AEE-4030-9902-4BFD813BA555}" srcOrd="1" destOrd="0" parTransId="{47BEC8A6-6E0A-4614-9560-A317C6A247F7}" sibTransId="{BF2EF0FB-A6FF-4116-A1BE-40DF640506AA}"/>
    <dgm:cxn modelId="{28A618A5-F0EC-49B6-904E-F6F85F7CC8CC}" srcId="{EE6DB38B-4C36-4018-9DC1-A1676E356820}" destId="{4C454C24-0D04-4C95-BC92-DB082DCD5B41}" srcOrd="0" destOrd="0" parTransId="{F3A48448-3942-4B2F-9D8F-5A6013983AAF}" sibTransId="{C8D74BCC-AEA5-4377-A883-C74350C6A594}"/>
    <dgm:cxn modelId="{DBDEE870-2DA1-4D2E-AED7-FD346E6D2DD8}" srcId="{50479570-7AEE-4030-9902-4BFD813BA555}" destId="{628340B8-9667-4800-BA08-CD369D96567B}" srcOrd="0" destOrd="0" parTransId="{5EB990B2-3B29-44E2-9BC2-CFC029C4F4C5}" sibTransId="{285A7050-85F9-4458-970D-6A5E2B8060AC}"/>
    <dgm:cxn modelId="{874BFC78-A510-4F84-9B24-5F5BA6EA9C5B}" type="presOf" srcId="{628340B8-9667-4800-BA08-CD369D96567B}" destId="{5CC702E6-2FD7-4B1B-A925-79D5A1D42EF8}" srcOrd="0" destOrd="0" presId="urn:microsoft.com/office/officeart/2005/8/layout/hierarchy4"/>
    <dgm:cxn modelId="{7031F676-2DE4-4D53-842E-CA431ADED87F}" type="presParOf" srcId="{4D861388-F5B7-4B88-A67F-64636928288B}" destId="{DD4D4E33-4C19-43D0-BE07-326142104CF3}" srcOrd="0" destOrd="0" presId="urn:microsoft.com/office/officeart/2005/8/layout/hierarchy4"/>
    <dgm:cxn modelId="{E04E4843-F48B-4401-A751-3E534F3A6963}" type="presParOf" srcId="{DD4D4E33-4C19-43D0-BE07-326142104CF3}" destId="{0E4ED441-0274-444D-9963-75E3CD8D42C2}" srcOrd="0" destOrd="0" presId="urn:microsoft.com/office/officeart/2005/8/layout/hierarchy4"/>
    <dgm:cxn modelId="{8E02B9C7-1A86-4B96-ADFE-0662B91B5A9F}" type="presParOf" srcId="{DD4D4E33-4C19-43D0-BE07-326142104CF3}" destId="{6BE9204F-A3DC-4184-96D3-D1C7BABE9337}" srcOrd="1" destOrd="0" presId="urn:microsoft.com/office/officeart/2005/8/layout/hierarchy4"/>
    <dgm:cxn modelId="{E47BBF21-3000-48A3-AADF-C89D3FCD5C6A}" type="presParOf" srcId="{DD4D4E33-4C19-43D0-BE07-326142104CF3}" destId="{775E5F6A-3A12-48FC-9C83-B24F197665F0}" srcOrd="2" destOrd="0" presId="urn:microsoft.com/office/officeart/2005/8/layout/hierarchy4"/>
    <dgm:cxn modelId="{42290CBE-EB93-46C3-A574-37EDEC627918}" type="presParOf" srcId="{775E5F6A-3A12-48FC-9C83-B24F197665F0}" destId="{A43B88AD-4A71-4A8B-AA3D-78CE72CEFA3D}" srcOrd="0" destOrd="0" presId="urn:microsoft.com/office/officeart/2005/8/layout/hierarchy4"/>
    <dgm:cxn modelId="{2FDC5816-CD1A-4631-91FC-B1D8E42CCC3D}" type="presParOf" srcId="{A43B88AD-4A71-4A8B-AA3D-78CE72CEFA3D}" destId="{41CF6FAB-7897-44B0-989E-609951B6D1B1}" srcOrd="0" destOrd="0" presId="urn:microsoft.com/office/officeart/2005/8/layout/hierarchy4"/>
    <dgm:cxn modelId="{377F97C7-07C8-48F6-A181-A6704F4C53CF}" type="presParOf" srcId="{A43B88AD-4A71-4A8B-AA3D-78CE72CEFA3D}" destId="{48842965-9A9B-4C1D-89B1-8899B07B6ECC}" srcOrd="1" destOrd="0" presId="urn:microsoft.com/office/officeart/2005/8/layout/hierarchy4"/>
    <dgm:cxn modelId="{23D5C973-62F8-431B-9B57-C324F3319340}" type="presParOf" srcId="{4D861388-F5B7-4B88-A67F-64636928288B}" destId="{3C9EBDB5-C850-4CD3-935E-EF7778F8D55E}" srcOrd="1" destOrd="0" presId="urn:microsoft.com/office/officeart/2005/8/layout/hierarchy4"/>
    <dgm:cxn modelId="{A62A3404-1D91-4C9F-9218-6564E6C3823C}" type="presParOf" srcId="{4D861388-F5B7-4B88-A67F-64636928288B}" destId="{72D30D6F-9926-470F-A1BF-8818D1D2FA38}" srcOrd="2" destOrd="0" presId="urn:microsoft.com/office/officeart/2005/8/layout/hierarchy4"/>
    <dgm:cxn modelId="{243A19FF-0417-47C6-8D2A-AD60EAAB4D79}" type="presParOf" srcId="{72D30D6F-9926-470F-A1BF-8818D1D2FA38}" destId="{7CE27578-0B43-4E62-899E-D7640C1182C2}" srcOrd="0" destOrd="0" presId="urn:microsoft.com/office/officeart/2005/8/layout/hierarchy4"/>
    <dgm:cxn modelId="{BA0D87C8-5E28-4DE0-9485-C37D8F5D4982}" type="presParOf" srcId="{72D30D6F-9926-470F-A1BF-8818D1D2FA38}" destId="{10E84B66-20CF-42FC-9192-A3B3E8DC8891}" srcOrd="1" destOrd="0" presId="urn:microsoft.com/office/officeart/2005/8/layout/hierarchy4"/>
    <dgm:cxn modelId="{C50C17F7-34F8-440B-999F-758EB5BF7696}" type="presParOf" srcId="{72D30D6F-9926-470F-A1BF-8818D1D2FA38}" destId="{66E60FFB-1C7D-4558-A378-96FC1698A798}" srcOrd="2" destOrd="0" presId="urn:microsoft.com/office/officeart/2005/8/layout/hierarchy4"/>
    <dgm:cxn modelId="{692C58D6-7623-4EE2-9332-162618D595D2}" type="presParOf" srcId="{66E60FFB-1C7D-4558-A378-96FC1698A798}" destId="{AE1BF4D1-0FFA-4E56-A5F9-4A1625BAD5B4}" srcOrd="0" destOrd="0" presId="urn:microsoft.com/office/officeart/2005/8/layout/hierarchy4"/>
    <dgm:cxn modelId="{AA31E42A-6C36-4CAB-BEC9-7E7F3FCEE599}" type="presParOf" srcId="{AE1BF4D1-0FFA-4E56-A5F9-4A1625BAD5B4}" destId="{5CC702E6-2FD7-4B1B-A925-79D5A1D42EF8}" srcOrd="0" destOrd="0" presId="urn:microsoft.com/office/officeart/2005/8/layout/hierarchy4"/>
    <dgm:cxn modelId="{16DDC0F8-A805-480C-9328-6F1E15376C8C}" type="presParOf" srcId="{AE1BF4D1-0FFA-4E56-A5F9-4A1625BAD5B4}" destId="{1A603951-F445-4B57-8F1A-5E1978699B1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DB38B-4C36-4018-9DC1-A1676E356820}"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4C454C24-0D04-4C95-BC92-DB082DCD5B41}">
      <dgm:prSet phldrT="[Text]"/>
      <dgm:spPr/>
      <dgm:t>
        <a:bodyPr/>
        <a:lstStyle/>
        <a:p>
          <a:r>
            <a:rPr lang="en-US" b="1" dirty="0"/>
            <a:t>Mastery of Tier 1</a:t>
          </a:r>
        </a:p>
      </dgm:t>
    </dgm:pt>
    <dgm:pt modelId="{F3A48448-3942-4B2F-9D8F-5A6013983AAF}" type="parTrans" cxnId="{28A618A5-F0EC-49B6-904E-F6F85F7CC8CC}">
      <dgm:prSet/>
      <dgm:spPr/>
      <dgm:t>
        <a:bodyPr/>
        <a:lstStyle/>
        <a:p>
          <a:endParaRPr lang="en-US"/>
        </a:p>
      </dgm:t>
    </dgm:pt>
    <dgm:pt modelId="{C8D74BCC-AEA5-4377-A883-C74350C6A594}" type="sibTrans" cxnId="{28A618A5-F0EC-49B6-904E-F6F85F7CC8CC}">
      <dgm:prSet/>
      <dgm:spPr/>
      <dgm:t>
        <a:bodyPr/>
        <a:lstStyle/>
        <a:p>
          <a:endParaRPr lang="en-US"/>
        </a:p>
      </dgm:t>
    </dgm:pt>
    <dgm:pt modelId="{9FAAD333-E7A4-4194-B143-4157F3ED23CA}" type="asst">
      <dgm:prSet phldrT="[Text]"/>
      <dgm:spPr/>
      <dgm:t>
        <a:bodyPr/>
        <a:lstStyle/>
        <a:p>
          <a:r>
            <a:rPr lang="en-US" b="1"/>
            <a:t>Mastery of Tier 3</a:t>
          </a:r>
          <a:endParaRPr lang="en-US" b="1" dirty="0"/>
        </a:p>
      </dgm:t>
    </dgm:pt>
    <dgm:pt modelId="{7FFA514C-6E09-4914-AFB4-98C58712D860}" type="parTrans" cxnId="{C8867CD1-CC28-4A2E-BC5F-CBCCF3EF96C6}">
      <dgm:prSet/>
      <dgm:spPr/>
      <dgm:t>
        <a:bodyPr/>
        <a:lstStyle/>
        <a:p>
          <a:endParaRPr lang="en-US"/>
        </a:p>
      </dgm:t>
    </dgm:pt>
    <dgm:pt modelId="{6537ED41-ABEE-44FF-B819-37623078322B}" type="sibTrans" cxnId="{C8867CD1-CC28-4A2E-BC5F-CBCCF3EF96C6}">
      <dgm:prSet/>
      <dgm:spPr/>
      <dgm:t>
        <a:bodyPr/>
        <a:lstStyle/>
        <a:p>
          <a:endParaRPr lang="en-US"/>
        </a:p>
      </dgm:t>
    </dgm:pt>
    <dgm:pt modelId="{F2F828A0-93E5-46E8-889B-FD9B92DE794E}">
      <dgm:prSet phldrT="[Text]"/>
      <dgm:spPr/>
      <dgm:t>
        <a:bodyPr/>
        <a:lstStyle/>
        <a:p>
          <a:r>
            <a:rPr lang="en-US" b="1">
              <a:solidFill>
                <a:schemeClr val="tx1"/>
              </a:solidFill>
            </a:rPr>
            <a:t>MAT 121 or</a:t>
          </a:r>
        </a:p>
        <a:p>
          <a:r>
            <a:rPr lang="en-US" b="1">
              <a:solidFill>
                <a:schemeClr val="tx1"/>
              </a:solidFill>
            </a:rPr>
            <a:t>MAT 171</a:t>
          </a:r>
        </a:p>
        <a:p>
          <a:r>
            <a:rPr lang="en-US" b="1">
              <a:solidFill>
                <a:schemeClr val="tx1"/>
              </a:solidFill>
            </a:rPr>
            <a:t>without co-requisite</a:t>
          </a:r>
          <a:endParaRPr lang="en-US" b="1" dirty="0">
            <a:solidFill>
              <a:schemeClr val="tx1"/>
            </a:solidFill>
          </a:endParaRPr>
        </a:p>
      </dgm:t>
    </dgm:pt>
    <dgm:pt modelId="{0B7CFCDB-AF33-4754-AF62-CFBBA31C72A3}" type="parTrans" cxnId="{48FE1E5B-1E59-4567-97EF-2068DBCB3FED}">
      <dgm:prSet/>
      <dgm:spPr/>
      <dgm:t>
        <a:bodyPr/>
        <a:lstStyle/>
        <a:p>
          <a:endParaRPr lang="en-US"/>
        </a:p>
      </dgm:t>
    </dgm:pt>
    <dgm:pt modelId="{8849727D-4FE8-41AA-9E0B-AD942EEA22F7}" type="sibTrans" cxnId="{48FE1E5B-1E59-4567-97EF-2068DBCB3FED}">
      <dgm:prSet/>
      <dgm:spPr/>
      <dgm:t>
        <a:bodyPr/>
        <a:lstStyle/>
        <a:p>
          <a:endParaRPr lang="en-US"/>
        </a:p>
      </dgm:t>
    </dgm:pt>
    <dgm:pt modelId="{50479570-7AEE-4030-9902-4BFD813BA555}">
      <dgm:prSet/>
      <dgm:spPr/>
      <dgm:t>
        <a:bodyPr/>
        <a:lstStyle/>
        <a:p>
          <a:r>
            <a:rPr lang="en-US" b="1"/>
            <a:t>Mastery of Tier 2</a:t>
          </a:r>
          <a:endParaRPr lang="en-US" b="1" dirty="0"/>
        </a:p>
      </dgm:t>
    </dgm:pt>
    <dgm:pt modelId="{47BEC8A6-6E0A-4614-9560-A317C6A247F7}" type="parTrans" cxnId="{AE2CB738-B5C3-4A7B-8DD6-5946FCFF15CA}">
      <dgm:prSet/>
      <dgm:spPr/>
      <dgm:t>
        <a:bodyPr/>
        <a:lstStyle/>
        <a:p>
          <a:endParaRPr lang="en-US"/>
        </a:p>
      </dgm:t>
    </dgm:pt>
    <dgm:pt modelId="{BF2EF0FB-A6FF-4116-A1BE-40DF640506AA}" type="sibTrans" cxnId="{AE2CB738-B5C3-4A7B-8DD6-5946FCFF15CA}">
      <dgm:prSet/>
      <dgm:spPr/>
      <dgm:t>
        <a:bodyPr/>
        <a:lstStyle/>
        <a:p>
          <a:endParaRPr lang="en-US"/>
        </a:p>
      </dgm:t>
    </dgm:pt>
    <dgm:pt modelId="{63C0E2B1-E0B8-456D-B28E-29EF1D934EC4}">
      <dgm:prSet/>
      <dgm:spPr/>
      <dgm:t>
        <a:bodyPr/>
        <a:lstStyle/>
        <a:p>
          <a:r>
            <a:rPr lang="en-US" b="1">
              <a:solidFill>
                <a:schemeClr val="tx1"/>
              </a:solidFill>
            </a:rPr>
            <a:t>MAT 110 </a:t>
          </a:r>
        </a:p>
        <a:p>
          <a:r>
            <a:rPr lang="en-US" b="1">
              <a:solidFill>
                <a:schemeClr val="tx1"/>
              </a:solidFill>
            </a:rPr>
            <a:t>without co-requisite</a:t>
          </a:r>
          <a:endParaRPr lang="en-US" b="1" dirty="0">
            <a:solidFill>
              <a:schemeClr val="tx1"/>
            </a:solidFill>
          </a:endParaRPr>
        </a:p>
      </dgm:t>
    </dgm:pt>
    <dgm:pt modelId="{77F4C201-75C4-4191-AEDF-1A90D7DFF6B0}" type="parTrans" cxnId="{11AA0C3A-A524-4E00-9A55-53C66E7B4147}">
      <dgm:prSet/>
      <dgm:spPr/>
      <dgm:t>
        <a:bodyPr/>
        <a:lstStyle/>
        <a:p>
          <a:endParaRPr lang="en-US"/>
        </a:p>
      </dgm:t>
    </dgm:pt>
    <dgm:pt modelId="{9CFA547D-5488-4463-B7E0-2B0C90AA890A}" type="sibTrans" cxnId="{11AA0C3A-A524-4E00-9A55-53C66E7B4147}">
      <dgm:prSet/>
      <dgm:spPr/>
      <dgm:t>
        <a:bodyPr/>
        <a:lstStyle/>
        <a:p>
          <a:endParaRPr lang="en-US"/>
        </a:p>
      </dgm:t>
    </dgm:pt>
    <dgm:pt modelId="{628340B8-9667-4800-BA08-CD369D96567B}">
      <dgm:prSet/>
      <dgm:spPr/>
      <dgm:t>
        <a:bodyPr/>
        <a:lstStyle/>
        <a:p>
          <a:r>
            <a:rPr lang="en-US" b="1">
              <a:solidFill>
                <a:schemeClr val="tx1"/>
              </a:solidFill>
            </a:rPr>
            <a:t>MAT 143 or </a:t>
          </a:r>
        </a:p>
        <a:p>
          <a:r>
            <a:rPr lang="en-US" b="1">
              <a:solidFill>
                <a:schemeClr val="tx1"/>
              </a:solidFill>
            </a:rPr>
            <a:t>MAT 152</a:t>
          </a:r>
        </a:p>
        <a:p>
          <a:r>
            <a:rPr lang="en-US" b="1">
              <a:solidFill>
                <a:schemeClr val="tx1"/>
              </a:solidFill>
            </a:rPr>
            <a:t>without co-requisite</a:t>
          </a:r>
          <a:endParaRPr lang="en-US" b="1" dirty="0">
            <a:solidFill>
              <a:schemeClr val="tx1"/>
            </a:solidFill>
          </a:endParaRPr>
        </a:p>
      </dgm:t>
    </dgm:pt>
    <dgm:pt modelId="{5EB990B2-3B29-44E2-9BC2-CFC029C4F4C5}" type="parTrans" cxnId="{DBDEE870-2DA1-4D2E-AED7-FD346E6D2DD8}">
      <dgm:prSet/>
      <dgm:spPr/>
      <dgm:t>
        <a:bodyPr/>
        <a:lstStyle/>
        <a:p>
          <a:endParaRPr lang="en-US"/>
        </a:p>
      </dgm:t>
    </dgm:pt>
    <dgm:pt modelId="{285A7050-85F9-4458-970D-6A5E2B8060AC}" type="sibTrans" cxnId="{DBDEE870-2DA1-4D2E-AED7-FD346E6D2DD8}">
      <dgm:prSet/>
      <dgm:spPr/>
      <dgm:t>
        <a:bodyPr/>
        <a:lstStyle/>
        <a:p>
          <a:endParaRPr lang="en-US"/>
        </a:p>
      </dgm:t>
    </dgm:pt>
    <dgm:pt modelId="{4306B427-DDAE-4AD4-A377-D79DA14A70ED}">
      <dgm:prSet/>
      <dgm:spPr/>
      <dgm:t>
        <a:bodyPr/>
        <a:lstStyle/>
        <a:p>
          <a:r>
            <a:rPr lang="en-US" b="1"/>
            <a:t>MAT 143 or </a:t>
          </a:r>
        </a:p>
        <a:p>
          <a:r>
            <a:rPr lang="en-US" b="1"/>
            <a:t>MAT 152</a:t>
          </a:r>
        </a:p>
        <a:p>
          <a:r>
            <a:rPr lang="en-US" b="1"/>
            <a:t>with co-requisite</a:t>
          </a:r>
          <a:endParaRPr lang="en-US" b="1" dirty="0"/>
        </a:p>
      </dgm:t>
    </dgm:pt>
    <dgm:pt modelId="{B6F38720-266B-4C4A-9D01-57A883379DBC}" type="parTrans" cxnId="{A4852486-F5AF-45D4-BE06-68DB479B389D}">
      <dgm:prSet/>
      <dgm:spPr/>
      <dgm:t>
        <a:bodyPr/>
        <a:lstStyle/>
        <a:p>
          <a:endParaRPr lang="en-US"/>
        </a:p>
      </dgm:t>
    </dgm:pt>
    <dgm:pt modelId="{467263E2-AD71-4137-851C-D4D094C3BE80}" type="sibTrans" cxnId="{A4852486-F5AF-45D4-BE06-68DB479B389D}">
      <dgm:prSet/>
      <dgm:spPr/>
      <dgm:t>
        <a:bodyPr/>
        <a:lstStyle/>
        <a:p>
          <a:endParaRPr lang="en-US"/>
        </a:p>
      </dgm:t>
    </dgm:pt>
    <dgm:pt modelId="{208D633B-F886-4185-8DC0-6B641F3C9323}">
      <dgm:prSet/>
      <dgm:spPr/>
      <dgm:t>
        <a:bodyPr/>
        <a:lstStyle/>
        <a:p>
          <a:r>
            <a:rPr lang="en-US" b="1">
              <a:solidFill>
                <a:schemeClr val="tx1"/>
              </a:solidFill>
            </a:rPr>
            <a:t>MAT 121 or</a:t>
          </a:r>
        </a:p>
        <a:p>
          <a:r>
            <a:rPr lang="en-US" b="1">
              <a:solidFill>
                <a:schemeClr val="tx1"/>
              </a:solidFill>
            </a:rPr>
            <a:t>MAT 171</a:t>
          </a:r>
        </a:p>
        <a:p>
          <a:r>
            <a:rPr lang="en-US" b="1">
              <a:solidFill>
                <a:schemeClr val="tx1"/>
              </a:solidFill>
            </a:rPr>
            <a:t>with co-requisite</a:t>
          </a:r>
          <a:endParaRPr lang="en-US" b="1" dirty="0">
            <a:solidFill>
              <a:schemeClr val="tx1"/>
            </a:solidFill>
          </a:endParaRPr>
        </a:p>
      </dgm:t>
    </dgm:pt>
    <dgm:pt modelId="{3809A6DF-935C-42ED-B440-D64ED87474CA}" type="parTrans" cxnId="{2E335005-AAC7-4C45-A092-E5500736172B}">
      <dgm:prSet/>
      <dgm:spPr/>
      <dgm:t>
        <a:bodyPr/>
        <a:lstStyle/>
        <a:p>
          <a:endParaRPr lang="en-US"/>
        </a:p>
      </dgm:t>
    </dgm:pt>
    <dgm:pt modelId="{08B4C8AD-4666-40BE-BAE4-3D0EDC51B765}" type="sibTrans" cxnId="{2E335005-AAC7-4C45-A092-E5500736172B}">
      <dgm:prSet/>
      <dgm:spPr/>
      <dgm:t>
        <a:bodyPr/>
        <a:lstStyle/>
        <a:p>
          <a:endParaRPr lang="en-US"/>
        </a:p>
      </dgm:t>
    </dgm:pt>
    <dgm:pt modelId="{4D861388-F5B7-4B88-A67F-64636928288B}" type="pres">
      <dgm:prSet presAssocID="{EE6DB38B-4C36-4018-9DC1-A1676E356820}" presName="Name0" presStyleCnt="0">
        <dgm:presLayoutVars>
          <dgm:chPref val="1"/>
          <dgm:dir/>
          <dgm:animOne val="branch"/>
          <dgm:animLvl val="lvl"/>
          <dgm:resizeHandles/>
        </dgm:presLayoutVars>
      </dgm:prSet>
      <dgm:spPr/>
      <dgm:t>
        <a:bodyPr/>
        <a:lstStyle/>
        <a:p>
          <a:endParaRPr lang="en-US"/>
        </a:p>
      </dgm:t>
    </dgm:pt>
    <dgm:pt modelId="{DD4D4E33-4C19-43D0-BE07-326142104CF3}" type="pres">
      <dgm:prSet presAssocID="{4C454C24-0D04-4C95-BC92-DB082DCD5B41}" presName="vertOne" presStyleCnt="0"/>
      <dgm:spPr/>
    </dgm:pt>
    <dgm:pt modelId="{0E4ED441-0274-444D-9963-75E3CD8D42C2}" type="pres">
      <dgm:prSet presAssocID="{4C454C24-0D04-4C95-BC92-DB082DCD5B41}" presName="txOne" presStyleLbl="node0" presStyleIdx="0" presStyleCnt="3" custLinFactNeighborX="-247" custLinFactNeighborY="-1197">
        <dgm:presLayoutVars>
          <dgm:chPref val="3"/>
        </dgm:presLayoutVars>
      </dgm:prSet>
      <dgm:spPr/>
      <dgm:t>
        <a:bodyPr/>
        <a:lstStyle/>
        <a:p>
          <a:endParaRPr lang="en-US"/>
        </a:p>
      </dgm:t>
    </dgm:pt>
    <dgm:pt modelId="{6BE9204F-A3DC-4184-96D3-D1C7BABE9337}" type="pres">
      <dgm:prSet presAssocID="{4C454C24-0D04-4C95-BC92-DB082DCD5B41}" presName="parTransOne" presStyleCnt="0"/>
      <dgm:spPr/>
    </dgm:pt>
    <dgm:pt modelId="{775E5F6A-3A12-48FC-9C83-B24F197665F0}" type="pres">
      <dgm:prSet presAssocID="{4C454C24-0D04-4C95-BC92-DB082DCD5B41}" presName="horzOne" presStyleCnt="0"/>
      <dgm:spPr/>
    </dgm:pt>
    <dgm:pt modelId="{A43B88AD-4A71-4A8B-AA3D-78CE72CEFA3D}" type="pres">
      <dgm:prSet presAssocID="{63C0E2B1-E0B8-456D-B28E-29EF1D934EC4}" presName="vertTwo" presStyleCnt="0"/>
      <dgm:spPr/>
    </dgm:pt>
    <dgm:pt modelId="{41CF6FAB-7897-44B0-989E-609951B6D1B1}" type="pres">
      <dgm:prSet presAssocID="{63C0E2B1-E0B8-456D-B28E-29EF1D934EC4}" presName="txTwo" presStyleLbl="node2" presStyleIdx="0" presStyleCnt="3">
        <dgm:presLayoutVars>
          <dgm:chPref val="3"/>
        </dgm:presLayoutVars>
      </dgm:prSet>
      <dgm:spPr/>
      <dgm:t>
        <a:bodyPr/>
        <a:lstStyle/>
        <a:p>
          <a:endParaRPr lang="en-US"/>
        </a:p>
      </dgm:t>
    </dgm:pt>
    <dgm:pt modelId="{41971632-C5E4-4E2B-9ACD-9DD4AD7F20C7}" type="pres">
      <dgm:prSet presAssocID="{63C0E2B1-E0B8-456D-B28E-29EF1D934EC4}" presName="parTransTwo" presStyleCnt="0"/>
      <dgm:spPr/>
    </dgm:pt>
    <dgm:pt modelId="{48842965-9A9B-4C1D-89B1-8899B07B6ECC}" type="pres">
      <dgm:prSet presAssocID="{63C0E2B1-E0B8-456D-B28E-29EF1D934EC4}" presName="horzTwo" presStyleCnt="0"/>
      <dgm:spPr/>
    </dgm:pt>
    <dgm:pt modelId="{16D79C1F-2DFB-4BA0-BCEA-402F1B9E8DA9}" type="pres">
      <dgm:prSet presAssocID="{4306B427-DDAE-4AD4-A377-D79DA14A70ED}" presName="vertThree" presStyleCnt="0"/>
      <dgm:spPr/>
    </dgm:pt>
    <dgm:pt modelId="{89115F4D-D7D7-4C14-9A09-531013EB7025}" type="pres">
      <dgm:prSet presAssocID="{4306B427-DDAE-4AD4-A377-D79DA14A70ED}" presName="txThree" presStyleLbl="node3" presStyleIdx="0" presStyleCnt="2">
        <dgm:presLayoutVars>
          <dgm:chPref val="3"/>
        </dgm:presLayoutVars>
      </dgm:prSet>
      <dgm:spPr/>
      <dgm:t>
        <a:bodyPr/>
        <a:lstStyle/>
        <a:p>
          <a:endParaRPr lang="en-US"/>
        </a:p>
      </dgm:t>
    </dgm:pt>
    <dgm:pt modelId="{4EFCD819-B9C7-4C33-87CA-A009CABD688B}" type="pres">
      <dgm:prSet presAssocID="{4306B427-DDAE-4AD4-A377-D79DA14A70ED}" presName="horzThree" presStyleCnt="0"/>
      <dgm:spPr/>
    </dgm:pt>
    <dgm:pt modelId="{3C9EBDB5-C850-4CD3-935E-EF7778F8D55E}" type="pres">
      <dgm:prSet presAssocID="{C8D74BCC-AEA5-4377-A883-C74350C6A594}" presName="sibSpaceOne" presStyleCnt="0"/>
      <dgm:spPr/>
    </dgm:pt>
    <dgm:pt modelId="{72D30D6F-9926-470F-A1BF-8818D1D2FA38}" type="pres">
      <dgm:prSet presAssocID="{50479570-7AEE-4030-9902-4BFD813BA555}" presName="vertOne" presStyleCnt="0"/>
      <dgm:spPr/>
    </dgm:pt>
    <dgm:pt modelId="{7CE27578-0B43-4E62-899E-D7640C1182C2}" type="pres">
      <dgm:prSet presAssocID="{50479570-7AEE-4030-9902-4BFD813BA555}" presName="txOne" presStyleLbl="node0" presStyleIdx="1" presStyleCnt="3">
        <dgm:presLayoutVars>
          <dgm:chPref val="3"/>
        </dgm:presLayoutVars>
      </dgm:prSet>
      <dgm:spPr/>
      <dgm:t>
        <a:bodyPr/>
        <a:lstStyle/>
        <a:p>
          <a:endParaRPr lang="en-US"/>
        </a:p>
      </dgm:t>
    </dgm:pt>
    <dgm:pt modelId="{10E84B66-20CF-42FC-9192-A3B3E8DC8891}" type="pres">
      <dgm:prSet presAssocID="{50479570-7AEE-4030-9902-4BFD813BA555}" presName="parTransOne" presStyleCnt="0"/>
      <dgm:spPr/>
    </dgm:pt>
    <dgm:pt modelId="{66E60FFB-1C7D-4558-A378-96FC1698A798}" type="pres">
      <dgm:prSet presAssocID="{50479570-7AEE-4030-9902-4BFD813BA555}" presName="horzOne" presStyleCnt="0"/>
      <dgm:spPr/>
    </dgm:pt>
    <dgm:pt modelId="{AE1BF4D1-0FFA-4E56-A5F9-4A1625BAD5B4}" type="pres">
      <dgm:prSet presAssocID="{628340B8-9667-4800-BA08-CD369D96567B}" presName="vertTwo" presStyleCnt="0"/>
      <dgm:spPr/>
    </dgm:pt>
    <dgm:pt modelId="{5CC702E6-2FD7-4B1B-A925-79D5A1D42EF8}" type="pres">
      <dgm:prSet presAssocID="{628340B8-9667-4800-BA08-CD369D96567B}" presName="txTwo" presStyleLbl="node2" presStyleIdx="1" presStyleCnt="3">
        <dgm:presLayoutVars>
          <dgm:chPref val="3"/>
        </dgm:presLayoutVars>
      </dgm:prSet>
      <dgm:spPr/>
      <dgm:t>
        <a:bodyPr/>
        <a:lstStyle/>
        <a:p>
          <a:endParaRPr lang="en-US"/>
        </a:p>
      </dgm:t>
    </dgm:pt>
    <dgm:pt modelId="{5501253A-DF74-4671-A12C-7AB7D37A657A}" type="pres">
      <dgm:prSet presAssocID="{628340B8-9667-4800-BA08-CD369D96567B}" presName="parTransTwo" presStyleCnt="0"/>
      <dgm:spPr/>
    </dgm:pt>
    <dgm:pt modelId="{1A603951-F445-4B57-8F1A-5E1978699B1A}" type="pres">
      <dgm:prSet presAssocID="{628340B8-9667-4800-BA08-CD369D96567B}" presName="horzTwo" presStyleCnt="0"/>
      <dgm:spPr/>
    </dgm:pt>
    <dgm:pt modelId="{B9ABB75E-614C-4D4A-9C3D-F7303DA90502}" type="pres">
      <dgm:prSet presAssocID="{208D633B-F886-4185-8DC0-6B641F3C9323}" presName="vertThree" presStyleCnt="0"/>
      <dgm:spPr/>
    </dgm:pt>
    <dgm:pt modelId="{8E4464A9-5A74-4235-83F8-4DB047ABC40B}" type="pres">
      <dgm:prSet presAssocID="{208D633B-F886-4185-8DC0-6B641F3C9323}" presName="txThree" presStyleLbl="node3" presStyleIdx="1" presStyleCnt="2">
        <dgm:presLayoutVars>
          <dgm:chPref val="3"/>
        </dgm:presLayoutVars>
      </dgm:prSet>
      <dgm:spPr/>
      <dgm:t>
        <a:bodyPr/>
        <a:lstStyle/>
        <a:p>
          <a:endParaRPr lang="en-US"/>
        </a:p>
      </dgm:t>
    </dgm:pt>
    <dgm:pt modelId="{E8E6C09F-40CB-4C9C-AB5E-03B044D5D01A}" type="pres">
      <dgm:prSet presAssocID="{208D633B-F886-4185-8DC0-6B641F3C9323}" presName="horzThree" presStyleCnt="0"/>
      <dgm:spPr/>
    </dgm:pt>
    <dgm:pt modelId="{85D9696D-0C93-454A-8EA8-DDEC1F5A1576}" type="pres">
      <dgm:prSet presAssocID="{BF2EF0FB-A6FF-4116-A1BE-40DF640506AA}" presName="sibSpaceOne" presStyleCnt="0"/>
      <dgm:spPr/>
    </dgm:pt>
    <dgm:pt modelId="{641BF15D-E648-4B0C-A4B3-23F6D51F2E27}" type="pres">
      <dgm:prSet presAssocID="{9FAAD333-E7A4-4194-B143-4157F3ED23CA}" presName="vertOne" presStyleCnt="0"/>
      <dgm:spPr/>
    </dgm:pt>
    <dgm:pt modelId="{FD24D3BE-F7D6-4124-B288-3CC1FC51EF5D}" type="pres">
      <dgm:prSet presAssocID="{9FAAD333-E7A4-4194-B143-4157F3ED23CA}" presName="txOne" presStyleLbl="node0" presStyleIdx="2" presStyleCnt="3">
        <dgm:presLayoutVars>
          <dgm:chPref val="3"/>
        </dgm:presLayoutVars>
      </dgm:prSet>
      <dgm:spPr/>
      <dgm:t>
        <a:bodyPr/>
        <a:lstStyle/>
        <a:p>
          <a:endParaRPr lang="en-US"/>
        </a:p>
      </dgm:t>
    </dgm:pt>
    <dgm:pt modelId="{3DCE1EB8-6932-4D51-9E12-00E285EE9C52}" type="pres">
      <dgm:prSet presAssocID="{9FAAD333-E7A4-4194-B143-4157F3ED23CA}" presName="parTransOne" presStyleCnt="0"/>
      <dgm:spPr/>
    </dgm:pt>
    <dgm:pt modelId="{DB7FA001-5A61-4EE6-93DD-3B92D0488687}" type="pres">
      <dgm:prSet presAssocID="{9FAAD333-E7A4-4194-B143-4157F3ED23CA}" presName="horzOne" presStyleCnt="0"/>
      <dgm:spPr/>
    </dgm:pt>
    <dgm:pt modelId="{5FA79493-A575-4A20-B173-A410AED5E5CB}" type="pres">
      <dgm:prSet presAssocID="{F2F828A0-93E5-46E8-889B-FD9B92DE794E}" presName="vertTwo" presStyleCnt="0"/>
      <dgm:spPr/>
    </dgm:pt>
    <dgm:pt modelId="{6FC8DB58-9485-43BD-8065-A55C0B3DAA93}" type="pres">
      <dgm:prSet presAssocID="{F2F828A0-93E5-46E8-889B-FD9B92DE794E}" presName="txTwo" presStyleLbl="node2" presStyleIdx="2" presStyleCnt="3">
        <dgm:presLayoutVars>
          <dgm:chPref val="3"/>
        </dgm:presLayoutVars>
      </dgm:prSet>
      <dgm:spPr/>
      <dgm:t>
        <a:bodyPr/>
        <a:lstStyle/>
        <a:p>
          <a:endParaRPr lang="en-US"/>
        </a:p>
      </dgm:t>
    </dgm:pt>
    <dgm:pt modelId="{DEFBD870-856B-449F-8ECB-8D650D2DFB37}" type="pres">
      <dgm:prSet presAssocID="{F2F828A0-93E5-46E8-889B-FD9B92DE794E}" presName="horzTwo" presStyleCnt="0"/>
      <dgm:spPr/>
    </dgm:pt>
  </dgm:ptLst>
  <dgm:cxnLst>
    <dgm:cxn modelId="{D198F684-B5BD-48A6-94A9-D7EEC1B73B66}" type="presOf" srcId="{4306B427-DDAE-4AD4-A377-D79DA14A70ED}" destId="{89115F4D-D7D7-4C14-9A09-531013EB7025}" srcOrd="0" destOrd="0" presId="urn:microsoft.com/office/officeart/2005/8/layout/hierarchy4"/>
    <dgm:cxn modelId="{48FE1E5B-1E59-4567-97EF-2068DBCB3FED}" srcId="{9FAAD333-E7A4-4194-B143-4157F3ED23CA}" destId="{F2F828A0-93E5-46E8-889B-FD9B92DE794E}" srcOrd="0" destOrd="0" parTransId="{0B7CFCDB-AF33-4754-AF62-CFBBA31C72A3}" sibTransId="{8849727D-4FE8-41AA-9E0B-AD942EEA22F7}"/>
    <dgm:cxn modelId="{64AA0C43-803C-486C-80D9-00117B1B199F}" type="presOf" srcId="{4C454C24-0D04-4C95-BC92-DB082DCD5B41}" destId="{0E4ED441-0274-444D-9963-75E3CD8D42C2}" srcOrd="0" destOrd="0" presId="urn:microsoft.com/office/officeart/2005/8/layout/hierarchy4"/>
    <dgm:cxn modelId="{D00A5A9F-AB73-4D65-9098-93B0E4D3DE95}" type="presOf" srcId="{9FAAD333-E7A4-4194-B143-4157F3ED23CA}" destId="{FD24D3BE-F7D6-4124-B288-3CC1FC51EF5D}" srcOrd="0" destOrd="0" presId="urn:microsoft.com/office/officeart/2005/8/layout/hierarchy4"/>
    <dgm:cxn modelId="{C8867CD1-CC28-4A2E-BC5F-CBCCF3EF96C6}" srcId="{EE6DB38B-4C36-4018-9DC1-A1676E356820}" destId="{9FAAD333-E7A4-4194-B143-4157F3ED23CA}" srcOrd="2" destOrd="0" parTransId="{7FFA514C-6E09-4914-AFB4-98C58712D860}" sibTransId="{6537ED41-ABEE-44FF-B819-37623078322B}"/>
    <dgm:cxn modelId="{11AA0C3A-A524-4E00-9A55-53C66E7B4147}" srcId="{4C454C24-0D04-4C95-BC92-DB082DCD5B41}" destId="{63C0E2B1-E0B8-456D-B28E-29EF1D934EC4}" srcOrd="0" destOrd="0" parTransId="{77F4C201-75C4-4191-AEDF-1A90D7DFF6B0}" sibTransId="{9CFA547D-5488-4463-B7E0-2B0C90AA890A}"/>
    <dgm:cxn modelId="{2E335005-AAC7-4C45-A092-E5500736172B}" srcId="{628340B8-9667-4800-BA08-CD369D96567B}" destId="{208D633B-F886-4185-8DC0-6B641F3C9323}" srcOrd="0" destOrd="0" parTransId="{3809A6DF-935C-42ED-B440-D64ED87474CA}" sibTransId="{08B4C8AD-4666-40BE-BAE4-3D0EDC51B765}"/>
    <dgm:cxn modelId="{A4852486-F5AF-45D4-BE06-68DB479B389D}" srcId="{63C0E2B1-E0B8-456D-B28E-29EF1D934EC4}" destId="{4306B427-DDAE-4AD4-A377-D79DA14A70ED}" srcOrd="0" destOrd="0" parTransId="{B6F38720-266B-4C4A-9D01-57A883379DBC}" sibTransId="{467263E2-AD71-4137-851C-D4D094C3BE80}"/>
    <dgm:cxn modelId="{31CB6CEC-60A2-4DEC-A240-C4C5D194097F}" type="presOf" srcId="{208D633B-F886-4185-8DC0-6B641F3C9323}" destId="{8E4464A9-5A74-4235-83F8-4DB047ABC40B}" srcOrd="0" destOrd="0" presId="urn:microsoft.com/office/officeart/2005/8/layout/hierarchy4"/>
    <dgm:cxn modelId="{DBDEE870-2DA1-4D2E-AED7-FD346E6D2DD8}" srcId="{50479570-7AEE-4030-9902-4BFD813BA555}" destId="{628340B8-9667-4800-BA08-CD369D96567B}" srcOrd="0" destOrd="0" parTransId="{5EB990B2-3B29-44E2-9BC2-CFC029C4F4C5}" sibTransId="{285A7050-85F9-4458-970D-6A5E2B8060AC}"/>
    <dgm:cxn modelId="{4BDEDF33-7F90-47E6-99C5-26B081C4C869}" type="presOf" srcId="{EE6DB38B-4C36-4018-9DC1-A1676E356820}" destId="{4D861388-F5B7-4B88-A67F-64636928288B}" srcOrd="0" destOrd="0" presId="urn:microsoft.com/office/officeart/2005/8/layout/hierarchy4"/>
    <dgm:cxn modelId="{28A618A5-F0EC-49B6-904E-F6F85F7CC8CC}" srcId="{EE6DB38B-4C36-4018-9DC1-A1676E356820}" destId="{4C454C24-0D04-4C95-BC92-DB082DCD5B41}" srcOrd="0" destOrd="0" parTransId="{F3A48448-3942-4B2F-9D8F-5A6013983AAF}" sibTransId="{C8D74BCC-AEA5-4377-A883-C74350C6A594}"/>
    <dgm:cxn modelId="{85E46C40-5A97-43EF-AA28-5F4D583CC9C9}" type="presOf" srcId="{63C0E2B1-E0B8-456D-B28E-29EF1D934EC4}" destId="{41CF6FAB-7897-44B0-989E-609951B6D1B1}" srcOrd="0" destOrd="0" presId="urn:microsoft.com/office/officeart/2005/8/layout/hierarchy4"/>
    <dgm:cxn modelId="{AE2CB738-B5C3-4A7B-8DD6-5946FCFF15CA}" srcId="{EE6DB38B-4C36-4018-9DC1-A1676E356820}" destId="{50479570-7AEE-4030-9902-4BFD813BA555}" srcOrd="1" destOrd="0" parTransId="{47BEC8A6-6E0A-4614-9560-A317C6A247F7}" sibTransId="{BF2EF0FB-A6FF-4116-A1BE-40DF640506AA}"/>
    <dgm:cxn modelId="{0D7EA4AB-F43C-4570-8A80-1FE632E6FFB8}" type="presOf" srcId="{F2F828A0-93E5-46E8-889B-FD9B92DE794E}" destId="{6FC8DB58-9485-43BD-8065-A55C0B3DAA93}" srcOrd="0" destOrd="0" presId="urn:microsoft.com/office/officeart/2005/8/layout/hierarchy4"/>
    <dgm:cxn modelId="{9E6FC99E-58A6-40A1-BA9F-919233987A99}" type="presOf" srcId="{628340B8-9667-4800-BA08-CD369D96567B}" destId="{5CC702E6-2FD7-4B1B-A925-79D5A1D42EF8}" srcOrd="0" destOrd="0" presId="urn:microsoft.com/office/officeart/2005/8/layout/hierarchy4"/>
    <dgm:cxn modelId="{278AB52D-7203-46EE-A723-B9137175EA62}" type="presOf" srcId="{50479570-7AEE-4030-9902-4BFD813BA555}" destId="{7CE27578-0B43-4E62-899E-D7640C1182C2}" srcOrd="0" destOrd="0" presId="urn:microsoft.com/office/officeart/2005/8/layout/hierarchy4"/>
    <dgm:cxn modelId="{2B8F2CD5-5864-42FD-AAC9-0786058180B9}" type="presParOf" srcId="{4D861388-F5B7-4B88-A67F-64636928288B}" destId="{DD4D4E33-4C19-43D0-BE07-326142104CF3}" srcOrd="0" destOrd="0" presId="urn:microsoft.com/office/officeart/2005/8/layout/hierarchy4"/>
    <dgm:cxn modelId="{7B27123C-173D-4967-87CD-EDE48CD5C80E}" type="presParOf" srcId="{DD4D4E33-4C19-43D0-BE07-326142104CF3}" destId="{0E4ED441-0274-444D-9963-75E3CD8D42C2}" srcOrd="0" destOrd="0" presId="urn:microsoft.com/office/officeart/2005/8/layout/hierarchy4"/>
    <dgm:cxn modelId="{1590E862-F6BE-4183-A351-60DFB90E2832}" type="presParOf" srcId="{DD4D4E33-4C19-43D0-BE07-326142104CF3}" destId="{6BE9204F-A3DC-4184-96D3-D1C7BABE9337}" srcOrd="1" destOrd="0" presId="urn:microsoft.com/office/officeart/2005/8/layout/hierarchy4"/>
    <dgm:cxn modelId="{7F23C389-52A3-4A6D-8F12-28F09156AB40}" type="presParOf" srcId="{DD4D4E33-4C19-43D0-BE07-326142104CF3}" destId="{775E5F6A-3A12-48FC-9C83-B24F197665F0}" srcOrd="2" destOrd="0" presId="urn:microsoft.com/office/officeart/2005/8/layout/hierarchy4"/>
    <dgm:cxn modelId="{9DEED66F-FD8A-41E9-A6B1-91B778941D2C}" type="presParOf" srcId="{775E5F6A-3A12-48FC-9C83-B24F197665F0}" destId="{A43B88AD-4A71-4A8B-AA3D-78CE72CEFA3D}" srcOrd="0" destOrd="0" presId="urn:microsoft.com/office/officeart/2005/8/layout/hierarchy4"/>
    <dgm:cxn modelId="{C0BE76A1-D426-4E98-908C-5D32F98EE3A7}" type="presParOf" srcId="{A43B88AD-4A71-4A8B-AA3D-78CE72CEFA3D}" destId="{41CF6FAB-7897-44B0-989E-609951B6D1B1}" srcOrd="0" destOrd="0" presId="urn:microsoft.com/office/officeart/2005/8/layout/hierarchy4"/>
    <dgm:cxn modelId="{46D146EF-81F1-48BE-9314-535125952E13}" type="presParOf" srcId="{A43B88AD-4A71-4A8B-AA3D-78CE72CEFA3D}" destId="{41971632-C5E4-4E2B-9ACD-9DD4AD7F20C7}" srcOrd="1" destOrd="0" presId="urn:microsoft.com/office/officeart/2005/8/layout/hierarchy4"/>
    <dgm:cxn modelId="{6B41E68A-CA3F-4E9E-BE8C-49D796A1BCB4}" type="presParOf" srcId="{A43B88AD-4A71-4A8B-AA3D-78CE72CEFA3D}" destId="{48842965-9A9B-4C1D-89B1-8899B07B6ECC}" srcOrd="2" destOrd="0" presId="urn:microsoft.com/office/officeart/2005/8/layout/hierarchy4"/>
    <dgm:cxn modelId="{5C1C0DB1-9AF1-46C2-8BE2-4C6BDCA00939}" type="presParOf" srcId="{48842965-9A9B-4C1D-89B1-8899B07B6ECC}" destId="{16D79C1F-2DFB-4BA0-BCEA-402F1B9E8DA9}" srcOrd="0" destOrd="0" presId="urn:microsoft.com/office/officeart/2005/8/layout/hierarchy4"/>
    <dgm:cxn modelId="{8644FA0B-80AF-4075-8363-DBA42381B3BC}" type="presParOf" srcId="{16D79C1F-2DFB-4BA0-BCEA-402F1B9E8DA9}" destId="{89115F4D-D7D7-4C14-9A09-531013EB7025}" srcOrd="0" destOrd="0" presId="urn:microsoft.com/office/officeart/2005/8/layout/hierarchy4"/>
    <dgm:cxn modelId="{014C2CD7-3FD4-47EE-ACDA-346F201C7BD9}" type="presParOf" srcId="{16D79C1F-2DFB-4BA0-BCEA-402F1B9E8DA9}" destId="{4EFCD819-B9C7-4C33-87CA-A009CABD688B}" srcOrd="1" destOrd="0" presId="urn:microsoft.com/office/officeart/2005/8/layout/hierarchy4"/>
    <dgm:cxn modelId="{C3479AEA-17B3-4056-96C2-D5C64C701479}" type="presParOf" srcId="{4D861388-F5B7-4B88-A67F-64636928288B}" destId="{3C9EBDB5-C850-4CD3-935E-EF7778F8D55E}" srcOrd="1" destOrd="0" presId="urn:microsoft.com/office/officeart/2005/8/layout/hierarchy4"/>
    <dgm:cxn modelId="{97A591BA-949E-4088-99D0-CD108B8BF681}" type="presParOf" srcId="{4D861388-F5B7-4B88-A67F-64636928288B}" destId="{72D30D6F-9926-470F-A1BF-8818D1D2FA38}" srcOrd="2" destOrd="0" presId="urn:microsoft.com/office/officeart/2005/8/layout/hierarchy4"/>
    <dgm:cxn modelId="{4195B29D-40E3-44CC-851A-D435D8DDBECD}" type="presParOf" srcId="{72D30D6F-9926-470F-A1BF-8818D1D2FA38}" destId="{7CE27578-0B43-4E62-899E-D7640C1182C2}" srcOrd="0" destOrd="0" presId="urn:microsoft.com/office/officeart/2005/8/layout/hierarchy4"/>
    <dgm:cxn modelId="{88AF5217-DD36-4AA7-91FA-E2CFEAF2C7C3}" type="presParOf" srcId="{72D30D6F-9926-470F-A1BF-8818D1D2FA38}" destId="{10E84B66-20CF-42FC-9192-A3B3E8DC8891}" srcOrd="1" destOrd="0" presId="urn:microsoft.com/office/officeart/2005/8/layout/hierarchy4"/>
    <dgm:cxn modelId="{F26D141E-24F8-4F4F-B55E-6F9E7A6FD8D5}" type="presParOf" srcId="{72D30D6F-9926-470F-A1BF-8818D1D2FA38}" destId="{66E60FFB-1C7D-4558-A378-96FC1698A798}" srcOrd="2" destOrd="0" presId="urn:microsoft.com/office/officeart/2005/8/layout/hierarchy4"/>
    <dgm:cxn modelId="{36563BC7-77E2-4EC5-9F1D-DF156E6FE842}" type="presParOf" srcId="{66E60FFB-1C7D-4558-A378-96FC1698A798}" destId="{AE1BF4D1-0FFA-4E56-A5F9-4A1625BAD5B4}" srcOrd="0" destOrd="0" presId="urn:microsoft.com/office/officeart/2005/8/layout/hierarchy4"/>
    <dgm:cxn modelId="{A874950B-1B17-495F-A86D-3E14B8F11DA4}" type="presParOf" srcId="{AE1BF4D1-0FFA-4E56-A5F9-4A1625BAD5B4}" destId="{5CC702E6-2FD7-4B1B-A925-79D5A1D42EF8}" srcOrd="0" destOrd="0" presId="urn:microsoft.com/office/officeart/2005/8/layout/hierarchy4"/>
    <dgm:cxn modelId="{C0EA8452-AB10-4A06-B2E8-7E10B4B85FFE}" type="presParOf" srcId="{AE1BF4D1-0FFA-4E56-A5F9-4A1625BAD5B4}" destId="{5501253A-DF74-4671-A12C-7AB7D37A657A}" srcOrd="1" destOrd="0" presId="urn:microsoft.com/office/officeart/2005/8/layout/hierarchy4"/>
    <dgm:cxn modelId="{57544E23-AC3C-4E66-A7A8-13C21878B91D}" type="presParOf" srcId="{AE1BF4D1-0FFA-4E56-A5F9-4A1625BAD5B4}" destId="{1A603951-F445-4B57-8F1A-5E1978699B1A}" srcOrd="2" destOrd="0" presId="urn:microsoft.com/office/officeart/2005/8/layout/hierarchy4"/>
    <dgm:cxn modelId="{F03808CD-DAF8-495A-87D0-8C416F975A15}" type="presParOf" srcId="{1A603951-F445-4B57-8F1A-5E1978699B1A}" destId="{B9ABB75E-614C-4D4A-9C3D-F7303DA90502}" srcOrd="0" destOrd="0" presId="urn:microsoft.com/office/officeart/2005/8/layout/hierarchy4"/>
    <dgm:cxn modelId="{B362F1CE-62A5-4113-838E-5CD9BE271148}" type="presParOf" srcId="{B9ABB75E-614C-4D4A-9C3D-F7303DA90502}" destId="{8E4464A9-5A74-4235-83F8-4DB047ABC40B}" srcOrd="0" destOrd="0" presId="urn:microsoft.com/office/officeart/2005/8/layout/hierarchy4"/>
    <dgm:cxn modelId="{AA4C515E-18D7-440D-A396-2D78E9CA8789}" type="presParOf" srcId="{B9ABB75E-614C-4D4A-9C3D-F7303DA90502}" destId="{E8E6C09F-40CB-4C9C-AB5E-03B044D5D01A}" srcOrd="1" destOrd="0" presId="urn:microsoft.com/office/officeart/2005/8/layout/hierarchy4"/>
    <dgm:cxn modelId="{FE9A1A25-C18D-46EC-BED7-59AAAC99E681}" type="presParOf" srcId="{4D861388-F5B7-4B88-A67F-64636928288B}" destId="{85D9696D-0C93-454A-8EA8-DDEC1F5A1576}" srcOrd="3" destOrd="0" presId="urn:microsoft.com/office/officeart/2005/8/layout/hierarchy4"/>
    <dgm:cxn modelId="{4345D421-A605-4CBF-9EB9-5CAF3A62AB5C}" type="presParOf" srcId="{4D861388-F5B7-4B88-A67F-64636928288B}" destId="{641BF15D-E648-4B0C-A4B3-23F6D51F2E27}" srcOrd="4" destOrd="0" presId="urn:microsoft.com/office/officeart/2005/8/layout/hierarchy4"/>
    <dgm:cxn modelId="{4332869A-262B-4090-910D-715569B7DBD3}" type="presParOf" srcId="{641BF15D-E648-4B0C-A4B3-23F6D51F2E27}" destId="{FD24D3BE-F7D6-4124-B288-3CC1FC51EF5D}" srcOrd="0" destOrd="0" presId="urn:microsoft.com/office/officeart/2005/8/layout/hierarchy4"/>
    <dgm:cxn modelId="{6646A497-2927-4E9E-A499-4409FBEB0453}" type="presParOf" srcId="{641BF15D-E648-4B0C-A4B3-23F6D51F2E27}" destId="{3DCE1EB8-6932-4D51-9E12-00E285EE9C52}" srcOrd="1" destOrd="0" presId="urn:microsoft.com/office/officeart/2005/8/layout/hierarchy4"/>
    <dgm:cxn modelId="{9D01DDFE-4142-4699-AC51-4BC0A64A0128}" type="presParOf" srcId="{641BF15D-E648-4B0C-A4B3-23F6D51F2E27}" destId="{DB7FA001-5A61-4EE6-93DD-3B92D0488687}" srcOrd="2" destOrd="0" presId="urn:microsoft.com/office/officeart/2005/8/layout/hierarchy4"/>
    <dgm:cxn modelId="{DDF0C699-9AD0-4531-84A2-3767785CFA4B}" type="presParOf" srcId="{DB7FA001-5A61-4EE6-93DD-3B92D0488687}" destId="{5FA79493-A575-4A20-B173-A410AED5E5CB}" srcOrd="0" destOrd="0" presId="urn:microsoft.com/office/officeart/2005/8/layout/hierarchy4"/>
    <dgm:cxn modelId="{014B4813-5E81-4359-86FF-0B3A72C544F7}" type="presParOf" srcId="{5FA79493-A575-4A20-B173-A410AED5E5CB}" destId="{6FC8DB58-9485-43BD-8065-A55C0B3DAA93}" srcOrd="0" destOrd="0" presId="urn:microsoft.com/office/officeart/2005/8/layout/hierarchy4"/>
    <dgm:cxn modelId="{DDE46840-2AC6-49D9-8816-DA4D84339CED}" type="presParOf" srcId="{5FA79493-A575-4A20-B173-A410AED5E5CB}" destId="{DEFBD870-856B-449F-8ECB-8D650D2DFB3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D441-0274-444D-9963-75E3CD8D42C2}">
      <dsp:nvSpPr>
        <dsp:cNvPr id="0" name=""/>
        <dsp:cNvSpPr/>
      </dsp:nvSpPr>
      <dsp:spPr>
        <a:xfrm>
          <a:off x="50150" y="0"/>
          <a:ext cx="1864115" cy="13216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a:t>HS GPA 2.8+ </a:t>
          </a:r>
        </a:p>
      </dsp:txBody>
      <dsp:txXfrm>
        <a:off x="88860" y="38710"/>
        <a:ext cx="1786695" cy="1244226"/>
      </dsp:txXfrm>
    </dsp:sp>
    <dsp:sp modelId="{41CF6FAB-7897-44B0-989E-609951B6D1B1}">
      <dsp:nvSpPr>
        <dsp:cNvPr id="0" name=""/>
        <dsp:cNvSpPr/>
      </dsp:nvSpPr>
      <dsp:spPr>
        <a:xfrm>
          <a:off x="4610" y="1433996"/>
          <a:ext cx="1864115" cy="132164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Gateway math or English without </a:t>
          </a:r>
        </a:p>
        <a:p>
          <a:pPr lvl="0" algn="ctr" defTabSz="622300">
            <a:lnSpc>
              <a:spcPct val="90000"/>
            </a:lnSpc>
            <a:spcBef>
              <a:spcPct val="0"/>
            </a:spcBef>
            <a:spcAft>
              <a:spcPct val="35000"/>
            </a:spcAft>
          </a:pPr>
          <a:r>
            <a:rPr lang="en-US" sz="1400" b="1" kern="1200" dirty="0">
              <a:solidFill>
                <a:schemeClr val="tx1"/>
              </a:solidFill>
            </a:rPr>
            <a:t>co-requisite</a:t>
          </a:r>
        </a:p>
      </dsp:txBody>
      <dsp:txXfrm>
        <a:off x="43320" y="1472706"/>
        <a:ext cx="1786695" cy="1244226"/>
      </dsp:txXfrm>
    </dsp:sp>
    <dsp:sp modelId="{7CE27578-0B43-4E62-899E-D7640C1182C2}">
      <dsp:nvSpPr>
        <dsp:cNvPr id="0" name=""/>
        <dsp:cNvSpPr/>
      </dsp:nvSpPr>
      <dsp:spPr>
        <a:xfrm>
          <a:off x="2220148" y="6248"/>
          <a:ext cx="1864115" cy="13216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a:t>HS GPA </a:t>
          </a:r>
        </a:p>
        <a:p>
          <a:pPr lvl="0" algn="ctr" defTabSz="1333500">
            <a:lnSpc>
              <a:spcPct val="90000"/>
            </a:lnSpc>
            <a:spcBef>
              <a:spcPct val="0"/>
            </a:spcBef>
            <a:spcAft>
              <a:spcPct val="35000"/>
            </a:spcAft>
          </a:pPr>
          <a:r>
            <a:rPr lang="en-US" sz="3000" b="1" kern="1200" dirty="0"/>
            <a:t>2.2-2.799</a:t>
          </a:r>
        </a:p>
      </dsp:txBody>
      <dsp:txXfrm>
        <a:off x="2258858" y="44958"/>
        <a:ext cx="1786695" cy="1244226"/>
      </dsp:txXfrm>
    </dsp:sp>
    <dsp:sp modelId="{5CC702E6-2FD7-4B1B-A925-79D5A1D42EF8}">
      <dsp:nvSpPr>
        <dsp:cNvPr id="0" name=""/>
        <dsp:cNvSpPr/>
      </dsp:nvSpPr>
      <dsp:spPr>
        <a:xfrm>
          <a:off x="2181896" y="1433996"/>
          <a:ext cx="1864115" cy="132164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If ACT benchmark score then math or English gateway without co-requisite</a:t>
          </a:r>
        </a:p>
      </dsp:txBody>
      <dsp:txXfrm>
        <a:off x="2220606" y="1472706"/>
        <a:ext cx="1786695" cy="1244226"/>
      </dsp:txXfrm>
    </dsp:sp>
    <dsp:sp modelId="{B43558F7-A7C8-49B2-B247-3296468716AD}">
      <dsp:nvSpPr>
        <dsp:cNvPr id="0" name=""/>
        <dsp:cNvSpPr/>
      </dsp:nvSpPr>
      <dsp:spPr>
        <a:xfrm>
          <a:off x="2181896" y="2865662"/>
          <a:ext cx="1864115" cy="132164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rPr>
            <a:t>Gateway math or English with a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solidFill>
                <a:schemeClr val="tx1"/>
              </a:solidFill>
            </a:rPr>
            <a:t>co-requisite</a:t>
          </a:r>
        </a:p>
      </dsp:txBody>
      <dsp:txXfrm>
        <a:off x="2220606" y="2904372"/>
        <a:ext cx="1786695" cy="1244226"/>
      </dsp:txXfrm>
    </dsp:sp>
    <dsp:sp modelId="{FD24D3BE-F7D6-4124-B288-3CC1FC51EF5D}">
      <dsp:nvSpPr>
        <dsp:cNvPr id="0" name=""/>
        <dsp:cNvSpPr/>
      </dsp:nvSpPr>
      <dsp:spPr>
        <a:xfrm>
          <a:off x="4359182" y="2330"/>
          <a:ext cx="1864115" cy="13216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a:t>HS GPA</a:t>
          </a:r>
        </a:p>
        <a:p>
          <a:pPr lvl="0" algn="ctr" defTabSz="1333500">
            <a:lnSpc>
              <a:spcPct val="90000"/>
            </a:lnSpc>
            <a:spcBef>
              <a:spcPct val="0"/>
            </a:spcBef>
            <a:spcAft>
              <a:spcPct val="35000"/>
            </a:spcAft>
          </a:pPr>
          <a:r>
            <a:rPr lang="en-US" sz="3000" b="1" kern="1200"/>
            <a:t>&lt; 2.2</a:t>
          </a:r>
          <a:endParaRPr lang="en-US" sz="3000" b="1" kern="1200" dirty="0"/>
        </a:p>
      </dsp:txBody>
      <dsp:txXfrm>
        <a:off x="4397892" y="41040"/>
        <a:ext cx="1786695" cy="1244226"/>
      </dsp:txXfrm>
    </dsp:sp>
    <dsp:sp modelId="{6FC8DB58-9485-43BD-8065-A55C0B3DAA93}">
      <dsp:nvSpPr>
        <dsp:cNvPr id="0" name=""/>
        <dsp:cNvSpPr/>
      </dsp:nvSpPr>
      <dsp:spPr>
        <a:xfrm>
          <a:off x="4359182" y="1433996"/>
          <a:ext cx="1864115" cy="132164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If ACT score within 2 points of benchmark then gateway course with co-requisite</a:t>
          </a:r>
        </a:p>
      </dsp:txBody>
      <dsp:txXfrm>
        <a:off x="4397892" y="1472706"/>
        <a:ext cx="1786695" cy="1244226"/>
      </dsp:txXfrm>
    </dsp:sp>
    <dsp:sp modelId="{6E60E9B0-5153-413C-9016-8D32C3C57BBF}">
      <dsp:nvSpPr>
        <dsp:cNvPr id="0" name=""/>
        <dsp:cNvSpPr/>
      </dsp:nvSpPr>
      <dsp:spPr>
        <a:xfrm>
          <a:off x="4359182" y="2865662"/>
          <a:ext cx="1864115" cy="132164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Transition Math Course and/or Transition English Course</a:t>
          </a:r>
        </a:p>
      </dsp:txBody>
      <dsp:txXfrm>
        <a:off x="4397892" y="2904372"/>
        <a:ext cx="1786695" cy="1244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D441-0274-444D-9963-75E3CD8D42C2}">
      <dsp:nvSpPr>
        <dsp:cNvPr id="0" name=""/>
        <dsp:cNvSpPr/>
      </dsp:nvSpPr>
      <dsp:spPr>
        <a:xfrm>
          <a:off x="8" y="0"/>
          <a:ext cx="2859473" cy="13253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a:t>HS GPA 2.8+ </a:t>
          </a:r>
          <a:endParaRPr lang="en-US" sz="3600" b="1" kern="1200" dirty="0"/>
        </a:p>
      </dsp:txBody>
      <dsp:txXfrm>
        <a:off x="38825" y="38817"/>
        <a:ext cx="2781839" cy="1247672"/>
      </dsp:txXfrm>
    </dsp:sp>
    <dsp:sp modelId="{41CF6FAB-7897-44B0-989E-609951B6D1B1}">
      <dsp:nvSpPr>
        <dsp:cNvPr id="0" name=""/>
        <dsp:cNvSpPr/>
      </dsp:nvSpPr>
      <dsp:spPr>
        <a:xfrm>
          <a:off x="7071" y="1492177"/>
          <a:ext cx="2859473" cy="132530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NC credit</a:t>
          </a:r>
        </a:p>
        <a:p>
          <a:pPr lvl="0" algn="ctr" defTabSz="889000">
            <a:lnSpc>
              <a:spcPct val="90000"/>
            </a:lnSpc>
            <a:spcBef>
              <a:spcPct val="0"/>
            </a:spcBef>
            <a:spcAft>
              <a:spcPct val="35000"/>
            </a:spcAft>
          </a:pPr>
          <a:r>
            <a:rPr lang="en-US" sz="2000" b="1" kern="1200" dirty="0">
              <a:solidFill>
                <a:schemeClr val="tx1"/>
              </a:solidFill>
            </a:rPr>
            <a:t>MAT 003</a:t>
          </a:r>
        </a:p>
        <a:p>
          <a:pPr lvl="0" algn="ctr" defTabSz="889000">
            <a:lnSpc>
              <a:spcPct val="90000"/>
            </a:lnSpc>
            <a:spcBef>
              <a:spcPct val="0"/>
            </a:spcBef>
            <a:spcAft>
              <a:spcPct val="35000"/>
            </a:spcAft>
          </a:pPr>
          <a:r>
            <a:rPr lang="en-US" sz="2000" b="1" kern="1200" dirty="0">
              <a:solidFill>
                <a:schemeClr val="tx1"/>
              </a:solidFill>
            </a:rPr>
            <a:t>ENG 002</a:t>
          </a:r>
        </a:p>
      </dsp:txBody>
      <dsp:txXfrm>
        <a:off x="45888" y="1530994"/>
        <a:ext cx="2781839" cy="1247672"/>
      </dsp:txXfrm>
    </dsp:sp>
    <dsp:sp modelId="{7CE27578-0B43-4E62-899E-D7640C1182C2}">
      <dsp:nvSpPr>
        <dsp:cNvPr id="0" name=""/>
        <dsp:cNvSpPr/>
      </dsp:nvSpPr>
      <dsp:spPr>
        <a:xfrm>
          <a:off x="3405613" y="8209"/>
          <a:ext cx="2859473" cy="13253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a:t>HS GPA </a:t>
          </a:r>
        </a:p>
        <a:p>
          <a:pPr lvl="0" algn="ctr" defTabSz="1600200">
            <a:lnSpc>
              <a:spcPct val="90000"/>
            </a:lnSpc>
            <a:spcBef>
              <a:spcPct val="0"/>
            </a:spcBef>
            <a:spcAft>
              <a:spcPct val="35000"/>
            </a:spcAft>
          </a:pPr>
          <a:r>
            <a:rPr lang="en-US" sz="3600" b="1" kern="1200"/>
            <a:t>2.2-2.799</a:t>
          </a:r>
          <a:endParaRPr lang="en-US" sz="3600" b="1" kern="1200" dirty="0"/>
        </a:p>
      </dsp:txBody>
      <dsp:txXfrm>
        <a:off x="3444430" y="47026"/>
        <a:ext cx="2781839" cy="1247672"/>
      </dsp:txXfrm>
    </dsp:sp>
    <dsp:sp modelId="{5CC702E6-2FD7-4B1B-A925-79D5A1D42EF8}">
      <dsp:nvSpPr>
        <dsp:cNvPr id="0" name=""/>
        <dsp:cNvSpPr/>
      </dsp:nvSpPr>
      <dsp:spPr>
        <a:xfrm>
          <a:off x="3346936" y="1492177"/>
          <a:ext cx="2859473" cy="132530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NC credit</a:t>
          </a:r>
        </a:p>
        <a:p>
          <a:pPr lvl="0" algn="ctr" defTabSz="889000">
            <a:lnSpc>
              <a:spcPct val="90000"/>
            </a:lnSpc>
            <a:spcBef>
              <a:spcPct val="0"/>
            </a:spcBef>
            <a:spcAft>
              <a:spcPct val="35000"/>
            </a:spcAft>
          </a:pPr>
          <a:r>
            <a:rPr lang="en-US" sz="2000" b="1" kern="1200">
              <a:solidFill>
                <a:schemeClr val="tx1"/>
              </a:solidFill>
            </a:rPr>
            <a:t>MAT 003</a:t>
          </a:r>
        </a:p>
        <a:p>
          <a:pPr lvl="0" algn="ctr" defTabSz="889000">
            <a:lnSpc>
              <a:spcPct val="90000"/>
            </a:lnSpc>
            <a:spcBef>
              <a:spcPct val="0"/>
            </a:spcBef>
            <a:spcAft>
              <a:spcPct val="35000"/>
            </a:spcAft>
          </a:pPr>
          <a:r>
            <a:rPr lang="en-US" sz="2000" b="1" kern="1200">
              <a:solidFill>
                <a:schemeClr val="tx1"/>
              </a:solidFill>
            </a:rPr>
            <a:t>ENG 002</a:t>
          </a:r>
          <a:endParaRPr lang="en-US" sz="2000" b="1" kern="1200" dirty="0">
            <a:solidFill>
              <a:schemeClr val="tx1"/>
            </a:solidFill>
          </a:endParaRPr>
        </a:p>
      </dsp:txBody>
      <dsp:txXfrm>
        <a:off x="3385753" y="1530994"/>
        <a:ext cx="2781839" cy="1247672"/>
      </dsp:txXfrm>
    </dsp:sp>
    <dsp:sp modelId="{FD24D3BE-F7D6-4124-B288-3CC1FC51EF5D}">
      <dsp:nvSpPr>
        <dsp:cNvPr id="0" name=""/>
        <dsp:cNvSpPr/>
      </dsp:nvSpPr>
      <dsp:spPr>
        <a:xfrm>
          <a:off x="6686801" y="2351"/>
          <a:ext cx="2859473" cy="13253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a:t>HS GPA</a:t>
          </a:r>
        </a:p>
        <a:p>
          <a:pPr lvl="0" algn="ctr" defTabSz="1600200">
            <a:lnSpc>
              <a:spcPct val="90000"/>
            </a:lnSpc>
            <a:spcBef>
              <a:spcPct val="0"/>
            </a:spcBef>
            <a:spcAft>
              <a:spcPct val="35000"/>
            </a:spcAft>
          </a:pPr>
          <a:r>
            <a:rPr lang="en-US" sz="3600" b="1" kern="1200"/>
            <a:t>&lt; 2.2</a:t>
          </a:r>
          <a:endParaRPr lang="en-US" sz="3600" b="1" kern="1200" dirty="0"/>
        </a:p>
      </dsp:txBody>
      <dsp:txXfrm>
        <a:off x="6725618" y="41168"/>
        <a:ext cx="2781839" cy="1247672"/>
      </dsp:txXfrm>
    </dsp:sp>
    <dsp:sp modelId="{6FC8DB58-9485-43BD-8065-A55C0B3DAA93}">
      <dsp:nvSpPr>
        <dsp:cNvPr id="0" name=""/>
        <dsp:cNvSpPr/>
      </dsp:nvSpPr>
      <dsp:spPr>
        <a:xfrm>
          <a:off x="6686801" y="1492177"/>
          <a:ext cx="2859473" cy="132530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No NC credit</a:t>
          </a:r>
          <a:endParaRPr lang="en-US" sz="2000" b="1" kern="1200" dirty="0">
            <a:solidFill>
              <a:schemeClr val="tx1"/>
            </a:solidFill>
          </a:endParaRPr>
        </a:p>
      </dsp:txBody>
      <dsp:txXfrm>
        <a:off x="6725618" y="1530994"/>
        <a:ext cx="2781839" cy="1247672"/>
      </dsp:txXfrm>
    </dsp:sp>
    <dsp:sp modelId="{6E60E9B0-5153-413C-9016-8D32C3C57BBF}">
      <dsp:nvSpPr>
        <dsp:cNvPr id="0" name=""/>
        <dsp:cNvSpPr/>
      </dsp:nvSpPr>
      <dsp:spPr>
        <a:xfrm>
          <a:off x="13905" y="2970486"/>
          <a:ext cx="2859473" cy="132530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NC Credit</a:t>
          </a:r>
        </a:p>
        <a:p>
          <a:pPr lvl="0" algn="ctr" defTabSz="889000">
            <a:lnSpc>
              <a:spcPct val="90000"/>
            </a:lnSpc>
            <a:spcBef>
              <a:spcPct val="0"/>
            </a:spcBef>
            <a:spcAft>
              <a:spcPct val="35000"/>
            </a:spcAft>
          </a:pPr>
          <a:r>
            <a:rPr lang="en-US" sz="2000" b="1" kern="1200" dirty="0">
              <a:solidFill>
                <a:schemeClr val="tx1"/>
              </a:solidFill>
            </a:rPr>
            <a:t>MAT 010, 021, 043, 052, 071</a:t>
          </a:r>
        </a:p>
        <a:p>
          <a:pPr lvl="0" algn="ctr" defTabSz="889000">
            <a:lnSpc>
              <a:spcPct val="90000"/>
            </a:lnSpc>
            <a:spcBef>
              <a:spcPct val="0"/>
            </a:spcBef>
            <a:spcAft>
              <a:spcPct val="35000"/>
            </a:spcAft>
          </a:pPr>
          <a:r>
            <a:rPr lang="en-US" sz="2000" b="1" kern="1200" dirty="0">
              <a:solidFill>
                <a:schemeClr val="tx1"/>
              </a:solidFill>
            </a:rPr>
            <a:t>ENG 011</a:t>
          </a:r>
        </a:p>
      </dsp:txBody>
      <dsp:txXfrm>
        <a:off x="52722" y="3009303"/>
        <a:ext cx="2781839" cy="1247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D441-0274-444D-9963-75E3CD8D42C2}">
      <dsp:nvSpPr>
        <dsp:cNvPr id="0" name=""/>
        <dsp:cNvSpPr/>
      </dsp:nvSpPr>
      <dsp:spPr>
        <a:xfrm>
          <a:off x="1627" y="417"/>
          <a:ext cx="2182399" cy="17666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t>Mastery of Tier 1</a:t>
          </a:r>
        </a:p>
      </dsp:txBody>
      <dsp:txXfrm>
        <a:off x="53371" y="52161"/>
        <a:ext cx="2078911" cy="1663189"/>
      </dsp:txXfrm>
    </dsp:sp>
    <dsp:sp modelId="{41CF6FAB-7897-44B0-989E-609951B6D1B1}">
      <dsp:nvSpPr>
        <dsp:cNvPr id="0" name=""/>
        <dsp:cNvSpPr/>
      </dsp:nvSpPr>
      <dsp:spPr>
        <a:xfrm>
          <a:off x="1627" y="1895005"/>
          <a:ext cx="2182399" cy="176667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a:solidFill>
                <a:schemeClr val="tx1"/>
              </a:solidFill>
            </a:rPr>
            <a:t>ENG 111</a:t>
          </a:r>
        </a:p>
        <a:p>
          <a:pPr lvl="0" algn="ctr" defTabSz="1200150">
            <a:lnSpc>
              <a:spcPct val="90000"/>
            </a:lnSpc>
            <a:spcBef>
              <a:spcPct val="0"/>
            </a:spcBef>
            <a:spcAft>
              <a:spcPct val="35000"/>
            </a:spcAft>
          </a:pPr>
          <a:r>
            <a:rPr lang="en-US" sz="2700" b="1" kern="1200">
              <a:solidFill>
                <a:schemeClr val="tx1"/>
              </a:solidFill>
            </a:rPr>
            <a:t>with co-requisite</a:t>
          </a:r>
          <a:endParaRPr lang="en-US" sz="2700" b="1" kern="1200" dirty="0">
            <a:solidFill>
              <a:schemeClr val="tx1"/>
            </a:solidFill>
          </a:endParaRPr>
        </a:p>
      </dsp:txBody>
      <dsp:txXfrm>
        <a:off x="53371" y="1946749"/>
        <a:ext cx="2078911" cy="1663189"/>
      </dsp:txXfrm>
    </dsp:sp>
    <dsp:sp modelId="{7CE27578-0B43-4E62-899E-D7640C1182C2}">
      <dsp:nvSpPr>
        <dsp:cNvPr id="0" name=""/>
        <dsp:cNvSpPr/>
      </dsp:nvSpPr>
      <dsp:spPr>
        <a:xfrm>
          <a:off x="2550670" y="417"/>
          <a:ext cx="2182399" cy="17666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a:t>Mastery of Tier 2</a:t>
          </a:r>
          <a:endParaRPr lang="en-US" sz="4000" b="1" kern="1200" dirty="0"/>
        </a:p>
      </dsp:txBody>
      <dsp:txXfrm>
        <a:off x="2602414" y="52161"/>
        <a:ext cx="2078911" cy="1663189"/>
      </dsp:txXfrm>
    </dsp:sp>
    <dsp:sp modelId="{5CC702E6-2FD7-4B1B-A925-79D5A1D42EF8}">
      <dsp:nvSpPr>
        <dsp:cNvPr id="0" name=""/>
        <dsp:cNvSpPr/>
      </dsp:nvSpPr>
      <dsp:spPr>
        <a:xfrm>
          <a:off x="2550670" y="1895005"/>
          <a:ext cx="2182399" cy="176667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a:solidFill>
                <a:schemeClr val="tx1"/>
              </a:solidFill>
            </a:rPr>
            <a:t>ENG 111</a:t>
          </a:r>
        </a:p>
        <a:p>
          <a:pPr lvl="0" algn="ctr" defTabSz="1200150">
            <a:lnSpc>
              <a:spcPct val="90000"/>
            </a:lnSpc>
            <a:spcBef>
              <a:spcPct val="0"/>
            </a:spcBef>
            <a:spcAft>
              <a:spcPct val="35000"/>
            </a:spcAft>
          </a:pPr>
          <a:r>
            <a:rPr lang="en-US" sz="2700" b="1" kern="1200">
              <a:solidFill>
                <a:schemeClr val="tx1"/>
              </a:solidFill>
            </a:rPr>
            <a:t>without </a:t>
          </a:r>
        </a:p>
        <a:p>
          <a:pPr lvl="0" algn="ctr" defTabSz="1200150">
            <a:lnSpc>
              <a:spcPct val="90000"/>
            </a:lnSpc>
            <a:spcBef>
              <a:spcPct val="0"/>
            </a:spcBef>
            <a:spcAft>
              <a:spcPct val="35000"/>
            </a:spcAft>
          </a:pPr>
          <a:r>
            <a:rPr lang="en-US" sz="2700" b="1" kern="1200">
              <a:solidFill>
                <a:schemeClr val="tx1"/>
              </a:solidFill>
            </a:rPr>
            <a:t>co-requisite</a:t>
          </a:r>
          <a:endParaRPr lang="en-US" sz="2700" b="1" kern="1200" dirty="0">
            <a:solidFill>
              <a:schemeClr val="tx1"/>
            </a:solidFill>
          </a:endParaRPr>
        </a:p>
      </dsp:txBody>
      <dsp:txXfrm>
        <a:off x="2602414" y="1946749"/>
        <a:ext cx="2078911" cy="1663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D441-0274-444D-9963-75E3CD8D42C2}">
      <dsp:nvSpPr>
        <dsp:cNvPr id="0" name=""/>
        <dsp:cNvSpPr/>
      </dsp:nvSpPr>
      <dsp:spPr>
        <a:xfrm>
          <a:off x="8" y="537"/>
          <a:ext cx="2843540" cy="12417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Mastery of Tier 1</a:t>
          </a:r>
        </a:p>
      </dsp:txBody>
      <dsp:txXfrm>
        <a:off x="36376" y="36905"/>
        <a:ext cx="2770804" cy="1168968"/>
      </dsp:txXfrm>
    </dsp:sp>
    <dsp:sp modelId="{41CF6FAB-7897-44B0-989E-609951B6D1B1}">
      <dsp:nvSpPr>
        <dsp:cNvPr id="0" name=""/>
        <dsp:cNvSpPr/>
      </dsp:nvSpPr>
      <dsp:spPr>
        <a:xfrm>
          <a:off x="7032" y="1407066"/>
          <a:ext cx="2843540" cy="12417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solidFill>
                <a:schemeClr val="tx1"/>
              </a:solidFill>
            </a:rPr>
            <a:t>MAT 110 </a:t>
          </a:r>
        </a:p>
        <a:p>
          <a:pPr lvl="0" algn="ctr" defTabSz="844550">
            <a:lnSpc>
              <a:spcPct val="90000"/>
            </a:lnSpc>
            <a:spcBef>
              <a:spcPct val="0"/>
            </a:spcBef>
            <a:spcAft>
              <a:spcPct val="35000"/>
            </a:spcAft>
          </a:pPr>
          <a:r>
            <a:rPr lang="en-US" sz="1900" b="1" kern="1200">
              <a:solidFill>
                <a:schemeClr val="tx1"/>
              </a:solidFill>
            </a:rPr>
            <a:t>without co-requisite</a:t>
          </a:r>
          <a:endParaRPr lang="en-US" sz="1900" b="1" kern="1200" dirty="0">
            <a:solidFill>
              <a:schemeClr val="tx1"/>
            </a:solidFill>
          </a:endParaRPr>
        </a:p>
      </dsp:txBody>
      <dsp:txXfrm>
        <a:off x="43400" y="1443434"/>
        <a:ext cx="2770804" cy="1168968"/>
      </dsp:txXfrm>
    </dsp:sp>
    <dsp:sp modelId="{89115F4D-D7D7-4C14-9A09-531013EB7025}">
      <dsp:nvSpPr>
        <dsp:cNvPr id="0" name=""/>
        <dsp:cNvSpPr/>
      </dsp:nvSpPr>
      <dsp:spPr>
        <a:xfrm>
          <a:off x="7032" y="2811646"/>
          <a:ext cx="2843540" cy="12417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t>MAT 143 or </a:t>
          </a:r>
        </a:p>
        <a:p>
          <a:pPr lvl="0" algn="ctr" defTabSz="844550">
            <a:lnSpc>
              <a:spcPct val="90000"/>
            </a:lnSpc>
            <a:spcBef>
              <a:spcPct val="0"/>
            </a:spcBef>
            <a:spcAft>
              <a:spcPct val="35000"/>
            </a:spcAft>
          </a:pPr>
          <a:r>
            <a:rPr lang="en-US" sz="1900" b="1" kern="1200"/>
            <a:t>MAT 152</a:t>
          </a:r>
        </a:p>
        <a:p>
          <a:pPr lvl="0" algn="ctr" defTabSz="844550">
            <a:lnSpc>
              <a:spcPct val="90000"/>
            </a:lnSpc>
            <a:spcBef>
              <a:spcPct val="0"/>
            </a:spcBef>
            <a:spcAft>
              <a:spcPct val="35000"/>
            </a:spcAft>
          </a:pPr>
          <a:r>
            <a:rPr lang="en-US" sz="1900" b="1" kern="1200"/>
            <a:t>with co-requisite</a:t>
          </a:r>
          <a:endParaRPr lang="en-US" sz="1900" b="1" kern="1200" dirty="0"/>
        </a:p>
      </dsp:txBody>
      <dsp:txXfrm>
        <a:off x="43400" y="2848014"/>
        <a:ext cx="2770804" cy="1168968"/>
      </dsp:txXfrm>
    </dsp:sp>
    <dsp:sp modelId="{7CE27578-0B43-4E62-899E-D7640C1182C2}">
      <dsp:nvSpPr>
        <dsp:cNvPr id="0" name=""/>
        <dsp:cNvSpPr/>
      </dsp:nvSpPr>
      <dsp:spPr>
        <a:xfrm>
          <a:off x="3328287" y="2487"/>
          <a:ext cx="2843540" cy="12417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t>Mastery of Tier 2</a:t>
          </a:r>
          <a:endParaRPr lang="en-US" sz="3200" b="1" kern="1200" dirty="0"/>
        </a:p>
      </dsp:txBody>
      <dsp:txXfrm>
        <a:off x="3364655" y="38855"/>
        <a:ext cx="2770804" cy="1168968"/>
      </dsp:txXfrm>
    </dsp:sp>
    <dsp:sp modelId="{5CC702E6-2FD7-4B1B-A925-79D5A1D42EF8}">
      <dsp:nvSpPr>
        <dsp:cNvPr id="0" name=""/>
        <dsp:cNvSpPr/>
      </dsp:nvSpPr>
      <dsp:spPr>
        <a:xfrm>
          <a:off x="3328287" y="1407066"/>
          <a:ext cx="2843540" cy="12417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solidFill>
                <a:schemeClr val="tx1"/>
              </a:solidFill>
            </a:rPr>
            <a:t>MAT 143 or </a:t>
          </a:r>
        </a:p>
        <a:p>
          <a:pPr lvl="0" algn="ctr" defTabSz="844550">
            <a:lnSpc>
              <a:spcPct val="90000"/>
            </a:lnSpc>
            <a:spcBef>
              <a:spcPct val="0"/>
            </a:spcBef>
            <a:spcAft>
              <a:spcPct val="35000"/>
            </a:spcAft>
          </a:pPr>
          <a:r>
            <a:rPr lang="en-US" sz="1900" b="1" kern="1200">
              <a:solidFill>
                <a:schemeClr val="tx1"/>
              </a:solidFill>
            </a:rPr>
            <a:t>MAT 152</a:t>
          </a:r>
        </a:p>
        <a:p>
          <a:pPr lvl="0" algn="ctr" defTabSz="844550">
            <a:lnSpc>
              <a:spcPct val="90000"/>
            </a:lnSpc>
            <a:spcBef>
              <a:spcPct val="0"/>
            </a:spcBef>
            <a:spcAft>
              <a:spcPct val="35000"/>
            </a:spcAft>
          </a:pPr>
          <a:r>
            <a:rPr lang="en-US" sz="1900" b="1" kern="1200">
              <a:solidFill>
                <a:schemeClr val="tx1"/>
              </a:solidFill>
            </a:rPr>
            <a:t>without co-requisite</a:t>
          </a:r>
          <a:endParaRPr lang="en-US" sz="1900" b="1" kern="1200" dirty="0">
            <a:solidFill>
              <a:schemeClr val="tx1"/>
            </a:solidFill>
          </a:endParaRPr>
        </a:p>
      </dsp:txBody>
      <dsp:txXfrm>
        <a:off x="3364655" y="1443434"/>
        <a:ext cx="2770804" cy="1168968"/>
      </dsp:txXfrm>
    </dsp:sp>
    <dsp:sp modelId="{8E4464A9-5A74-4235-83F8-4DB047ABC40B}">
      <dsp:nvSpPr>
        <dsp:cNvPr id="0" name=""/>
        <dsp:cNvSpPr/>
      </dsp:nvSpPr>
      <dsp:spPr>
        <a:xfrm>
          <a:off x="3328287" y="2811646"/>
          <a:ext cx="2843540" cy="12417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solidFill>
                <a:schemeClr val="tx1"/>
              </a:solidFill>
            </a:rPr>
            <a:t>MAT 121 or</a:t>
          </a:r>
        </a:p>
        <a:p>
          <a:pPr lvl="0" algn="ctr" defTabSz="844550">
            <a:lnSpc>
              <a:spcPct val="90000"/>
            </a:lnSpc>
            <a:spcBef>
              <a:spcPct val="0"/>
            </a:spcBef>
            <a:spcAft>
              <a:spcPct val="35000"/>
            </a:spcAft>
          </a:pPr>
          <a:r>
            <a:rPr lang="en-US" sz="1900" b="1" kern="1200">
              <a:solidFill>
                <a:schemeClr val="tx1"/>
              </a:solidFill>
            </a:rPr>
            <a:t>MAT 171</a:t>
          </a:r>
        </a:p>
        <a:p>
          <a:pPr lvl="0" algn="ctr" defTabSz="844550">
            <a:lnSpc>
              <a:spcPct val="90000"/>
            </a:lnSpc>
            <a:spcBef>
              <a:spcPct val="0"/>
            </a:spcBef>
            <a:spcAft>
              <a:spcPct val="35000"/>
            </a:spcAft>
          </a:pPr>
          <a:r>
            <a:rPr lang="en-US" sz="1900" b="1" kern="1200">
              <a:solidFill>
                <a:schemeClr val="tx1"/>
              </a:solidFill>
            </a:rPr>
            <a:t>with co-requisite</a:t>
          </a:r>
          <a:endParaRPr lang="en-US" sz="1900" b="1" kern="1200" dirty="0">
            <a:solidFill>
              <a:schemeClr val="tx1"/>
            </a:solidFill>
          </a:endParaRPr>
        </a:p>
      </dsp:txBody>
      <dsp:txXfrm>
        <a:off x="3364655" y="2848014"/>
        <a:ext cx="2770804" cy="1168968"/>
      </dsp:txXfrm>
    </dsp:sp>
    <dsp:sp modelId="{FD24D3BE-F7D6-4124-B288-3CC1FC51EF5D}">
      <dsp:nvSpPr>
        <dsp:cNvPr id="0" name=""/>
        <dsp:cNvSpPr/>
      </dsp:nvSpPr>
      <dsp:spPr>
        <a:xfrm>
          <a:off x="6649542" y="2487"/>
          <a:ext cx="2843540" cy="12417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t>Mastery of Tier 3</a:t>
          </a:r>
          <a:endParaRPr lang="en-US" sz="3200" b="1" kern="1200" dirty="0"/>
        </a:p>
      </dsp:txBody>
      <dsp:txXfrm>
        <a:off x="6685910" y="38855"/>
        <a:ext cx="2770804" cy="1168968"/>
      </dsp:txXfrm>
    </dsp:sp>
    <dsp:sp modelId="{6FC8DB58-9485-43BD-8065-A55C0B3DAA93}">
      <dsp:nvSpPr>
        <dsp:cNvPr id="0" name=""/>
        <dsp:cNvSpPr/>
      </dsp:nvSpPr>
      <dsp:spPr>
        <a:xfrm>
          <a:off x="6649542" y="1407066"/>
          <a:ext cx="2843540" cy="12417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solidFill>
                <a:schemeClr val="tx1"/>
              </a:solidFill>
            </a:rPr>
            <a:t>MAT 121 or</a:t>
          </a:r>
        </a:p>
        <a:p>
          <a:pPr lvl="0" algn="ctr" defTabSz="844550">
            <a:lnSpc>
              <a:spcPct val="90000"/>
            </a:lnSpc>
            <a:spcBef>
              <a:spcPct val="0"/>
            </a:spcBef>
            <a:spcAft>
              <a:spcPct val="35000"/>
            </a:spcAft>
          </a:pPr>
          <a:r>
            <a:rPr lang="en-US" sz="1900" b="1" kern="1200">
              <a:solidFill>
                <a:schemeClr val="tx1"/>
              </a:solidFill>
            </a:rPr>
            <a:t>MAT 171</a:t>
          </a:r>
        </a:p>
        <a:p>
          <a:pPr lvl="0" algn="ctr" defTabSz="844550">
            <a:lnSpc>
              <a:spcPct val="90000"/>
            </a:lnSpc>
            <a:spcBef>
              <a:spcPct val="0"/>
            </a:spcBef>
            <a:spcAft>
              <a:spcPct val="35000"/>
            </a:spcAft>
          </a:pPr>
          <a:r>
            <a:rPr lang="en-US" sz="1900" b="1" kern="1200">
              <a:solidFill>
                <a:schemeClr val="tx1"/>
              </a:solidFill>
            </a:rPr>
            <a:t>without co-requisite</a:t>
          </a:r>
          <a:endParaRPr lang="en-US" sz="1900" b="1" kern="1200" dirty="0">
            <a:solidFill>
              <a:schemeClr val="tx1"/>
            </a:solidFill>
          </a:endParaRPr>
        </a:p>
      </dsp:txBody>
      <dsp:txXfrm>
        <a:off x="6685910" y="1443434"/>
        <a:ext cx="2770804" cy="11689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F4A29-E4FA-4A1F-98C8-BAF865F2F32F}"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E3C85-3D82-4767-8E4C-9C1F1D827937}" type="slidenum">
              <a:rPr lang="en-US" smtClean="0"/>
              <a:t>‹#›</a:t>
            </a:fld>
            <a:endParaRPr lang="en-US"/>
          </a:p>
        </p:txBody>
      </p:sp>
    </p:spTree>
    <p:extLst>
      <p:ext uri="{BB962C8B-B14F-4D97-AF65-F5344CB8AC3E}">
        <p14:creationId xmlns:p14="http://schemas.microsoft.com/office/powerpoint/2010/main" val="395059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Unweighted HS GPA is the first placement</a:t>
            </a:r>
            <a:r>
              <a:rPr lang="en-US" baseline="0" dirty="0"/>
              <a:t> measure but we need to check other measures to see if the student can place higher. Only students who are outside the 10 year from graduation window or who legitimately don’t have a HS GPA (foreign high schools, GED. adult high school. Etc.) are able to take the RISE Placement Test. No one else is able to test.</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3</a:t>
            </a:fld>
            <a:endParaRPr lang="en-US"/>
          </a:p>
        </p:txBody>
      </p:sp>
    </p:spTree>
    <p:extLst>
      <p:ext uri="{BB962C8B-B14F-4D97-AF65-F5344CB8AC3E}">
        <p14:creationId xmlns:p14="http://schemas.microsoft.com/office/powerpoint/2010/main" val="276444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a:t>
            </a:r>
            <a:r>
              <a:rPr lang="en-US" baseline="0" dirty="0"/>
              <a:t> we have to have a crosswalk for current students to translate to RISE placement. This is a rough approximation that may or may not mirror state and local course requisites. But, it allows us to help students make the transition. DMA 010-030 roughly equates to MAT 003 Tier 1. DMA 010-050 equates to MAT 003 Tier 2. And, all DMA modules, 010-080 equates to Tier 3 for placement purposes. In English, we have no translation for DRE 096. DRE 097 is roughly equivalent to ENG 002 Tier 1 and DRE 098 is being equated to ENG 002 Tier 2. This will be important for continuing students as we want to give them the highest placement possible.</a:t>
            </a:r>
            <a:endParaRPr lang="en-US" dirty="0"/>
          </a:p>
          <a:p>
            <a:endParaRPr lang="en-US" dirty="0"/>
          </a:p>
        </p:txBody>
      </p:sp>
      <p:sp>
        <p:nvSpPr>
          <p:cNvPr id="4" name="Slide Number Placeholder 3"/>
          <p:cNvSpPr>
            <a:spLocks noGrp="1"/>
          </p:cNvSpPr>
          <p:nvPr>
            <p:ph type="sldNum" sz="quarter" idx="10"/>
          </p:nvPr>
        </p:nvSpPr>
        <p:spPr/>
        <p:txBody>
          <a:bodyPr/>
          <a:lstStyle/>
          <a:p>
            <a:fld id="{8C994DDE-A85A-4D45-AB9E-5AC3F5AEA9CD}" type="slidenum">
              <a:rPr lang="en-US" smtClean="0"/>
              <a:t>12</a:t>
            </a:fld>
            <a:endParaRPr lang="en-US"/>
          </a:p>
        </p:txBody>
      </p:sp>
    </p:spTree>
    <p:extLst>
      <p:ext uri="{BB962C8B-B14F-4D97-AF65-F5344CB8AC3E}">
        <p14:creationId xmlns:p14="http://schemas.microsoft.com/office/powerpoint/2010/main" val="280650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XRISEA screen brings testing, GPA,</a:t>
            </a:r>
            <a:r>
              <a:rPr lang="en-US" baseline="0" dirty="0"/>
              <a:t> and other information together on one screen. Additionally, you can quickly get to STAC and HSA through drill downs. </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14</a:t>
            </a:fld>
            <a:endParaRPr lang="en-US"/>
          </a:p>
        </p:txBody>
      </p:sp>
    </p:spTree>
    <p:extLst>
      <p:ext uri="{BB962C8B-B14F-4D97-AF65-F5344CB8AC3E}">
        <p14:creationId xmlns:p14="http://schemas.microsoft.com/office/powerpoint/2010/main" val="327919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STAC screen is a good tool to know what course credit the student has earned. Here you will see NC credit for developmental courses and grades for all courses taken.</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15</a:t>
            </a:fld>
            <a:endParaRPr lang="en-US"/>
          </a:p>
        </p:txBody>
      </p:sp>
    </p:spTree>
    <p:extLst>
      <p:ext uri="{BB962C8B-B14F-4D97-AF65-F5344CB8AC3E}">
        <p14:creationId xmlns:p14="http://schemas.microsoft.com/office/powerpoint/2010/main" val="226819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Judey</a:t>
            </a:r>
            <a:r>
              <a:rPr lang="en-US" dirty="0"/>
              <a:t> has</a:t>
            </a:r>
            <a:r>
              <a:rPr lang="en-US" baseline="0" dirty="0"/>
              <a:t> some ACT scores but none that meet the benchmark. Drill down to see her HS GPA.</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16</a:t>
            </a:fld>
            <a:endParaRPr lang="en-US"/>
          </a:p>
        </p:txBody>
      </p:sp>
    </p:spTree>
    <p:extLst>
      <p:ext uri="{BB962C8B-B14F-4D97-AF65-F5344CB8AC3E}">
        <p14:creationId xmlns:p14="http://schemas.microsoft.com/office/powerpoint/2010/main" val="28973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Judey</a:t>
            </a:r>
            <a:r>
              <a:rPr lang="en-US" dirty="0"/>
              <a:t> graduated from HS in 2013 so her</a:t>
            </a:r>
            <a:r>
              <a:rPr lang="en-US" baseline="0" dirty="0"/>
              <a:t> GPA is within the 10 year window (in 2019). Her GPA is 2.4. What does this allow her to register for?</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17</a:t>
            </a:fld>
            <a:endParaRPr lang="en-US"/>
          </a:p>
        </p:txBody>
      </p:sp>
    </p:spTree>
    <p:extLst>
      <p:ext uri="{BB962C8B-B14F-4D97-AF65-F5344CB8AC3E}">
        <p14:creationId xmlns:p14="http://schemas.microsoft.com/office/powerpoint/2010/main" val="352623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Judey</a:t>
            </a:r>
            <a:r>
              <a:rPr lang="en-US" dirty="0"/>
              <a:t> is a continuing student but must</a:t>
            </a:r>
            <a:r>
              <a:rPr lang="en-US" baseline="0" dirty="0"/>
              <a:t> have stopped out. She has no DRE or DMA credit to place her higher.</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18</a:t>
            </a:fld>
            <a:endParaRPr lang="en-US"/>
          </a:p>
        </p:txBody>
      </p:sp>
    </p:spTree>
    <p:extLst>
      <p:ext uri="{BB962C8B-B14F-4D97-AF65-F5344CB8AC3E}">
        <p14:creationId xmlns:p14="http://schemas.microsoft.com/office/powerpoint/2010/main" val="277679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19</a:t>
            </a:fld>
            <a:endParaRPr lang="en-US"/>
          </a:p>
        </p:txBody>
      </p:sp>
    </p:spTree>
    <p:extLst>
      <p:ext uri="{BB962C8B-B14F-4D97-AF65-F5344CB8AC3E}">
        <p14:creationId xmlns:p14="http://schemas.microsoft.com/office/powerpoint/2010/main" val="4062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Tomas was admitted</a:t>
            </a:r>
            <a:r>
              <a:rPr lang="en-US" baseline="0" dirty="0"/>
              <a:t> under RISE placement and the RISE GPA 2.2+ on his admission record (per system office direction from the patch). Drilling down we see that his HS GPA is 2.4 and he graduated in 2013.</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20</a:t>
            </a:fld>
            <a:endParaRPr lang="en-US"/>
          </a:p>
        </p:txBody>
      </p:sp>
    </p:spTree>
    <p:extLst>
      <p:ext uri="{BB962C8B-B14F-4D97-AF65-F5344CB8AC3E}">
        <p14:creationId xmlns:p14="http://schemas.microsoft.com/office/powerpoint/2010/main" val="402166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he</a:t>
            </a:r>
            <a:r>
              <a:rPr lang="en-US" baseline="0" dirty="0"/>
              <a:t> was admitted under RISE, Tomas has NC credit for ENG 002 and MAT 003 – the transition courses.</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21</a:t>
            </a:fld>
            <a:endParaRPr lang="en-US"/>
          </a:p>
        </p:txBody>
      </p:sp>
    </p:spTree>
    <p:extLst>
      <p:ext uri="{BB962C8B-B14F-4D97-AF65-F5344CB8AC3E}">
        <p14:creationId xmlns:p14="http://schemas.microsoft.com/office/powerpoint/2010/main" val="3090626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Mickey</a:t>
            </a:r>
            <a:r>
              <a:rPr lang="en-US" baseline="0" dirty="0"/>
              <a:t> has an old test score that does seem to give her some credit. We better check her GPA.</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23</a:t>
            </a:fld>
            <a:endParaRPr lang="en-US"/>
          </a:p>
        </p:txBody>
      </p:sp>
    </p:spTree>
    <p:extLst>
      <p:ext uri="{BB962C8B-B14F-4D97-AF65-F5344CB8AC3E}">
        <p14:creationId xmlns:p14="http://schemas.microsoft.com/office/powerpoint/2010/main" val="147140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placement. GPA is now the number one placement measure.</a:t>
            </a:r>
            <a:r>
              <a:rPr lang="en-US" baseline="0" dirty="0"/>
              <a:t> Students who have graduated within 10 years of coming to the college, from any US high school, will be placed by their unweighted high school GPA. No 4</a:t>
            </a:r>
            <a:r>
              <a:rPr lang="en-US" baseline="30000" dirty="0"/>
              <a:t>th</a:t>
            </a:r>
            <a:r>
              <a:rPr lang="en-US" baseline="0" dirty="0"/>
              <a:t> math is currently required – unlike our previous multiple measures policy. Students with a GPA of 2.8 or higher are fully college ready and can take any gateway math or English course without a </a:t>
            </a:r>
            <a:r>
              <a:rPr lang="en-US" baseline="0" dirty="0" err="1"/>
              <a:t>corequisite</a:t>
            </a:r>
            <a:r>
              <a:rPr lang="en-US" baseline="0" dirty="0"/>
              <a:t>. For students with GPAs between 2.2 and 2.799, they will take gateway math or English with a </a:t>
            </a:r>
            <a:r>
              <a:rPr lang="en-US" baseline="0" dirty="0" err="1"/>
              <a:t>corequisite</a:t>
            </a:r>
            <a:r>
              <a:rPr lang="en-US" baseline="0" dirty="0"/>
              <a:t> unless they have some other placement measure, like an ACT or SAT score, transfer credit, etc. Students with GPA below 2.2 will generally take the Transition English and Math courses. They can place out with other measures like the 2.2-2.799 students with the additional option of taking the gateway English and math with a </a:t>
            </a:r>
            <a:r>
              <a:rPr lang="en-US" baseline="0" dirty="0" err="1"/>
              <a:t>corequisite</a:t>
            </a:r>
            <a:r>
              <a:rPr lang="en-US" baseline="0" dirty="0"/>
              <a:t> if their ACT scores are within 2 points of the benchmark. For example, the math benchmark is 22. A student with GPA less than 2.2 can still take the gateway math course with a </a:t>
            </a:r>
            <a:r>
              <a:rPr lang="en-US" baseline="0" dirty="0" err="1"/>
              <a:t>corequisite</a:t>
            </a:r>
            <a:r>
              <a:rPr lang="en-US" baseline="0" dirty="0"/>
              <a:t> if their ACT score is 20 or 21. Otherwise, without some other placement criteria, that student will go to the Transition Math course before taking gateway math.</a:t>
            </a:r>
            <a:endParaRPr lang="en-US" dirty="0"/>
          </a:p>
        </p:txBody>
      </p:sp>
      <p:sp>
        <p:nvSpPr>
          <p:cNvPr id="4" name="Slide Number Placeholder 3"/>
          <p:cNvSpPr>
            <a:spLocks noGrp="1"/>
          </p:cNvSpPr>
          <p:nvPr>
            <p:ph type="sldNum" sz="quarter" idx="10"/>
          </p:nvPr>
        </p:nvSpPr>
        <p:spPr/>
        <p:txBody>
          <a:bodyPr/>
          <a:lstStyle/>
          <a:p>
            <a:fld id="{8C994DDE-A85A-4D45-AB9E-5AC3F5AEA9CD}" type="slidenum">
              <a:rPr lang="en-US" smtClean="0"/>
              <a:t>4</a:t>
            </a:fld>
            <a:endParaRPr lang="en-US"/>
          </a:p>
        </p:txBody>
      </p:sp>
    </p:spTree>
    <p:extLst>
      <p:ext uri="{BB962C8B-B14F-4D97-AF65-F5344CB8AC3E}">
        <p14:creationId xmlns:p14="http://schemas.microsoft.com/office/powerpoint/2010/main" val="123872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HS GPA is 2.1 from 2012. This is within</a:t>
            </a:r>
            <a:r>
              <a:rPr lang="en-US" baseline="0" dirty="0"/>
              <a:t> the 10 year window (in 2019). What does Mickey’s GPA tell us?</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24</a:t>
            </a:fld>
            <a:endParaRPr lang="en-US"/>
          </a:p>
        </p:txBody>
      </p:sp>
    </p:spTree>
    <p:extLst>
      <p:ext uri="{BB962C8B-B14F-4D97-AF65-F5344CB8AC3E}">
        <p14:creationId xmlns:p14="http://schemas.microsoft.com/office/powerpoint/2010/main" val="712147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Mickey</a:t>
            </a:r>
            <a:r>
              <a:rPr lang="en-US" baseline="0" dirty="0"/>
              <a:t> has gotten credit for DMA 010-050 and DRE 096 based on the tests she had previously completed. Does this place her higher than her GPA?</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25</a:t>
            </a:fld>
            <a:endParaRPr lang="en-US"/>
          </a:p>
        </p:txBody>
      </p:sp>
    </p:spTree>
    <p:extLst>
      <p:ext uri="{BB962C8B-B14F-4D97-AF65-F5344CB8AC3E}">
        <p14:creationId xmlns:p14="http://schemas.microsoft.com/office/powerpoint/2010/main" val="99572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has a DRE Composite Score that gives him some credit. His HS GPA is 2.0 from 2018.</a:t>
            </a:r>
          </a:p>
        </p:txBody>
      </p:sp>
      <p:sp>
        <p:nvSpPr>
          <p:cNvPr id="4" name="Slide Number Placeholder 3"/>
          <p:cNvSpPr>
            <a:spLocks noGrp="1"/>
          </p:cNvSpPr>
          <p:nvPr>
            <p:ph type="sldNum" sz="quarter" idx="10"/>
          </p:nvPr>
        </p:nvSpPr>
        <p:spPr/>
        <p:txBody>
          <a:bodyPr/>
          <a:lstStyle/>
          <a:p>
            <a:fld id="{7A0E3C85-3D82-4767-8E4C-9C1F1D827937}" type="slidenum">
              <a:rPr lang="en-US" smtClean="0"/>
              <a:t>27</a:t>
            </a:fld>
            <a:endParaRPr lang="en-US"/>
          </a:p>
        </p:txBody>
      </p:sp>
    </p:spTree>
    <p:extLst>
      <p:ext uri="{BB962C8B-B14F-4D97-AF65-F5344CB8AC3E}">
        <p14:creationId xmlns:p14="http://schemas.microsoft.com/office/powerpoint/2010/main" val="3320517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has gotten NC</a:t>
            </a:r>
            <a:r>
              <a:rPr lang="en-US" baseline="0" dirty="0"/>
              <a:t> credit from the NC DAP for DRE 096 and DRE 097, which translate to what tier in ENG 002? He also has some DMA credit for DMA 030-050. What are his options for gateway English and math?</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28</a:t>
            </a:fld>
            <a:endParaRPr lang="en-US"/>
          </a:p>
        </p:txBody>
      </p:sp>
    </p:spTree>
    <p:extLst>
      <p:ext uri="{BB962C8B-B14F-4D97-AF65-F5344CB8AC3E}">
        <p14:creationId xmlns:p14="http://schemas.microsoft.com/office/powerpoint/2010/main" val="2754037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 got</a:t>
            </a:r>
            <a:r>
              <a:rPr lang="en-US" baseline="0" dirty="0"/>
              <a:t> RHGPA28 through admissions. When we drill down to her GPA we see it is 2.9 from 2018. What does this allow her to do?</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30</a:t>
            </a:fld>
            <a:endParaRPr lang="en-US"/>
          </a:p>
        </p:txBody>
      </p:sp>
    </p:spTree>
    <p:extLst>
      <p:ext uri="{BB962C8B-B14F-4D97-AF65-F5344CB8AC3E}">
        <p14:creationId xmlns:p14="http://schemas.microsoft.com/office/powerpoint/2010/main" val="50403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RISE placement credit for transition</a:t>
            </a:r>
            <a:r>
              <a:rPr lang="en-US" baseline="0" dirty="0"/>
              <a:t> and </a:t>
            </a:r>
            <a:r>
              <a:rPr lang="en-US" baseline="0" dirty="0" err="1"/>
              <a:t>coreq</a:t>
            </a:r>
            <a:r>
              <a:rPr lang="en-US" baseline="0" dirty="0"/>
              <a:t> courses in STAC. What gateway math and English can Sally take?</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31</a:t>
            </a:fld>
            <a:endParaRPr lang="en-US"/>
          </a:p>
        </p:txBody>
      </p:sp>
    </p:spTree>
    <p:extLst>
      <p:ext uri="{BB962C8B-B14F-4D97-AF65-F5344CB8AC3E}">
        <p14:creationId xmlns:p14="http://schemas.microsoft.com/office/powerpoint/2010/main" val="4151567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took the</a:t>
            </a:r>
            <a:r>
              <a:rPr lang="en-US" baseline="0" dirty="0"/>
              <a:t> RISE Placement Test and had previously taken the NC DAP. He got placement on both. </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33</a:t>
            </a:fld>
            <a:endParaRPr lang="en-US"/>
          </a:p>
        </p:txBody>
      </p:sp>
    </p:spTree>
    <p:extLst>
      <p:ext uri="{BB962C8B-B14F-4D97-AF65-F5344CB8AC3E}">
        <p14:creationId xmlns:p14="http://schemas.microsoft.com/office/powerpoint/2010/main" val="1607179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Kevin’s STAC</a:t>
            </a:r>
            <a:r>
              <a:rPr lang="en-US" baseline="0" dirty="0"/>
              <a:t> screen shows DRE placement from the NC DAP and transition and </a:t>
            </a:r>
            <a:r>
              <a:rPr lang="en-US" baseline="0" dirty="0" err="1"/>
              <a:t>coreq</a:t>
            </a:r>
            <a:r>
              <a:rPr lang="en-US" baseline="0" dirty="0"/>
              <a:t> placement from the new RISE Placement Test. Based on the credit, what gateway courses can Kevin take with a </a:t>
            </a:r>
            <a:r>
              <a:rPr lang="en-US" baseline="0" dirty="0" err="1"/>
              <a:t>coreq</a:t>
            </a:r>
            <a:r>
              <a:rPr lang="en-US" baseline="0" dirty="0"/>
              <a:t> and what courses can he take without a </a:t>
            </a:r>
            <a:r>
              <a:rPr lang="en-US" baseline="0" dirty="0" err="1"/>
              <a:t>coreq</a:t>
            </a:r>
            <a:r>
              <a:rPr lang="en-US" baseline="0" dirty="0"/>
              <a:t>?</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34</a:t>
            </a:fld>
            <a:endParaRPr lang="en-US"/>
          </a:p>
        </p:txBody>
      </p:sp>
    </p:spTree>
    <p:extLst>
      <p:ext uri="{BB962C8B-B14F-4D97-AF65-F5344CB8AC3E}">
        <p14:creationId xmlns:p14="http://schemas.microsoft.com/office/powerpoint/2010/main" val="174558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a student is admitted, their HS GPA will automatically give them non-course credit as appropriate. This is often viewed in the STAC screen. A HS GPA of 2.8 or higher will earn the student non-course credit for the Transition Math course, MAT 003, and the Transition English course, ENG 002. In addition, these students will get NC credit for all of the math and English </a:t>
            </a:r>
            <a:r>
              <a:rPr lang="en-US" baseline="0" dirty="0" err="1"/>
              <a:t>corequisite</a:t>
            </a:r>
            <a:r>
              <a:rPr lang="en-US" baseline="0" dirty="0"/>
              <a:t> courses. Those are MAT 010, MAT 021, MAT 043, MAT 052, MAT 071, and ENG 011. Students between 2.2 and 2.799 will get only credit for MAT 003 and ENG 002. This will allow the students to register for the gateway math and English but the lack of credit for the </a:t>
            </a:r>
            <a:r>
              <a:rPr lang="en-US" baseline="0" dirty="0" err="1"/>
              <a:t>corequisites</a:t>
            </a:r>
            <a:r>
              <a:rPr lang="en-US" baseline="0" dirty="0"/>
              <a:t> will force the student to take them. Of course, students with HS GPA below 2.2 will get no NC credit due to their GPA alone. They may have other placement measures that will earn them credit though.</a:t>
            </a:r>
            <a:endParaRPr lang="en-US" dirty="0"/>
          </a:p>
        </p:txBody>
      </p:sp>
      <p:sp>
        <p:nvSpPr>
          <p:cNvPr id="4" name="Slide Number Placeholder 3"/>
          <p:cNvSpPr>
            <a:spLocks noGrp="1"/>
          </p:cNvSpPr>
          <p:nvPr>
            <p:ph type="sldNum" sz="quarter" idx="10"/>
          </p:nvPr>
        </p:nvSpPr>
        <p:spPr/>
        <p:txBody>
          <a:bodyPr/>
          <a:lstStyle/>
          <a:p>
            <a:fld id="{8C994DDE-A85A-4D45-AB9E-5AC3F5AEA9CD}" type="slidenum">
              <a:rPr lang="en-US" smtClean="0"/>
              <a:t>5</a:t>
            </a:fld>
            <a:endParaRPr lang="en-US"/>
          </a:p>
        </p:txBody>
      </p:sp>
    </p:spTree>
    <p:extLst>
      <p:ext uri="{BB962C8B-B14F-4D97-AF65-F5344CB8AC3E}">
        <p14:creationId xmlns:p14="http://schemas.microsoft.com/office/powerpoint/2010/main" val="315739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all of the criteria in the first row of this chart are true, then the student’s placement begins in Transition English (ENG 002). From there, the student’s record should be reviewed to see if any of the other items can place the student higher. For instance, if this is a continuing student who has previously earned credit for DRE 097 then she can register for ENG 111 with a </a:t>
            </a:r>
            <a:r>
              <a:rPr lang="en-US" baseline="0" dirty="0" err="1"/>
              <a:t>coreq</a:t>
            </a:r>
            <a:r>
              <a:rPr lang="en-US" baseline="0" dirty="0"/>
              <a:t>. OR if the student has an ACT English score of 18 then she can register for ENG 111 without a </a:t>
            </a:r>
            <a:r>
              <a:rPr lang="en-US" baseline="0" dirty="0" err="1"/>
              <a:t>coreq</a:t>
            </a:r>
            <a:r>
              <a:rPr lang="en-US" baseline="0" dirty="0"/>
              <a:t>. Any one of the measures listed in the second or third rows can “bump” the student to that row’s placement.</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6</a:t>
            </a:fld>
            <a:endParaRPr lang="en-US"/>
          </a:p>
        </p:txBody>
      </p:sp>
    </p:spTree>
    <p:extLst>
      <p:ext uri="{BB962C8B-B14F-4D97-AF65-F5344CB8AC3E}">
        <p14:creationId xmlns:p14="http://schemas.microsoft.com/office/powerpoint/2010/main" val="400638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works the same as the English chart. If all</a:t>
            </a:r>
            <a:r>
              <a:rPr lang="en-US" baseline="0" dirty="0"/>
              <a:t> of the measures in the first row are met without any other placement then the student begins in the transition math courses (MAT 003). The advisor should determine what math is required for the student’s program and look at those rows. If any measure is met in one of those rows then the student can take the course as noted, either with a </a:t>
            </a:r>
            <a:r>
              <a:rPr lang="en-US" baseline="0" dirty="0" err="1"/>
              <a:t>coreq</a:t>
            </a:r>
            <a:r>
              <a:rPr lang="en-US" baseline="0" dirty="0"/>
              <a:t> or without a </a:t>
            </a:r>
            <a:r>
              <a:rPr lang="en-US" baseline="0" dirty="0" err="1"/>
              <a:t>coreq</a:t>
            </a:r>
            <a:r>
              <a:rPr lang="en-US" baseline="0" dirty="0"/>
              <a:t>.</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7</a:t>
            </a:fld>
            <a:endParaRPr lang="en-US"/>
          </a:p>
        </p:txBody>
      </p:sp>
    </p:spTree>
    <p:extLst>
      <p:ext uri="{BB962C8B-B14F-4D97-AF65-F5344CB8AC3E}">
        <p14:creationId xmlns:p14="http://schemas.microsoft.com/office/powerpoint/2010/main" val="7749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college needs to determine the best place to house the transition courses.</a:t>
            </a:r>
            <a:r>
              <a:rPr lang="en-US" baseline="0" dirty="0"/>
              <a:t> The college may choose to teach only in curriculum, only in basic skills, or use a combination of both.</a:t>
            </a:r>
            <a:endParaRPr lang="en-US" dirty="0"/>
          </a:p>
        </p:txBody>
      </p:sp>
      <p:sp>
        <p:nvSpPr>
          <p:cNvPr id="4" name="Slide Number Placeholder 3"/>
          <p:cNvSpPr>
            <a:spLocks noGrp="1"/>
          </p:cNvSpPr>
          <p:nvPr>
            <p:ph type="sldNum" sz="quarter" idx="10"/>
          </p:nvPr>
        </p:nvSpPr>
        <p:spPr/>
        <p:txBody>
          <a:bodyPr/>
          <a:lstStyle/>
          <a:p>
            <a:fld id="{7A0E3C85-3D82-4767-8E4C-9C1F1D827937}" type="slidenum">
              <a:rPr lang="en-US" smtClean="0"/>
              <a:t>8</a:t>
            </a:fld>
            <a:endParaRPr lang="en-US"/>
          </a:p>
        </p:txBody>
      </p:sp>
    </p:spTree>
    <p:extLst>
      <p:ext uri="{BB962C8B-B14F-4D97-AF65-F5344CB8AC3E}">
        <p14:creationId xmlns:p14="http://schemas.microsoft.com/office/powerpoint/2010/main" val="245978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students outside of the 10 year limit for</a:t>
            </a:r>
            <a:r>
              <a:rPr lang="en-US" baseline="0" dirty="0"/>
              <a:t> HS GPA and any student who does not have a US HS GPA (foreign students, GED students, etc.) will take the RISE Placement Test. This test mirrors the Transition Math and Transition English courses. The Tiers in the courses correspond to sections of the placement tests. Any options available to a student upon completion of a Tier, either in the course or on the test, are the same. Let’s look at the Transition English course – ENG 002 – first. It has two Tiers. If a student masters Tier 1 in the course or passes the English Tier 1 Placement Test he is eligible to then take ENG 111 with the </a:t>
            </a:r>
            <a:r>
              <a:rPr lang="en-US" baseline="0" dirty="0" err="1"/>
              <a:t>corequisite</a:t>
            </a:r>
            <a:r>
              <a:rPr lang="en-US" baseline="0" dirty="0"/>
              <a:t> – ENG 011. This is great! The student has enough knowledge to attempt ENG 111 and will have excellent, just in time, targeted help to be successful in the course. If the student runs out of time and can’t complete Tier 2 in the course we want that student to go to ENG 111 and take ENG 011 with it. They should not be encouraged to return to the Transition English course. If the student has time, he can complete Tier 2 in Transition English. If that is the case, the student will be able to take ENG 111 without the </a:t>
            </a:r>
            <a:r>
              <a:rPr lang="en-US" baseline="0" dirty="0" err="1"/>
              <a:t>corequisite</a:t>
            </a:r>
            <a:r>
              <a:rPr lang="en-US" baseline="0" dirty="0"/>
              <a:t>. Likewise, if the student masters the English Tier 2 Placement Test he can take ENG 111 without a </a:t>
            </a:r>
            <a:r>
              <a:rPr lang="en-US" baseline="0" dirty="0" err="1"/>
              <a:t>corequisite</a:t>
            </a:r>
            <a:r>
              <a:rPr lang="en-US" baseline="0" dirty="0"/>
              <a:t>. A couple quick notes on the RISE Placement Tests – the tests are sequential and a student is not allowed to move to the next Tier unless he earns the mastery score of 75 on the current Tier. Students are allowed to retest one time on each Tier. </a:t>
            </a:r>
            <a:endParaRPr lang="en-US" dirty="0"/>
          </a:p>
          <a:p>
            <a:endParaRPr lang="en-US" dirty="0"/>
          </a:p>
        </p:txBody>
      </p:sp>
      <p:sp>
        <p:nvSpPr>
          <p:cNvPr id="4" name="Slide Number Placeholder 3"/>
          <p:cNvSpPr>
            <a:spLocks noGrp="1"/>
          </p:cNvSpPr>
          <p:nvPr>
            <p:ph type="sldNum" sz="quarter" idx="10"/>
          </p:nvPr>
        </p:nvSpPr>
        <p:spPr/>
        <p:txBody>
          <a:bodyPr/>
          <a:lstStyle/>
          <a:p>
            <a:fld id="{8C994DDE-A85A-4D45-AB9E-5AC3F5AEA9CD}" type="slidenum">
              <a:rPr lang="en-US" smtClean="0"/>
              <a:t>9</a:t>
            </a:fld>
            <a:endParaRPr lang="en-US"/>
          </a:p>
        </p:txBody>
      </p:sp>
    </p:spTree>
    <p:extLst>
      <p:ext uri="{BB962C8B-B14F-4D97-AF65-F5344CB8AC3E}">
        <p14:creationId xmlns:p14="http://schemas.microsoft.com/office/powerpoint/2010/main" val="89747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Moving onto math! I’m going to stop trying to parallel the test to the course because of the complexity of the Tiers here. Just remember that mastering a Tier on</a:t>
            </a:r>
            <a:r>
              <a:rPr lang="en-US" baseline="0" dirty="0"/>
              <a:t> the test results in the same options as mastering the Tier in the Transition course. There are three Tiers in the Transition Math course – MAT 003. Upon mastering Tier 1, students are able to take MAT 110 without the </a:t>
            </a:r>
            <a:r>
              <a:rPr lang="en-US" baseline="0" dirty="0" err="1"/>
              <a:t>corequisite</a:t>
            </a:r>
            <a:r>
              <a:rPr lang="en-US" baseline="0" dirty="0"/>
              <a:t>. But, they are also able to take MAT 143 or MAT 152 with their </a:t>
            </a:r>
            <a:r>
              <a:rPr lang="en-US" baseline="0" dirty="0" err="1"/>
              <a:t>corequisite</a:t>
            </a:r>
            <a:r>
              <a:rPr lang="en-US" baseline="0" dirty="0"/>
              <a:t> courses – MAT 043 or MAT 052. This is huge! Students don’t have to return to MAT 003 to complete more Tiers if their program math is any of those three. We hope students will complete through Tier 2 in one semester and that would allow them to still take MAT 110 without the </a:t>
            </a:r>
            <a:r>
              <a:rPr lang="en-US" baseline="0" dirty="0" err="1"/>
              <a:t>corequisite</a:t>
            </a:r>
            <a:r>
              <a:rPr lang="en-US" baseline="0" dirty="0"/>
              <a:t> but also MAT 143 and MAT 152 with their </a:t>
            </a:r>
            <a:r>
              <a:rPr lang="en-US" baseline="0" dirty="0" err="1"/>
              <a:t>corequisites</a:t>
            </a:r>
            <a:r>
              <a:rPr lang="en-US" baseline="0" dirty="0"/>
              <a:t>. In addition, they are now able to take MAT 121 or MAT 171 with their </a:t>
            </a:r>
            <a:r>
              <a:rPr lang="en-US" baseline="0" dirty="0" err="1"/>
              <a:t>corequisites</a:t>
            </a:r>
            <a:r>
              <a:rPr lang="en-US" baseline="0" dirty="0"/>
              <a:t> – MAT 021 and MAT 071. So, by completing through Tier 2 a student is able to take any gateway math course! Finally, mastery of Tier 3 will allow a student to take any gateway math course without a </a:t>
            </a:r>
            <a:r>
              <a:rPr lang="en-US" baseline="0" dirty="0" err="1"/>
              <a:t>corequisite</a:t>
            </a:r>
            <a:r>
              <a:rPr lang="en-US" baseline="0" dirty="0"/>
              <a:t>. But again, taking the course with a </a:t>
            </a:r>
            <a:r>
              <a:rPr lang="en-US" baseline="0" dirty="0" err="1"/>
              <a:t>corequisite</a:t>
            </a:r>
            <a:r>
              <a:rPr lang="en-US" baseline="0" dirty="0"/>
              <a:t> is a good outcome. They will not spend another semester in the </a:t>
            </a:r>
            <a:r>
              <a:rPr lang="en-US" baseline="0" dirty="0" err="1"/>
              <a:t>prerequiste</a:t>
            </a:r>
            <a:r>
              <a:rPr lang="en-US" baseline="0" dirty="0"/>
              <a:t> course but will have the opportunity to earn gateway course credit with the just in time, targeted help that will support them in the effort.</a:t>
            </a:r>
            <a:endParaRPr lang="en-US" dirty="0"/>
          </a:p>
        </p:txBody>
      </p:sp>
      <p:sp>
        <p:nvSpPr>
          <p:cNvPr id="4" name="Slide Number Placeholder 3"/>
          <p:cNvSpPr>
            <a:spLocks noGrp="1"/>
          </p:cNvSpPr>
          <p:nvPr>
            <p:ph type="sldNum" sz="quarter" idx="10"/>
          </p:nvPr>
        </p:nvSpPr>
        <p:spPr/>
        <p:txBody>
          <a:bodyPr/>
          <a:lstStyle/>
          <a:p>
            <a:fld id="{8C994DDE-A85A-4D45-AB9E-5AC3F5AEA9CD}" type="slidenum">
              <a:rPr lang="en-US" smtClean="0"/>
              <a:t>10</a:t>
            </a:fld>
            <a:endParaRPr lang="en-US"/>
          </a:p>
        </p:txBody>
      </p:sp>
    </p:spTree>
    <p:extLst>
      <p:ext uri="{BB962C8B-B14F-4D97-AF65-F5344CB8AC3E}">
        <p14:creationId xmlns:p14="http://schemas.microsoft.com/office/powerpoint/2010/main" val="134170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I’ve been talking about the </a:t>
            </a:r>
            <a:r>
              <a:rPr lang="en-US" dirty="0" err="1"/>
              <a:t>corequisite</a:t>
            </a:r>
            <a:r>
              <a:rPr lang="en-US" dirty="0"/>
              <a:t> courses but here</a:t>
            </a:r>
            <a:r>
              <a:rPr lang="en-US" baseline="0" dirty="0"/>
              <a:t> are the details. Each course is 1 or 2 credit hours with 2 to 4 contact hours. The naming convention should facilitate the connection to the parent course. For instance, MAT 152, Statistics, is a 4 credit hour, 5 contact hour course with a </a:t>
            </a:r>
            <a:r>
              <a:rPr lang="en-US" baseline="0" dirty="0" err="1"/>
              <a:t>corequisite</a:t>
            </a:r>
            <a:r>
              <a:rPr lang="en-US" baseline="0" dirty="0"/>
              <a:t> course, MAT 052 that is a 2 credit hour 3 contact hour course. This means the student who requires the </a:t>
            </a:r>
            <a:r>
              <a:rPr lang="en-US" baseline="0" dirty="0" err="1"/>
              <a:t>corequisite</a:t>
            </a:r>
            <a:r>
              <a:rPr lang="en-US" baseline="0" dirty="0"/>
              <a:t> will be signing up for both courses totaling 6 credit hours and 8 contact hours. That’s a lot of math! But it gives students the opportunity to take MAT 152 who might have had to spend several semesters taking developmental coursework before doing so. In addition, the </a:t>
            </a:r>
            <a:r>
              <a:rPr lang="en-US" baseline="0" dirty="0" err="1"/>
              <a:t>corequisite</a:t>
            </a:r>
            <a:r>
              <a:rPr lang="en-US" baseline="0" dirty="0"/>
              <a:t> class will provide valuable support to the student while taking advantage of the opportunity. </a:t>
            </a:r>
            <a:endParaRPr lang="en-US" dirty="0"/>
          </a:p>
          <a:p>
            <a:endParaRPr lang="en-US" dirty="0"/>
          </a:p>
        </p:txBody>
      </p:sp>
      <p:sp>
        <p:nvSpPr>
          <p:cNvPr id="4" name="Slide Number Placeholder 3"/>
          <p:cNvSpPr>
            <a:spLocks noGrp="1"/>
          </p:cNvSpPr>
          <p:nvPr>
            <p:ph type="sldNum" sz="quarter" idx="10"/>
          </p:nvPr>
        </p:nvSpPr>
        <p:spPr/>
        <p:txBody>
          <a:bodyPr/>
          <a:lstStyle/>
          <a:p>
            <a:fld id="{8C994DDE-A85A-4D45-AB9E-5AC3F5AEA9CD}" type="slidenum">
              <a:rPr lang="en-US" smtClean="0"/>
              <a:t>11</a:t>
            </a:fld>
            <a:endParaRPr lang="en-US"/>
          </a:p>
        </p:txBody>
      </p:sp>
    </p:spTree>
    <p:extLst>
      <p:ext uri="{BB962C8B-B14F-4D97-AF65-F5344CB8AC3E}">
        <p14:creationId xmlns:p14="http://schemas.microsoft.com/office/powerpoint/2010/main" val="230516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42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816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700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586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22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217725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786548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9823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2/3/2020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1718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2/3/2020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707854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1035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2/3/2020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3444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illinoisreview.typepad.com/illinoisreview/2014/08/us-civil-rights-commissioner-college-students-not-developed-enough-for-free-speech.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Rise</a:t>
            </a:r>
            <a:br>
              <a:rPr lang="en-US" dirty="0"/>
            </a:br>
            <a:r>
              <a:rPr lang="en-US" dirty="0"/>
              <a:t>Advisor Training</a:t>
            </a:r>
          </a:p>
        </p:txBody>
      </p:sp>
      <p:sp>
        <p:nvSpPr>
          <p:cNvPr id="3" name="Subtitle 2"/>
          <p:cNvSpPr>
            <a:spLocks noGrp="1"/>
          </p:cNvSpPr>
          <p:nvPr>
            <p:ph type="subTitle" idx="1"/>
          </p:nvPr>
        </p:nvSpPr>
        <p:spPr/>
        <p:txBody>
          <a:bodyPr>
            <a:normAutofit/>
          </a:bodyPr>
          <a:lstStyle/>
          <a:p>
            <a:r>
              <a:rPr lang="en-US" dirty="0"/>
              <a:t>Laura </a:t>
            </a:r>
            <a:r>
              <a:rPr lang="en-US" dirty="0" err="1"/>
              <a:t>kalbauGH</a:t>
            </a:r>
            <a:r>
              <a:rPr lang="en-US" dirty="0"/>
              <a:t> – NC Student success center, </a:t>
            </a:r>
            <a:r>
              <a:rPr lang="en-US" dirty="0" err="1"/>
              <a:t>ncccs</a:t>
            </a:r>
            <a:endParaRPr lang="en-US" dirty="0"/>
          </a:p>
          <a:p>
            <a:endParaRPr lang="en-US" dirty="0"/>
          </a:p>
        </p:txBody>
      </p:sp>
    </p:spTree>
    <p:extLst>
      <p:ext uri="{BB962C8B-B14F-4D97-AF65-F5344CB8AC3E}">
        <p14:creationId xmlns:p14="http://schemas.microsoft.com/office/powerpoint/2010/main" val="423251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Transition Math Course - MAT 003</a:t>
            </a:r>
          </a:p>
        </p:txBody>
      </p:sp>
      <p:graphicFrame>
        <p:nvGraphicFramePr>
          <p:cNvPr id="3" name="Diagram 2">
            <a:extLst>
              <a:ext uri="{FF2B5EF4-FFF2-40B4-BE49-F238E27FC236}">
                <a16:creationId xmlns:a16="http://schemas.microsoft.com/office/drawing/2014/main" id="{02559941-ECC3-4944-A454-D7331FE95DB6}"/>
              </a:ext>
            </a:extLst>
          </p:cNvPr>
          <p:cNvGraphicFramePr/>
          <p:nvPr>
            <p:extLst>
              <p:ext uri="{D42A27DB-BD31-4B8C-83A1-F6EECF244321}">
                <p14:modId xmlns:p14="http://schemas.microsoft.com/office/powerpoint/2010/main" val="2474809400"/>
              </p:ext>
            </p:extLst>
          </p:nvPr>
        </p:nvGraphicFramePr>
        <p:xfrm>
          <a:off x="1590781" y="2183524"/>
          <a:ext cx="9500115" cy="4055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08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739580"/>
            <a:ext cx="10178322" cy="1044971"/>
          </a:xfrm>
        </p:spPr>
        <p:txBody>
          <a:bodyPr/>
          <a:lstStyle/>
          <a:p>
            <a:r>
              <a:rPr lang="en-US" dirty="0"/>
              <a:t>Co-Requisite Courses</a:t>
            </a:r>
          </a:p>
        </p:txBody>
      </p:sp>
      <p:graphicFrame>
        <p:nvGraphicFramePr>
          <p:cNvPr id="3" name="Table 2"/>
          <p:cNvGraphicFramePr>
            <a:graphicFrameLocks noGrp="1"/>
          </p:cNvGraphicFramePr>
          <p:nvPr>
            <p:extLst>
              <p:ext uri="{D42A27DB-BD31-4B8C-83A1-F6EECF244321}">
                <p14:modId xmlns:p14="http://schemas.microsoft.com/office/powerpoint/2010/main" val="1890074097"/>
              </p:ext>
            </p:extLst>
          </p:nvPr>
        </p:nvGraphicFramePr>
        <p:xfrm>
          <a:off x="1545020" y="1941134"/>
          <a:ext cx="9569670" cy="3982137"/>
        </p:xfrm>
        <a:graphic>
          <a:graphicData uri="http://schemas.openxmlformats.org/drawingml/2006/table">
            <a:tbl>
              <a:tblPr firstRow="1" bandRow="1">
                <a:tableStyleId>{5C22544A-7EE6-4342-B048-85BDC9FD1C3A}</a:tableStyleId>
              </a:tblPr>
              <a:tblGrid>
                <a:gridCol w="1542574">
                  <a:extLst>
                    <a:ext uri="{9D8B030D-6E8A-4147-A177-3AD203B41FA5}">
                      <a16:colId xmlns:a16="http://schemas.microsoft.com/office/drawing/2014/main" val="20000"/>
                    </a:ext>
                  </a:extLst>
                </a:gridCol>
                <a:gridCol w="1428309">
                  <a:extLst>
                    <a:ext uri="{9D8B030D-6E8A-4147-A177-3AD203B41FA5}">
                      <a16:colId xmlns:a16="http://schemas.microsoft.com/office/drawing/2014/main" val="20001"/>
                    </a:ext>
                  </a:extLst>
                </a:gridCol>
                <a:gridCol w="1428309">
                  <a:extLst>
                    <a:ext uri="{9D8B030D-6E8A-4147-A177-3AD203B41FA5}">
                      <a16:colId xmlns:a16="http://schemas.microsoft.com/office/drawing/2014/main" val="20002"/>
                    </a:ext>
                  </a:extLst>
                </a:gridCol>
                <a:gridCol w="538972">
                  <a:extLst>
                    <a:ext uri="{9D8B030D-6E8A-4147-A177-3AD203B41FA5}">
                      <a16:colId xmlns:a16="http://schemas.microsoft.com/office/drawing/2014/main" val="20003"/>
                    </a:ext>
                  </a:extLst>
                </a:gridCol>
                <a:gridCol w="1774888">
                  <a:extLst>
                    <a:ext uri="{9D8B030D-6E8A-4147-A177-3AD203B41FA5}">
                      <a16:colId xmlns:a16="http://schemas.microsoft.com/office/drawing/2014/main" val="20004"/>
                    </a:ext>
                  </a:extLst>
                </a:gridCol>
                <a:gridCol w="1428309">
                  <a:extLst>
                    <a:ext uri="{9D8B030D-6E8A-4147-A177-3AD203B41FA5}">
                      <a16:colId xmlns:a16="http://schemas.microsoft.com/office/drawing/2014/main" val="20005"/>
                    </a:ext>
                  </a:extLst>
                </a:gridCol>
                <a:gridCol w="1428309">
                  <a:extLst>
                    <a:ext uri="{9D8B030D-6E8A-4147-A177-3AD203B41FA5}">
                      <a16:colId xmlns:a16="http://schemas.microsoft.com/office/drawing/2014/main" val="20006"/>
                    </a:ext>
                  </a:extLst>
                </a:gridCol>
              </a:tblGrid>
              <a:tr h="972633">
                <a:tc>
                  <a:txBody>
                    <a:bodyPr/>
                    <a:lstStyle/>
                    <a:p>
                      <a:pPr algn="ctr"/>
                      <a:r>
                        <a:rPr lang="en-US" dirty="0"/>
                        <a:t>Parent</a:t>
                      </a:r>
                      <a:r>
                        <a:rPr lang="en-US" baseline="0" dirty="0"/>
                        <a:t> Class</a:t>
                      </a:r>
                      <a:endParaRPr lang="en-US" dirty="0"/>
                    </a:p>
                  </a:txBody>
                  <a:tcPr anchor="ctr"/>
                </a:tc>
                <a:tc>
                  <a:txBody>
                    <a:bodyPr/>
                    <a:lstStyle/>
                    <a:p>
                      <a:pPr algn="ctr"/>
                      <a:r>
                        <a:rPr lang="en-US" dirty="0"/>
                        <a:t>Contact Hours</a:t>
                      </a:r>
                    </a:p>
                  </a:txBody>
                  <a:tcPr anchor="ctr"/>
                </a:tc>
                <a:tc>
                  <a:txBody>
                    <a:bodyPr/>
                    <a:lstStyle/>
                    <a:p>
                      <a:pPr algn="ctr"/>
                      <a:r>
                        <a:rPr lang="en-US" dirty="0"/>
                        <a:t>Credit Hours</a:t>
                      </a: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Co-</a:t>
                      </a:r>
                      <a:r>
                        <a:rPr lang="en-US" dirty="0" err="1"/>
                        <a:t>Req</a:t>
                      </a:r>
                      <a:r>
                        <a:rPr lang="en-US" dirty="0"/>
                        <a:t> Class</a:t>
                      </a:r>
                    </a:p>
                  </a:txBody>
                  <a:tcPr anchor="ctr"/>
                </a:tc>
                <a:tc>
                  <a:txBody>
                    <a:bodyPr/>
                    <a:lstStyle/>
                    <a:p>
                      <a:pPr algn="ctr"/>
                      <a:r>
                        <a:rPr lang="en-US" dirty="0"/>
                        <a:t>Contact Hours</a:t>
                      </a:r>
                    </a:p>
                  </a:txBody>
                  <a:tcPr anchor="ctr"/>
                </a:tc>
                <a:tc>
                  <a:txBody>
                    <a:bodyPr/>
                    <a:lstStyle/>
                    <a:p>
                      <a:pPr algn="ctr"/>
                      <a:r>
                        <a:rPr lang="en-US" dirty="0"/>
                        <a:t>Credit Hours</a:t>
                      </a:r>
                    </a:p>
                  </a:txBody>
                  <a:tcPr anchor="ctr"/>
                </a:tc>
                <a:extLst>
                  <a:ext uri="{0D108BD9-81ED-4DB2-BD59-A6C34878D82A}">
                    <a16:rowId xmlns:a16="http://schemas.microsoft.com/office/drawing/2014/main" val="10000"/>
                  </a:ext>
                </a:extLst>
              </a:tr>
              <a:tr h="501584">
                <a:tc>
                  <a:txBody>
                    <a:bodyPr/>
                    <a:lstStyle/>
                    <a:p>
                      <a:pPr algn="ctr"/>
                      <a:r>
                        <a:rPr lang="en-US" dirty="0"/>
                        <a:t>MAT 110</a:t>
                      </a:r>
                    </a:p>
                  </a:txBody>
                  <a:tcPr anchor="ctr"/>
                </a:tc>
                <a:tc>
                  <a:txBody>
                    <a:bodyPr/>
                    <a:lstStyle/>
                    <a:p>
                      <a:pPr algn="ctr"/>
                      <a:r>
                        <a:rPr lang="en-US" dirty="0"/>
                        <a:t>4</a:t>
                      </a:r>
                    </a:p>
                  </a:txBody>
                  <a:tcPr anchor="ctr"/>
                </a:tc>
                <a:tc>
                  <a:txBody>
                    <a:bodyPr/>
                    <a:lstStyle/>
                    <a:p>
                      <a:pPr algn="ctr"/>
                      <a:r>
                        <a:rPr lang="en-US" dirty="0"/>
                        <a:t>3</a:t>
                      </a:r>
                    </a:p>
                  </a:txBody>
                  <a:tcPr anchor="ctr"/>
                </a:tc>
                <a:tc rowSpan="6">
                  <a:txBody>
                    <a:bodyPr/>
                    <a:lstStyle/>
                    <a:p>
                      <a:pPr algn="ctr"/>
                      <a:endParaRPr lang="en-US" dirty="0"/>
                    </a:p>
                  </a:txBody>
                  <a:tcPr anchor="ctr">
                    <a:solidFill>
                      <a:schemeClr val="accent1"/>
                    </a:solidFill>
                  </a:tcPr>
                </a:tc>
                <a:tc>
                  <a:txBody>
                    <a:bodyPr/>
                    <a:lstStyle/>
                    <a:p>
                      <a:pPr algn="ctr"/>
                      <a:r>
                        <a:rPr lang="en-US" dirty="0"/>
                        <a:t>MAT 010</a:t>
                      </a:r>
                    </a:p>
                  </a:txBody>
                  <a:tcPr anchor="ctr"/>
                </a:tc>
                <a:tc>
                  <a:txBody>
                    <a:bodyPr/>
                    <a:lstStyle/>
                    <a:p>
                      <a:pPr algn="ctr"/>
                      <a:r>
                        <a:rPr lang="en-US" dirty="0"/>
                        <a:t>2</a:t>
                      </a:r>
                    </a:p>
                  </a:txBody>
                  <a:tcPr anchor="ctr"/>
                </a:tc>
                <a:tc>
                  <a:txBody>
                    <a:bodyPr/>
                    <a:lstStyle/>
                    <a:p>
                      <a:pPr algn="ctr"/>
                      <a:r>
                        <a:rPr lang="en-US" dirty="0"/>
                        <a:t>1</a:t>
                      </a:r>
                    </a:p>
                  </a:txBody>
                  <a:tcPr anchor="ctr"/>
                </a:tc>
                <a:extLst>
                  <a:ext uri="{0D108BD9-81ED-4DB2-BD59-A6C34878D82A}">
                    <a16:rowId xmlns:a16="http://schemas.microsoft.com/office/drawing/2014/main" val="10001"/>
                  </a:ext>
                </a:extLst>
              </a:tr>
              <a:tr h="501584">
                <a:tc>
                  <a:txBody>
                    <a:bodyPr/>
                    <a:lstStyle/>
                    <a:p>
                      <a:pPr algn="ctr"/>
                      <a:r>
                        <a:rPr lang="en-US" dirty="0"/>
                        <a:t>MAT 121</a:t>
                      </a:r>
                    </a:p>
                  </a:txBody>
                  <a:tcPr anchor="ctr"/>
                </a:tc>
                <a:tc>
                  <a:txBody>
                    <a:bodyPr/>
                    <a:lstStyle/>
                    <a:p>
                      <a:pPr algn="ctr"/>
                      <a:r>
                        <a:rPr lang="en-US" dirty="0"/>
                        <a:t>4</a:t>
                      </a:r>
                    </a:p>
                  </a:txBody>
                  <a:tcPr anchor="ctr"/>
                </a:tc>
                <a:tc>
                  <a:txBody>
                    <a:bodyPr/>
                    <a:lstStyle/>
                    <a:p>
                      <a:pPr algn="ctr"/>
                      <a:r>
                        <a:rPr lang="en-US" dirty="0"/>
                        <a:t>3</a:t>
                      </a:r>
                    </a:p>
                  </a:txBody>
                  <a:tcPr anchor="ctr"/>
                </a:tc>
                <a:tc vMerge="1">
                  <a:txBody>
                    <a:bodyPr/>
                    <a:lstStyle/>
                    <a:p>
                      <a:pPr algn="ctr"/>
                      <a:endParaRPr lang="en-US" dirty="0"/>
                    </a:p>
                  </a:txBody>
                  <a:tcPr anchor="ctr">
                    <a:solidFill>
                      <a:schemeClr val="accent1"/>
                    </a:solidFill>
                  </a:tcPr>
                </a:tc>
                <a:tc>
                  <a:txBody>
                    <a:bodyPr/>
                    <a:lstStyle/>
                    <a:p>
                      <a:pPr algn="ctr"/>
                      <a:r>
                        <a:rPr lang="en-US" dirty="0"/>
                        <a:t>MAT 021</a:t>
                      </a:r>
                    </a:p>
                  </a:txBody>
                  <a:tcPr anchor="ctr"/>
                </a:tc>
                <a:tc>
                  <a:txBody>
                    <a:bodyPr/>
                    <a:lstStyle/>
                    <a:p>
                      <a:pPr algn="ctr"/>
                      <a:r>
                        <a:rPr lang="en-US" dirty="0"/>
                        <a:t>3</a:t>
                      </a:r>
                    </a:p>
                  </a:txBody>
                  <a:tcPr anchor="ctr"/>
                </a:tc>
                <a:tc>
                  <a:txBody>
                    <a:bodyPr/>
                    <a:lstStyle/>
                    <a:p>
                      <a:pPr algn="ctr"/>
                      <a:r>
                        <a:rPr lang="en-US" dirty="0"/>
                        <a:t>2</a:t>
                      </a:r>
                    </a:p>
                  </a:txBody>
                  <a:tcPr anchor="ctr"/>
                </a:tc>
                <a:extLst>
                  <a:ext uri="{0D108BD9-81ED-4DB2-BD59-A6C34878D82A}">
                    <a16:rowId xmlns:a16="http://schemas.microsoft.com/office/drawing/2014/main" val="10002"/>
                  </a:ext>
                </a:extLst>
              </a:tr>
              <a:tr h="501584">
                <a:tc>
                  <a:txBody>
                    <a:bodyPr/>
                    <a:lstStyle/>
                    <a:p>
                      <a:pPr algn="ctr"/>
                      <a:r>
                        <a:rPr lang="en-US" dirty="0"/>
                        <a:t>MAT 143</a:t>
                      </a:r>
                    </a:p>
                  </a:txBody>
                  <a:tcPr anchor="ctr"/>
                </a:tc>
                <a:tc>
                  <a:txBody>
                    <a:bodyPr/>
                    <a:lstStyle/>
                    <a:p>
                      <a:pPr algn="ctr"/>
                      <a:r>
                        <a:rPr lang="en-US" dirty="0"/>
                        <a:t>4</a:t>
                      </a:r>
                    </a:p>
                  </a:txBody>
                  <a:tcPr anchor="ctr"/>
                </a:tc>
                <a:tc>
                  <a:txBody>
                    <a:bodyPr/>
                    <a:lstStyle/>
                    <a:p>
                      <a:pPr algn="ctr"/>
                      <a:r>
                        <a:rPr lang="en-US" dirty="0"/>
                        <a:t>3</a:t>
                      </a:r>
                    </a:p>
                  </a:txBody>
                  <a:tcPr anchor="ctr"/>
                </a:tc>
                <a:tc vMerge="1">
                  <a:txBody>
                    <a:bodyPr/>
                    <a:lstStyle/>
                    <a:p>
                      <a:pPr algn="ctr"/>
                      <a:endParaRPr lang="en-US" dirty="0"/>
                    </a:p>
                  </a:txBody>
                  <a:tcPr anchor="ctr">
                    <a:solidFill>
                      <a:schemeClr val="accent1"/>
                    </a:solidFill>
                  </a:tcPr>
                </a:tc>
                <a:tc>
                  <a:txBody>
                    <a:bodyPr/>
                    <a:lstStyle/>
                    <a:p>
                      <a:pPr algn="ctr"/>
                      <a:r>
                        <a:rPr lang="en-US" dirty="0"/>
                        <a:t>MAT 043</a:t>
                      </a:r>
                    </a:p>
                  </a:txBody>
                  <a:tcPr anchor="ctr"/>
                </a:tc>
                <a:tc>
                  <a:txBody>
                    <a:bodyPr/>
                    <a:lstStyle/>
                    <a:p>
                      <a:pPr algn="ctr"/>
                      <a:r>
                        <a:rPr lang="en-US" dirty="0"/>
                        <a:t>3</a:t>
                      </a:r>
                    </a:p>
                  </a:txBody>
                  <a:tcPr anchor="ctr"/>
                </a:tc>
                <a:tc>
                  <a:txBody>
                    <a:bodyPr/>
                    <a:lstStyle/>
                    <a:p>
                      <a:pPr algn="ctr"/>
                      <a:r>
                        <a:rPr lang="en-US" dirty="0"/>
                        <a:t>2</a:t>
                      </a:r>
                    </a:p>
                  </a:txBody>
                  <a:tcPr anchor="ctr"/>
                </a:tc>
                <a:extLst>
                  <a:ext uri="{0D108BD9-81ED-4DB2-BD59-A6C34878D82A}">
                    <a16:rowId xmlns:a16="http://schemas.microsoft.com/office/drawing/2014/main" val="10003"/>
                  </a:ext>
                </a:extLst>
              </a:tr>
              <a:tr h="501584">
                <a:tc>
                  <a:txBody>
                    <a:bodyPr/>
                    <a:lstStyle/>
                    <a:p>
                      <a:pPr algn="ctr"/>
                      <a:r>
                        <a:rPr lang="en-US" dirty="0"/>
                        <a:t>MAT 152</a:t>
                      </a:r>
                    </a:p>
                  </a:txBody>
                  <a:tcPr anchor="ctr"/>
                </a:tc>
                <a:tc>
                  <a:txBody>
                    <a:bodyPr/>
                    <a:lstStyle/>
                    <a:p>
                      <a:pPr algn="ctr"/>
                      <a:r>
                        <a:rPr lang="en-US" dirty="0"/>
                        <a:t>5</a:t>
                      </a:r>
                    </a:p>
                  </a:txBody>
                  <a:tcPr anchor="ctr"/>
                </a:tc>
                <a:tc>
                  <a:txBody>
                    <a:bodyPr/>
                    <a:lstStyle/>
                    <a:p>
                      <a:pPr algn="ctr"/>
                      <a:r>
                        <a:rPr lang="en-US" dirty="0"/>
                        <a:t>4</a:t>
                      </a:r>
                    </a:p>
                  </a:txBody>
                  <a:tcPr anchor="ctr"/>
                </a:tc>
                <a:tc vMerge="1">
                  <a:txBody>
                    <a:bodyPr/>
                    <a:lstStyle/>
                    <a:p>
                      <a:pPr algn="ctr"/>
                      <a:endParaRPr lang="en-US" dirty="0"/>
                    </a:p>
                  </a:txBody>
                  <a:tcPr anchor="ctr">
                    <a:solidFill>
                      <a:schemeClr val="accent1"/>
                    </a:solidFill>
                  </a:tcPr>
                </a:tc>
                <a:tc>
                  <a:txBody>
                    <a:bodyPr/>
                    <a:lstStyle/>
                    <a:p>
                      <a:pPr algn="ctr"/>
                      <a:r>
                        <a:rPr lang="en-US" dirty="0"/>
                        <a:t>MAT 052</a:t>
                      </a:r>
                    </a:p>
                  </a:txBody>
                  <a:tcPr anchor="ctr"/>
                </a:tc>
                <a:tc>
                  <a:txBody>
                    <a:bodyPr/>
                    <a:lstStyle/>
                    <a:p>
                      <a:pPr algn="ctr"/>
                      <a:r>
                        <a:rPr lang="en-US" dirty="0"/>
                        <a:t>3</a:t>
                      </a:r>
                    </a:p>
                  </a:txBody>
                  <a:tcPr anchor="ctr"/>
                </a:tc>
                <a:tc>
                  <a:txBody>
                    <a:bodyPr/>
                    <a:lstStyle/>
                    <a:p>
                      <a:pPr algn="ctr"/>
                      <a:r>
                        <a:rPr lang="en-US" dirty="0"/>
                        <a:t>2</a:t>
                      </a:r>
                    </a:p>
                  </a:txBody>
                  <a:tcPr anchor="ctr"/>
                </a:tc>
                <a:extLst>
                  <a:ext uri="{0D108BD9-81ED-4DB2-BD59-A6C34878D82A}">
                    <a16:rowId xmlns:a16="http://schemas.microsoft.com/office/drawing/2014/main" val="10004"/>
                  </a:ext>
                </a:extLst>
              </a:tr>
              <a:tr h="501584">
                <a:tc>
                  <a:txBody>
                    <a:bodyPr/>
                    <a:lstStyle/>
                    <a:p>
                      <a:pPr algn="ctr"/>
                      <a:r>
                        <a:rPr lang="en-US" dirty="0"/>
                        <a:t>MAT 171</a:t>
                      </a:r>
                    </a:p>
                  </a:txBody>
                  <a:tcPr anchor="ctr"/>
                </a:tc>
                <a:tc>
                  <a:txBody>
                    <a:bodyPr/>
                    <a:lstStyle/>
                    <a:p>
                      <a:pPr algn="ctr"/>
                      <a:r>
                        <a:rPr lang="en-US" dirty="0"/>
                        <a:t>5</a:t>
                      </a:r>
                    </a:p>
                  </a:txBody>
                  <a:tcPr anchor="ctr"/>
                </a:tc>
                <a:tc>
                  <a:txBody>
                    <a:bodyPr/>
                    <a:lstStyle/>
                    <a:p>
                      <a:pPr algn="ctr"/>
                      <a:r>
                        <a:rPr lang="en-US" dirty="0"/>
                        <a:t>4</a:t>
                      </a:r>
                    </a:p>
                  </a:txBody>
                  <a:tcPr anchor="ctr"/>
                </a:tc>
                <a:tc vMerge="1">
                  <a:txBody>
                    <a:bodyPr/>
                    <a:lstStyle/>
                    <a:p>
                      <a:pPr algn="ctr"/>
                      <a:endParaRPr lang="en-US" dirty="0"/>
                    </a:p>
                  </a:txBody>
                  <a:tcPr anchor="ctr">
                    <a:solidFill>
                      <a:schemeClr val="accent1"/>
                    </a:solidFill>
                  </a:tcPr>
                </a:tc>
                <a:tc>
                  <a:txBody>
                    <a:bodyPr/>
                    <a:lstStyle/>
                    <a:p>
                      <a:pPr algn="ctr"/>
                      <a:r>
                        <a:rPr lang="en-US" dirty="0"/>
                        <a:t>MAT 071</a:t>
                      </a:r>
                    </a:p>
                  </a:txBody>
                  <a:tcPr anchor="ctr"/>
                </a:tc>
                <a:tc>
                  <a:txBody>
                    <a:bodyPr/>
                    <a:lstStyle/>
                    <a:p>
                      <a:pPr algn="ctr"/>
                      <a:r>
                        <a:rPr lang="en-US" dirty="0"/>
                        <a:t>4</a:t>
                      </a:r>
                    </a:p>
                  </a:txBody>
                  <a:tcPr anchor="ctr"/>
                </a:tc>
                <a:tc>
                  <a:txBody>
                    <a:bodyPr/>
                    <a:lstStyle/>
                    <a:p>
                      <a:pPr algn="ctr"/>
                      <a:r>
                        <a:rPr lang="en-US" dirty="0"/>
                        <a:t>2</a:t>
                      </a:r>
                    </a:p>
                  </a:txBody>
                  <a:tcPr anchor="ctr"/>
                </a:tc>
                <a:extLst>
                  <a:ext uri="{0D108BD9-81ED-4DB2-BD59-A6C34878D82A}">
                    <a16:rowId xmlns:a16="http://schemas.microsoft.com/office/drawing/2014/main" val="10005"/>
                  </a:ext>
                </a:extLst>
              </a:tr>
              <a:tr h="501584">
                <a:tc>
                  <a:txBody>
                    <a:bodyPr/>
                    <a:lstStyle/>
                    <a:p>
                      <a:pPr algn="ctr"/>
                      <a:r>
                        <a:rPr lang="en-US" dirty="0"/>
                        <a:t>ENG 111</a:t>
                      </a:r>
                    </a:p>
                  </a:txBody>
                  <a:tcPr anchor="ctr"/>
                </a:tc>
                <a:tc>
                  <a:txBody>
                    <a:bodyPr/>
                    <a:lstStyle/>
                    <a:p>
                      <a:pPr algn="ctr"/>
                      <a:r>
                        <a:rPr lang="en-US" dirty="0"/>
                        <a:t>3</a:t>
                      </a:r>
                    </a:p>
                  </a:txBody>
                  <a:tcPr anchor="ctr"/>
                </a:tc>
                <a:tc>
                  <a:txBody>
                    <a:bodyPr/>
                    <a:lstStyle/>
                    <a:p>
                      <a:pPr algn="ctr"/>
                      <a:r>
                        <a:rPr lang="en-US" dirty="0"/>
                        <a:t>3</a:t>
                      </a:r>
                    </a:p>
                  </a:txBody>
                  <a:tcPr anchor="ctr"/>
                </a:tc>
                <a:tc vMerge="1">
                  <a:txBody>
                    <a:bodyPr/>
                    <a:lstStyle/>
                    <a:p>
                      <a:pPr algn="ctr"/>
                      <a:endParaRPr lang="en-US" dirty="0"/>
                    </a:p>
                  </a:txBody>
                  <a:tcPr anchor="ctr">
                    <a:solidFill>
                      <a:schemeClr val="accent1"/>
                    </a:solidFill>
                  </a:tcPr>
                </a:tc>
                <a:tc>
                  <a:txBody>
                    <a:bodyPr/>
                    <a:lstStyle/>
                    <a:p>
                      <a:pPr algn="ctr"/>
                      <a:r>
                        <a:rPr lang="en-US" dirty="0"/>
                        <a:t>ENG 011</a:t>
                      </a:r>
                    </a:p>
                  </a:txBody>
                  <a:tcPr anchor="ctr"/>
                </a:tc>
                <a:tc>
                  <a:txBody>
                    <a:bodyPr/>
                    <a:lstStyle/>
                    <a:p>
                      <a:pPr algn="ctr"/>
                      <a:r>
                        <a:rPr lang="en-US" dirty="0"/>
                        <a:t>3</a:t>
                      </a:r>
                    </a:p>
                  </a:txBody>
                  <a:tcPr anchor="ctr"/>
                </a:tc>
                <a:tc>
                  <a:txBody>
                    <a:bodyPr/>
                    <a:lstStyle/>
                    <a:p>
                      <a:pPr algn="ctr"/>
                      <a:r>
                        <a:rPr lang="en-US" dirty="0"/>
                        <a:t>2</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6199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Crosswalk for Current Students</a:t>
            </a:r>
          </a:p>
        </p:txBody>
      </p:sp>
      <p:sp>
        <p:nvSpPr>
          <p:cNvPr id="3" name="Content Placeholder 2"/>
          <p:cNvSpPr>
            <a:spLocks noGrp="1"/>
          </p:cNvSpPr>
          <p:nvPr>
            <p:ph idx="1"/>
          </p:nvPr>
        </p:nvSpPr>
        <p:spPr>
          <a:xfrm>
            <a:off x="1183008" y="2045764"/>
            <a:ext cx="10058400" cy="4023360"/>
          </a:xfrm>
        </p:spPr>
        <p:txBody>
          <a:bodyPr>
            <a:normAutofit/>
          </a:bodyPr>
          <a:lstStyle/>
          <a:p>
            <a:r>
              <a:rPr lang="en-US" sz="2600" b="1" dirty="0">
                <a:solidFill>
                  <a:schemeClr val="tx1"/>
                </a:solidFill>
              </a:rPr>
              <a:t>DMA to MAT 003 Tiers</a:t>
            </a:r>
          </a:p>
          <a:p>
            <a:pPr lvl="1"/>
            <a:r>
              <a:rPr lang="en-US" sz="2600" dirty="0">
                <a:solidFill>
                  <a:schemeClr val="tx1"/>
                </a:solidFill>
              </a:rPr>
              <a:t>DMA 010-030 </a:t>
            </a:r>
            <a:r>
              <a:rPr lang="en-US" sz="2600" dirty="0">
                <a:solidFill>
                  <a:schemeClr val="tx1"/>
                </a:solidFill>
                <a:sym typeface="Wingdings" panose="05000000000000000000" pitchFamily="2" charset="2"/>
              </a:rPr>
              <a:t> MAT 060  MAT 003 Tier 1</a:t>
            </a:r>
          </a:p>
          <a:p>
            <a:pPr lvl="1"/>
            <a:r>
              <a:rPr lang="en-US" sz="2600" dirty="0">
                <a:solidFill>
                  <a:schemeClr val="tx1"/>
                </a:solidFill>
                <a:sym typeface="Wingdings" panose="05000000000000000000" pitchFamily="2" charset="2"/>
              </a:rPr>
              <a:t>DMA 010-050  MAT 070  MAT 003 Tier 2</a:t>
            </a:r>
          </a:p>
          <a:p>
            <a:pPr lvl="1"/>
            <a:r>
              <a:rPr lang="en-US" sz="2600" dirty="0">
                <a:solidFill>
                  <a:schemeClr val="tx1"/>
                </a:solidFill>
                <a:sym typeface="Wingdings" panose="05000000000000000000" pitchFamily="2" charset="2"/>
              </a:rPr>
              <a:t>DMA 010-080  MAT 080  MAT 003 Tier 3</a:t>
            </a:r>
          </a:p>
          <a:p>
            <a:r>
              <a:rPr lang="en-US" sz="2600" b="1" dirty="0">
                <a:solidFill>
                  <a:schemeClr val="tx1"/>
                </a:solidFill>
                <a:sym typeface="Wingdings" panose="05000000000000000000" pitchFamily="2" charset="2"/>
              </a:rPr>
              <a:t>DRE to ENG 002 Tiers</a:t>
            </a:r>
          </a:p>
          <a:p>
            <a:pPr lvl="1"/>
            <a:r>
              <a:rPr lang="en-US" sz="2600" dirty="0">
                <a:solidFill>
                  <a:schemeClr val="tx1"/>
                </a:solidFill>
                <a:sym typeface="Wingdings" panose="05000000000000000000" pitchFamily="2" charset="2"/>
              </a:rPr>
              <a:t>DRE 096  no Tier credit</a:t>
            </a:r>
          </a:p>
          <a:p>
            <a:pPr lvl="1"/>
            <a:r>
              <a:rPr lang="en-US" sz="2600" dirty="0">
                <a:solidFill>
                  <a:schemeClr val="tx1"/>
                </a:solidFill>
                <a:sym typeface="Wingdings" panose="05000000000000000000" pitchFamily="2" charset="2"/>
              </a:rPr>
              <a:t>DRE 097  ENG 002 Tier 1</a:t>
            </a:r>
          </a:p>
          <a:p>
            <a:pPr lvl="1"/>
            <a:r>
              <a:rPr lang="en-US" sz="2600" dirty="0">
                <a:solidFill>
                  <a:schemeClr val="tx1"/>
                </a:solidFill>
                <a:sym typeface="Wingdings" panose="05000000000000000000" pitchFamily="2" charset="2"/>
              </a:rPr>
              <a:t>DRE 098  ENG 002 Tier 2</a:t>
            </a:r>
            <a:endParaRPr lang="en-US" sz="2600" dirty="0">
              <a:solidFill>
                <a:schemeClr val="tx1"/>
              </a:solidFill>
            </a:endParaRPr>
          </a:p>
          <a:p>
            <a:pPr marL="0" indent="0">
              <a:buNone/>
            </a:pPr>
            <a:endParaRPr lang="en-US" dirty="0"/>
          </a:p>
        </p:txBody>
      </p:sp>
    </p:spTree>
    <p:extLst>
      <p:ext uri="{BB962C8B-B14F-4D97-AF65-F5344CB8AC3E}">
        <p14:creationId xmlns:p14="http://schemas.microsoft.com/office/powerpoint/2010/main" val="177641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Advising Considerations to Remember</a:t>
            </a:r>
          </a:p>
        </p:txBody>
      </p:sp>
      <p:sp>
        <p:nvSpPr>
          <p:cNvPr id="3" name="Content Placeholder 2"/>
          <p:cNvSpPr>
            <a:spLocks noGrp="1"/>
          </p:cNvSpPr>
          <p:nvPr>
            <p:ph idx="1"/>
          </p:nvPr>
        </p:nvSpPr>
        <p:spPr>
          <a:xfrm>
            <a:off x="1251678" y="1957391"/>
            <a:ext cx="10178322" cy="4382428"/>
          </a:xfrm>
        </p:spPr>
        <p:txBody>
          <a:bodyPr>
            <a:normAutofit fontScale="92500" lnSpcReduction="20000"/>
          </a:bodyPr>
          <a:lstStyle/>
          <a:p>
            <a:r>
              <a:rPr lang="en-US" sz="2300" dirty="0">
                <a:solidFill>
                  <a:schemeClr val="tx1"/>
                </a:solidFill>
              </a:rPr>
              <a:t>New students will be placed by GPA or the RISE Placement Test</a:t>
            </a:r>
          </a:p>
          <a:p>
            <a:pPr lvl="1"/>
            <a:r>
              <a:rPr lang="en-US" sz="2300" dirty="0">
                <a:solidFill>
                  <a:schemeClr val="tx1"/>
                </a:solidFill>
              </a:rPr>
              <a:t>Check HS GPA and place accordingly</a:t>
            </a:r>
          </a:p>
          <a:p>
            <a:pPr lvl="1"/>
            <a:r>
              <a:rPr lang="en-US" sz="2300" dirty="0">
                <a:solidFill>
                  <a:schemeClr val="tx1"/>
                </a:solidFill>
              </a:rPr>
              <a:t>To determine if higher placement is possible</a:t>
            </a:r>
          </a:p>
          <a:p>
            <a:pPr lvl="2"/>
            <a:r>
              <a:rPr lang="en-US" sz="2300" dirty="0">
                <a:solidFill>
                  <a:schemeClr val="tx1"/>
                </a:solidFill>
              </a:rPr>
              <a:t>Check for DMA or DRE credit</a:t>
            </a:r>
          </a:p>
          <a:p>
            <a:pPr lvl="2"/>
            <a:r>
              <a:rPr lang="en-US" sz="2300" dirty="0">
                <a:solidFill>
                  <a:schemeClr val="tx1"/>
                </a:solidFill>
              </a:rPr>
              <a:t>Check for ACT/SAT or other test placement</a:t>
            </a:r>
          </a:p>
          <a:p>
            <a:pPr lvl="2"/>
            <a:r>
              <a:rPr lang="en-US" sz="2300" dirty="0">
                <a:solidFill>
                  <a:schemeClr val="tx1"/>
                </a:solidFill>
              </a:rPr>
              <a:t>Check for MAT 003 or ENG 002 credit</a:t>
            </a:r>
          </a:p>
          <a:p>
            <a:pPr lvl="2"/>
            <a:r>
              <a:rPr lang="en-US" sz="2300" dirty="0">
                <a:solidFill>
                  <a:schemeClr val="tx1"/>
                </a:solidFill>
              </a:rPr>
              <a:t>Check for Associate or Bachelor degree</a:t>
            </a:r>
          </a:p>
          <a:p>
            <a:r>
              <a:rPr lang="en-US" sz="2300" dirty="0">
                <a:solidFill>
                  <a:schemeClr val="tx1"/>
                </a:solidFill>
              </a:rPr>
              <a:t>Continuing students will need to be re-evaluated to determine next steps based on RISE guidelines</a:t>
            </a:r>
          </a:p>
          <a:p>
            <a:pPr lvl="1"/>
            <a:r>
              <a:rPr lang="en-US" sz="2300" dirty="0">
                <a:solidFill>
                  <a:schemeClr val="tx1"/>
                </a:solidFill>
              </a:rPr>
              <a:t>If previously required developmental work has not been completed, GPA or other placement criteria may now allow the student to take gateway courses with or without a co-requisite </a:t>
            </a:r>
          </a:p>
          <a:p>
            <a:pPr lvl="1"/>
            <a:r>
              <a:rPr lang="en-US" sz="2300" dirty="0">
                <a:solidFill>
                  <a:schemeClr val="tx1"/>
                </a:solidFill>
              </a:rPr>
              <a:t>Colleges will want to determine how to ensure that continuing students are informed of the changes</a:t>
            </a:r>
          </a:p>
          <a:p>
            <a:pPr marL="0" indent="0">
              <a:buNone/>
            </a:pPr>
            <a:endParaRPr lang="en-US" sz="2400" dirty="0"/>
          </a:p>
        </p:txBody>
      </p:sp>
    </p:spTree>
    <p:extLst>
      <p:ext uri="{BB962C8B-B14F-4D97-AF65-F5344CB8AC3E}">
        <p14:creationId xmlns:p14="http://schemas.microsoft.com/office/powerpoint/2010/main" val="287472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4"/>
            <a:ext cx="10058400" cy="780530"/>
          </a:xfrm>
        </p:spPr>
        <p:txBody>
          <a:bodyPr/>
          <a:lstStyle/>
          <a:p>
            <a:r>
              <a:rPr lang="en-US" dirty="0"/>
              <a:t>XRISEA Screen</a:t>
            </a:r>
          </a:p>
        </p:txBody>
      </p:sp>
      <p:grpSp>
        <p:nvGrpSpPr>
          <p:cNvPr id="4" name="Group 3"/>
          <p:cNvGrpSpPr/>
          <p:nvPr/>
        </p:nvGrpSpPr>
        <p:grpSpPr>
          <a:xfrm>
            <a:off x="977462" y="867104"/>
            <a:ext cx="10389476" cy="5922411"/>
            <a:chOff x="914400" y="1219160"/>
            <a:chExt cx="6878362" cy="386719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160"/>
              <a:ext cx="6878362" cy="386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04471" y="1727702"/>
              <a:ext cx="4113751"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H="1" flipV="1">
            <a:off x="7584697" y="3757261"/>
            <a:ext cx="1032641" cy="4256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0931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7733"/>
            <a:ext cx="10058400" cy="869413"/>
          </a:xfrm>
        </p:spPr>
        <p:txBody>
          <a:bodyPr/>
          <a:lstStyle/>
          <a:p>
            <a:r>
              <a:rPr lang="en-US" dirty="0"/>
              <a:t>STAC SCREEN</a:t>
            </a:r>
          </a:p>
        </p:txBody>
      </p:sp>
      <p:grpSp>
        <p:nvGrpSpPr>
          <p:cNvPr id="4" name="Group 3"/>
          <p:cNvGrpSpPr/>
          <p:nvPr/>
        </p:nvGrpSpPr>
        <p:grpSpPr>
          <a:xfrm>
            <a:off x="660400" y="629921"/>
            <a:ext cx="10596880" cy="5983714"/>
            <a:chOff x="1058518" y="1047750"/>
            <a:chExt cx="7067550" cy="397355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18" y="1047750"/>
              <a:ext cx="7067550" cy="397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10501" y="1560631"/>
              <a:ext cx="419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799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Judey</a:t>
            </a:r>
            <a:endParaRPr lang="en-US" dirty="0"/>
          </a:p>
        </p:txBody>
      </p:sp>
      <p:grpSp>
        <p:nvGrpSpPr>
          <p:cNvPr id="8" name="Group 7"/>
          <p:cNvGrpSpPr/>
          <p:nvPr/>
        </p:nvGrpSpPr>
        <p:grpSpPr>
          <a:xfrm>
            <a:off x="3058016" y="121920"/>
            <a:ext cx="8565023" cy="6736080"/>
            <a:chOff x="1300655" y="1128219"/>
            <a:chExt cx="7662042" cy="545558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062" b="12737"/>
            <a:stretch/>
          </p:blipFill>
          <p:spPr bwMode="auto">
            <a:xfrm>
              <a:off x="1300655" y="1128219"/>
              <a:ext cx="7662042" cy="545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44110" y="1765738"/>
              <a:ext cx="4792718" cy="488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5825360" y="4051738"/>
              <a:ext cx="1300654" cy="55179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H="1" flipV="1">
              <a:off x="6302267" y="3029607"/>
              <a:ext cx="1300654" cy="55179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67593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33" y="82473"/>
            <a:ext cx="10058400" cy="1450757"/>
          </a:xfrm>
        </p:spPr>
        <p:txBody>
          <a:bodyPr/>
          <a:lstStyle/>
          <a:p>
            <a:r>
              <a:rPr lang="en-US" dirty="0" err="1"/>
              <a:t>Judey</a:t>
            </a:r>
            <a:endParaRPr lang="en-US" dirty="0"/>
          </a:p>
        </p:txBody>
      </p:sp>
      <p:grpSp>
        <p:nvGrpSpPr>
          <p:cNvPr id="11" name="Group 10"/>
          <p:cNvGrpSpPr/>
          <p:nvPr/>
        </p:nvGrpSpPr>
        <p:grpSpPr>
          <a:xfrm>
            <a:off x="1825272" y="82473"/>
            <a:ext cx="10224816" cy="5942407"/>
            <a:chOff x="1386487" y="1237593"/>
            <a:chExt cx="10224816" cy="5942407"/>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126" b="12658"/>
            <a:stretch/>
          </p:blipFill>
          <p:spPr bwMode="auto">
            <a:xfrm>
              <a:off x="1386487" y="1237593"/>
              <a:ext cx="5580621" cy="482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19530" y="1838506"/>
              <a:ext cx="3492062" cy="370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051737" y="3066393"/>
              <a:ext cx="528145" cy="6542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7" name="Rectangle 6"/>
            <p:cNvSpPr/>
            <p:nvPr/>
          </p:nvSpPr>
          <p:spPr>
            <a:xfrm>
              <a:off x="1786059" y="2656654"/>
              <a:ext cx="1497724" cy="220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1097" b="12601"/>
            <a:stretch/>
          </p:blipFill>
          <p:spPr bwMode="auto">
            <a:xfrm>
              <a:off x="5749157" y="1703760"/>
              <a:ext cx="5862146" cy="547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434998" y="2365075"/>
              <a:ext cx="3649717" cy="417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17241" y="3329876"/>
              <a:ext cx="1481958"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41779" y="5565228"/>
              <a:ext cx="614855" cy="22071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4485290" y="2924503"/>
            <a:ext cx="409903" cy="23648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8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Judey</a:t>
            </a:r>
            <a:endParaRPr lang="en-US" dirty="0"/>
          </a:p>
        </p:txBody>
      </p:sp>
      <p:grpSp>
        <p:nvGrpSpPr>
          <p:cNvPr id="5" name="Group 4"/>
          <p:cNvGrpSpPr/>
          <p:nvPr/>
        </p:nvGrpSpPr>
        <p:grpSpPr>
          <a:xfrm>
            <a:off x="2728581" y="0"/>
            <a:ext cx="7659416" cy="6725920"/>
            <a:chOff x="1342694" y="1135117"/>
            <a:chExt cx="7659416" cy="5462354"/>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135" b="12691"/>
            <a:stretch/>
          </p:blipFill>
          <p:spPr bwMode="auto">
            <a:xfrm>
              <a:off x="1342694" y="1135117"/>
              <a:ext cx="7659416" cy="546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91407" y="1765738"/>
              <a:ext cx="4792717" cy="512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118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Judey</a:t>
            </a:r>
            <a:endParaRPr lang="en-US" dirty="0"/>
          </a:p>
        </p:txBody>
      </p:sp>
      <p:sp>
        <p:nvSpPr>
          <p:cNvPr id="3" name="Content Placeholder 2"/>
          <p:cNvSpPr>
            <a:spLocks noGrp="1"/>
          </p:cNvSpPr>
          <p:nvPr>
            <p:ph idx="1"/>
          </p:nvPr>
        </p:nvSpPr>
        <p:spPr/>
        <p:txBody>
          <a:bodyPr>
            <a:normAutofit/>
          </a:bodyPr>
          <a:lstStyle/>
          <a:p>
            <a:r>
              <a:rPr lang="en-US" sz="2800" dirty="0">
                <a:solidFill>
                  <a:schemeClr val="tx1"/>
                </a:solidFill>
              </a:rPr>
              <a:t>ACT Scores from 2012 not high enough for placement</a:t>
            </a:r>
          </a:p>
          <a:p>
            <a:r>
              <a:rPr lang="en-US" sz="2800" dirty="0">
                <a:solidFill>
                  <a:schemeClr val="tx1"/>
                </a:solidFill>
              </a:rPr>
              <a:t>Graduated 2013</a:t>
            </a:r>
          </a:p>
          <a:p>
            <a:r>
              <a:rPr lang="en-US" sz="2800" dirty="0">
                <a:solidFill>
                  <a:schemeClr val="tx1"/>
                </a:solidFill>
              </a:rPr>
              <a:t>HS GPA 2.4</a:t>
            </a:r>
          </a:p>
          <a:p>
            <a:r>
              <a:rPr lang="en-US" sz="2800" dirty="0">
                <a:solidFill>
                  <a:schemeClr val="tx1"/>
                </a:solidFill>
              </a:rPr>
              <a:t>No other credit in STAC</a:t>
            </a:r>
          </a:p>
          <a:p>
            <a:r>
              <a:rPr lang="en-US" sz="2800" dirty="0" err="1">
                <a:solidFill>
                  <a:schemeClr val="tx1"/>
                </a:solidFill>
              </a:rPr>
              <a:t>Judey</a:t>
            </a:r>
            <a:r>
              <a:rPr lang="en-US" sz="2800" dirty="0">
                <a:solidFill>
                  <a:schemeClr val="tx1"/>
                </a:solidFill>
              </a:rPr>
              <a:t> can take any gateway math or English with a </a:t>
            </a:r>
            <a:r>
              <a:rPr lang="en-US" sz="2800" dirty="0" err="1">
                <a:solidFill>
                  <a:schemeClr val="tx1"/>
                </a:solidFill>
              </a:rPr>
              <a:t>corequisite</a:t>
            </a:r>
            <a:r>
              <a:rPr lang="en-US" sz="2800" dirty="0">
                <a:solidFill>
                  <a:schemeClr val="tx1"/>
                </a:solidFill>
              </a:rPr>
              <a:t> because she has 2.4 GPA within 10 years of graduation</a:t>
            </a:r>
          </a:p>
        </p:txBody>
      </p:sp>
    </p:spTree>
    <p:extLst>
      <p:ext uri="{BB962C8B-B14F-4D97-AF65-F5344CB8AC3E}">
        <p14:creationId xmlns:p14="http://schemas.microsoft.com/office/powerpoint/2010/main" val="206307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Remember, RISE is ….</a:t>
            </a:r>
            <a:endParaRPr lang="en-US" dirty="0"/>
          </a:p>
        </p:txBody>
      </p:sp>
      <p:sp>
        <p:nvSpPr>
          <p:cNvPr id="4" name="Content Placeholder 3"/>
          <p:cNvSpPr>
            <a:spLocks noGrp="1"/>
          </p:cNvSpPr>
          <p:nvPr>
            <p:ph idx="1"/>
          </p:nvPr>
        </p:nvSpPr>
        <p:spPr>
          <a:xfrm>
            <a:off x="1251678" y="1983113"/>
            <a:ext cx="10178322" cy="4776650"/>
          </a:xfrm>
        </p:spPr>
        <p:txBody>
          <a:bodyPr>
            <a:noAutofit/>
          </a:bodyPr>
          <a:lstStyle/>
          <a:p>
            <a:r>
              <a:rPr lang="en-US" sz="2800" dirty="0">
                <a:solidFill>
                  <a:schemeClr val="tx1"/>
                </a:solidFill>
              </a:rPr>
              <a:t>Placing students into one of three pathways based primarily on their HS GPA</a:t>
            </a:r>
          </a:p>
          <a:p>
            <a:endParaRPr lang="en-US" sz="2800" dirty="0">
              <a:solidFill>
                <a:schemeClr val="tx1"/>
              </a:solidFill>
            </a:endParaRPr>
          </a:p>
          <a:p>
            <a:r>
              <a:rPr lang="en-US" sz="2800" dirty="0">
                <a:solidFill>
                  <a:schemeClr val="tx1"/>
                </a:solidFill>
              </a:rPr>
              <a:t>Replacing prerequisite remediation with co-requisite remediation whenever possible</a:t>
            </a:r>
          </a:p>
          <a:p>
            <a:endParaRPr lang="en-US" sz="2800" dirty="0">
              <a:solidFill>
                <a:schemeClr val="tx1"/>
              </a:solidFill>
            </a:endParaRPr>
          </a:p>
          <a:p>
            <a:r>
              <a:rPr lang="en-US" sz="2800" dirty="0">
                <a:solidFill>
                  <a:schemeClr val="tx1"/>
                </a:solidFill>
              </a:rPr>
              <a:t>The goal is to increase the number of students that successfully pass a gateway math and English within two years</a:t>
            </a:r>
          </a:p>
          <a:p>
            <a:endParaRPr lang="en-US" sz="2800" dirty="0"/>
          </a:p>
        </p:txBody>
      </p:sp>
    </p:spTree>
    <p:extLst>
      <p:ext uri="{BB962C8B-B14F-4D97-AF65-F5344CB8AC3E}">
        <p14:creationId xmlns:p14="http://schemas.microsoft.com/office/powerpoint/2010/main" val="261812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6" y="-156767"/>
            <a:ext cx="10058400" cy="992420"/>
          </a:xfrm>
        </p:spPr>
        <p:txBody>
          <a:bodyPr/>
          <a:lstStyle/>
          <a:p>
            <a:r>
              <a:rPr lang="en-US" dirty="0"/>
              <a:t>Tomas</a:t>
            </a:r>
          </a:p>
        </p:txBody>
      </p:sp>
      <p:grpSp>
        <p:nvGrpSpPr>
          <p:cNvPr id="12" name="Group 11"/>
          <p:cNvGrpSpPr/>
          <p:nvPr/>
        </p:nvGrpSpPr>
        <p:grpSpPr>
          <a:xfrm>
            <a:off x="1473090" y="714867"/>
            <a:ext cx="10414194" cy="5551448"/>
            <a:chOff x="1387365" y="1186354"/>
            <a:chExt cx="10414194" cy="5551448"/>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287" b="13018"/>
            <a:stretch/>
          </p:blipFill>
          <p:spPr bwMode="auto">
            <a:xfrm>
              <a:off x="1387365" y="1186354"/>
              <a:ext cx="6180083" cy="440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1360" b="12941"/>
            <a:stretch/>
          </p:blipFill>
          <p:spPr bwMode="auto">
            <a:xfrm>
              <a:off x="5633544" y="2337237"/>
              <a:ext cx="6168015" cy="440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81048" y="1694793"/>
              <a:ext cx="3862552" cy="417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4599" y="2840421"/>
              <a:ext cx="3862552" cy="417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69724" y="3618186"/>
              <a:ext cx="1584435" cy="260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674476" y="2230821"/>
              <a:ext cx="646386" cy="41778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Oval 8"/>
            <p:cNvSpPr/>
            <p:nvPr/>
          </p:nvSpPr>
          <p:spPr>
            <a:xfrm>
              <a:off x="7196959" y="5462752"/>
              <a:ext cx="457200" cy="23648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2475186" y="3326524"/>
              <a:ext cx="457200" cy="3626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48908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Tomas</a:t>
            </a:r>
          </a:p>
        </p:txBody>
      </p:sp>
      <p:grpSp>
        <p:nvGrpSpPr>
          <p:cNvPr id="5" name="Group 4"/>
          <p:cNvGrpSpPr/>
          <p:nvPr/>
        </p:nvGrpSpPr>
        <p:grpSpPr>
          <a:xfrm>
            <a:off x="3019264" y="685800"/>
            <a:ext cx="7572700" cy="5402478"/>
            <a:chOff x="1319052" y="1143000"/>
            <a:chExt cx="7572700" cy="5402478"/>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237" b="12788"/>
            <a:stretch/>
          </p:blipFill>
          <p:spPr bwMode="auto">
            <a:xfrm>
              <a:off x="1319052" y="1143000"/>
              <a:ext cx="7572700" cy="540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51993" y="1773621"/>
              <a:ext cx="4753304" cy="496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694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Tomas</a:t>
            </a:r>
          </a:p>
        </p:txBody>
      </p:sp>
      <p:sp>
        <p:nvSpPr>
          <p:cNvPr id="3" name="Content Placeholder 2"/>
          <p:cNvSpPr>
            <a:spLocks noGrp="1"/>
          </p:cNvSpPr>
          <p:nvPr>
            <p:ph idx="1"/>
          </p:nvPr>
        </p:nvSpPr>
        <p:spPr/>
        <p:txBody>
          <a:bodyPr>
            <a:normAutofit/>
          </a:bodyPr>
          <a:lstStyle/>
          <a:p>
            <a:r>
              <a:rPr lang="en-US" sz="2800" dirty="0">
                <a:solidFill>
                  <a:schemeClr val="tx1"/>
                </a:solidFill>
              </a:rPr>
              <a:t>Graduated 2013</a:t>
            </a:r>
          </a:p>
          <a:p>
            <a:r>
              <a:rPr lang="en-US" sz="2800" dirty="0">
                <a:solidFill>
                  <a:schemeClr val="tx1"/>
                </a:solidFill>
              </a:rPr>
              <a:t>HS GPA 2.4</a:t>
            </a:r>
          </a:p>
          <a:p>
            <a:r>
              <a:rPr lang="en-US" sz="2800" dirty="0">
                <a:solidFill>
                  <a:schemeClr val="tx1"/>
                </a:solidFill>
              </a:rPr>
              <a:t>Given ENG 002 and MAT 003 NC credit upon admission</a:t>
            </a:r>
          </a:p>
          <a:p>
            <a:r>
              <a:rPr lang="en-US" sz="2800" dirty="0">
                <a:solidFill>
                  <a:schemeClr val="tx1"/>
                </a:solidFill>
              </a:rPr>
              <a:t>Tomas can take any gateway math or English course with a </a:t>
            </a:r>
            <a:r>
              <a:rPr lang="en-US" sz="2800" dirty="0" err="1">
                <a:solidFill>
                  <a:schemeClr val="tx1"/>
                </a:solidFill>
              </a:rPr>
              <a:t>corequisite</a:t>
            </a:r>
            <a:r>
              <a:rPr lang="en-US" sz="2800" dirty="0">
                <a:solidFill>
                  <a:schemeClr val="tx1"/>
                </a:solidFill>
              </a:rPr>
              <a:t> because he has a 2.4 GPA within 10 years of graduation</a:t>
            </a:r>
          </a:p>
        </p:txBody>
      </p:sp>
    </p:spTree>
    <p:extLst>
      <p:ext uri="{BB962C8B-B14F-4D97-AF65-F5344CB8AC3E}">
        <p14:creationId xmlns:p14="http://schemas.microsoft.com/office/powerpoint/2010/main" val="274725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Mickey</a:t>
            </a:r>
          </a:p>
        </p:txBody>
      </p:sp>
      <p:grpSp>
        <p:nvGrpSpPr>
          <p:cNvPr id="5" name="Group 4"/>
          <p:cNvGrpSpPr/>
          <p:nvPr/>
        </p:nvGrpSpPr>
        <p:grpSpPr>
          <a:xfrm>
            <a:off x="3332435" y="762162"/>
            <a:ext cx="7528035" cy="5359419"/>
            <a:chOff x="1332185" y="1319375"/>
            <a:chExt cx="7528035" cy="5359419"/>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328" b="13086"/>
            <a:stretch/>
          </p:blipFill>
          <p:spPr bwMode="auto">
            <a:xfrm>
              <a:off x="1332185" y="1319375"/>
              <a:ext cx="7528035" cy="535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83524" y="1947041"/>
              <a:ext cx="4713890" cy="480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928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Mickey</a:t>
            </a:r>
          </a:p>
        </p:txBody>
      </p:sp>
      <p:grpSp>
        <p:nvGrpSpPr>
          <p:cNvPr id="9" name="Group 8"/>
          <p:cNvGrpSpPr/>
          <p:nvPr/>
        </p:nvGrpSpPr>
        <p:grpSpPr>
          <a:xfrm>
            <a:off x="3289573" y="634068"/>
            <a:ext cx="7764518" cy="5533384"/>
            <a:chOff x="1332185" y="1162706"/>
            <a:chExt cx="7764518" cy="5533384"/>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225" b="12867"/>
            <a:stretch/>
          </p:blipFill>
          <p:spPr bwMode="auto">
            <a:xfrm>
              <a:off x="1332185" y="1162706"/>
              <a:ext cx="7764518" cy="553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47692" y="5092262"/>
              <a:ext cx="599089" cy="20495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45876" y="4343400"/>
              <a:ext cx="606972" cy="2286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9290" y="1797269"/>
              <a:ext cx="4847896" cy="504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76097" y="2774731"/>
              <a:ext cx="2136227" cy="3153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926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Mickey</a:t>
            </a:r>
          </a:p>
        </p:txBody>
      </p:sp>
      <p:grpSp>
        <p:nvGrpSpPr>
          <p:cNvPr id="6" name="Group 5"/>
          <p:cNvGrpSpPr/>
          <p:nvPr/>
        </p:nvGrpSpPr>
        <p:grpSpPr>
          <a:xfrm>
            <a:off x="3424565" y="609435"/>
            <a:ext cx="7551681" cy="5379459"/>
            <a:chOff x="1324303" y="1152360"/>
            <a:chExt cx="7551681" cy="5379459"/>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289" b="12984"/>
            <a:stretch/>
          </p:blipFill>
          <p:spPr bwMode="auto">
            <a:xfrm>
              <a:off x="1324303" y="1152360"/>
              <a:ext cx="7551681" cy="537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83524" y="1773621"/>
              <a:ext cx="4745421" cy="496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97266" y="4106917"/>
              <a:ext cx="3886200" cy="96169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7480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Mickey</a:t>
            </a:r>
          </a:p>
        </p:txBody>
      </p:sp>
      <p:sp>
        <p:nvSpPr>
          <p:cNvPr id="3" name="Content Placeholder 2"/>
          <p:cNvSpPr>
            <a:spLocks noGrp="1"/>
          </p:cNvSpPr>
          <p:nvPr>
            <p:ph idx="1"/>
          </p:nvPr>
        </p:nvSpPr>
        <p:spPr>
          <a:xfrm>
            <a:off x="1208815" y="1921423"/>
            <a:ext cx="10178322" cy="5052848"/>
          </a:xfrm>
        </p:spPr>
        <p:txBody>
          <a:bodyPr/>
          <a:lstStyle/>
          <a:p>
            <a:r>
              <a:rPr lang="en-US" sz="2800" dirty="0"/>
              <a:t>This student has some test scores that we don’t have a quick crosswalk to use</a:t>
            </a:r>
          </a:p>
          <a:p>
            <a:r>
              <a:rPr lang="en-US" sz="2800" dirty="0"/>
              <a:t>Graduated in 2012 with a 2.1 HS GPA</a:t>
            </a:r>
          </a:p>
          <a:p>
            <a:r>
              <a:rPr lang="en-US" sz="2800" dirty="0"/>
              <a:t>STAC shows NC credit for DMA 010-050 and DRE 096</a:t>
            </a:r>
          </a:p>
          <a:p>
            <a:r>
              <a:rPr lang="en-US" sz="2800" dirty="0"/>
              <a:t>By GPA, Mickey must begin in the Transition course for both English and math</a:t>
            </a:r>
          </a:p>
          <a:p>
            <a:pPr lvl="1"/>
            <a:r>
              <a:rPr lang="en-US" sz="2800" dirty="0"/>
              <a:t>However, prior testing gave DMA 010-050 credit which translates to Tier 2 in math so Mickey can take any gateway math course (MAT 121 and MAT 171 require </a:t>
            </a:r>
            <a:r>
              <a:rPr lang="en-US" sz="2800" dirty="0" err="1"/>
              <a:t>corequisites</a:t>
            </a:r>
            <a:r>
              <a:rPr lang="en-US" sz="2800" dirty="0"/>
              <a:t>)</a:t>
            </a:r>
          </a:p>
          <a:p>
            <a:endParaRPr lang="en-US" dirty="0"/>
          </a:p>
        </p:txBody>
      </p:sp>
    </p:spTree>
    <p:extLst>
      <p:ext uri="{BB962C8B-B14F-4D97-AF65-F5344CB8AC3E}">
        <p14:creationId xmlns:p14="http://schemas.microsoft.com/office/powerpoint/2010/main" val="172854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 y="188362"/>
            <a:ext cx="10058400" cy="1450757"/>
          </a:xfrm>
        </p:spPr>
        <p:txBody>
          <a:bodyPr/>
          <a:lstStyle/>
          <a:p>
            <a:r>
              <a:rPr lang="en-US" dirty="0"/>
              <a:t>Greg</a:t>
            </a:r>
          </a:p>
        </p:txBody>
      </p:sp>
      <p:grpSp>
        <p:nvGrpSpPr>
          <p:cNvPr id="11" name="Group 10"/>
          <p:cNvGrpSpPr/>
          <p:nvPr/>
        </p:nvGrpSpPr>
        <p:grpSpPr>
          <a:xfrm>
            <a:off x="1601677" y="596624"/>
            <a:ext cx="10381594" cy="5611541"/>
            <a:chOff x="1387365" y="1096687"/>
            <a:chExt cx="10381594" cy="56115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584" b="6278"/>
            <a:stretch/>
          </p:blipFill>
          <p:spPr bwMode="auto">
            <a:xfrm>
              <a:off x="1387365" y="1096687"/>
              <a:ext cx="6621518" cy="51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73166" y="1655379"/>
              <a:ext cx="4217275" cy="4966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2579" b="6087"/>
            <a:stretch/>
          </p:blipFill>
          <p:spPr bwMode="auto">
            <a:xfrm>
              <a:off x="5792952" y="2025869"/>
              <a:ext cx="5976007" cy="468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416566" y="2498834"/>
              <a:ext cx="3807372" cy="425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64317" y="3302876"/>
              <a:ext cx="1592317" cy="24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364828" y="4051738"/>
              <a:ext cx="796158" cy="63062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Oval 9"/>
            <p:cNvSpPr/>
            <p:nvPr/>
          </p:nvSpPr>
          <p:spPr>
            <a:xfrm>
              <a:off x="7252138" y="5100145"/>
              <a:ext cx="504496" cy="1891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764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Greg</a:t>
            </a:r>
          </a:p>
        </p:txBody>
      </p:sp>
      <p:grpSp>
        <p:nvGrpSpPr>
          <p:cNvPr id="9" name="Group 8"/>
          <p:cNvGrpSpPr/>
          <p:nvPr/>
        </p:nvGrpSpPr>
        <p:grpSpPr>
          <a:xfrm>
            <a:off x="3213208" y="405962"/>
            <a:ext cx="7110249" cy="5568852"/>
            <a:chOff x="1355833" y="1148912"/>
            <a:chExt cx="7110249" cy="556885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668" b="6248"/>
            <a:stretch/>
          </p:blipFill>
          <p:spPr bwMode="auto">
            <a:xfrm>
              <a:off x="1355833" y="1148912"/>
              <a:ext cx="7110249" cy="556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530366" y="3649717"/>
              <a:ext cx="3626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flipH="1">
              <a:off x="2532989" y="3802117"/>
              <a:ext cx="3626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6" name="Oval 5"/>
            <p:cNvSpPr/>
            <p:nvPr/>
          </p:nvSpPr>
          <p:spPr>
            <a:xfrm>
              <a:off x="2191407" y="3862390"/>
              <a:ext cx="409903" cy="1735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04697" y="1749972"/>
              <a:ext cx="4524703" cy="480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305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Greg</a:t>
            </a:r>
          </a:p>
        </p:txBody>
      </p:sp>
      <p:sp>
        <p:nvSpPr>
          <p:cNvPr id="3" name="Content Placeholder 2"/>
          <p:cNvSpPr>
            <a:spLocks noGrp="1"/>
          </p:cNvSpPr>
          <p:nvPr>
            <p:ph idx="1"/>
          </p:nvPr>
        </p:nvSpPr>
        <p:spPr>
          <a:xfrm>
            <a:off x="1208815" y="1828801"/>
            <a:ext cx="10178322" cy="5029199"/>
          </a:xfrm>
        </p:spPr>
        <p:txBody>
          <a:bodyPr>
            <a:noAutofit/>
          </a:bodyPr>
          <a:lstStyle/>
          <a:p>
            <a:r>
              <a:rPr lang="en-US" sz="2800" dirty="0"/>
              <a:t>This student took the NC DAP because he didn’t meet multiple measures at the time of admission</a:t>
            </a:r>
          </a:p>
          <a:p>
            <a:r>
              <a:rPr lang="en-US" sz="2800" dirty="0"/>
              <a:t>He has GPA 2.0 which would place him in Transition math and English</a:t>
            </a:r>
          </a:p>
          <a:p>
            <a:r>
              <a:rPr lang="en-US" sz="2800" dirty="0"/>
              <a:t>He got credit through NC DAP for DRE 096, DRE 097, DMA 030, DMA 040, and DMA 050</a:t>
            </a:r>
          </a:p>
          <a:p>
            <a:r>
              <a:rPr lang="en-US" sz="2800" dirty="0"/>
              <a:t>When the college moved to RISE, the crosswalk gave him credit for ENG 002</a:t>
            </a:r>
          </a:p>
          <a:p>
            <a:r>
              <a:rPr lang="en-US" sz="2800" dirty="0"/>
              <a:t>Greg can take ENG 110 or ENG 111 with a </a:t>
            </a:r>
            <a:r>
              <a:rPr lang="en-US" sz="2800" dirty="0" err="1"/>
              <a:t>corequisite</a:t>
            </a:r>
            <a:endParaRPr lang="en-US" sz="2800" dirty="0"/>
          </a:p>
          <a:p>
            <a:r>
              <a:rPr lang="en-US" sz="2800" dirty="0"/>
              <a:t>He needs to register for MAT 003 and begin in Tier 1</a:t>
            </a:r>
          </a:p>
        </p:txBody>
      </p:sp>
    </p:spTree>
    <p:extLst>
      <p:ext uri="{BB962C8B-B14F-4D97-AF65-F5344CB8AC3E}">
        <p14:creationId xmlns:p14="http://schemas.microsoft.com/office/powerpoint/2010/main" val="384898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062" y="886643"/>
            <a:ext cx="6964934" cy="830997"/>
          </a:xfrm>
          <a:prstGeom prst="rect">
            <a:avLst/>
          </a:prstGeom>
        </p:spPr>
        <p:txBody>
          <a:bodyPr vert="horz" wrap="square" lIns="0" tIns="0" rIns="0" bIns="0" rtlCol="0">
            <a:spAutoFit/>
          </a:bodyPr>
          <a:lstStyle/>
          <a:p>
            <a:pPr marL="12700">
              <a:lnSpc>
                <a:spcPct val="100000"/>
              </a:lnSpc>
            </a:pPr>
            <a:r>
              <a:rPr sz="5400" spc="-10" dirty="0">
                <a:solidFill>
                  <a:schemeClr val="tx1"/>
                </a:solidFill>
              </a:rPr>
              <a:t>Placement</a:t>
            </a:r>
            <a:r>
              <a:rPr sz="5400" spc="-75" dirty="0">
                <a:solidFill>
                  <a:schemeClr val="tx1"/>
                </a:solidFill>
              </a:rPr>
              <a:t> </a:t>
            </a:r>
            <a:r>
              <a:rPr sz="5400" spc="-10" dirty="0">
                <a:solidFill>
                  <a:schemeClr val="tx1"/>
                </a:solidFill>
              </a:rPr>
              <a:t>Criteria</a:t>
            </a:r>
          </a:p>
        </p:txBody>
      </p:sp>
      <p:sp>
        <p:nvSpPr>
          <p:cNvPr id="3" name="object 3"/>
          <p:cNvSpPr txBox="1"/>
          <p:nvPr/>
        </p:nvSpPr>
        <p:spPr>
          <a:xfrm>
            <a:off x="1275397" y="2075962"/>
            <a:ext cx="7767325" cy="3877985"/>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2800" spc="-15" dirty="0">
                <a:cs typeface="Calibri"/>
              </a:rPr>
              <a:t>Unweighted</a:t>
            </a:r>
            <a:r>
              <a:rPr sz="2800" spc="-70" dirty="0">
                <a:cs typeface="Calibri"/>
              </a:rPr>
              <a:t> </a:t>
            </a:r>
            <a:r>
              <a:rPr sz="2800" spc="-75" dirty="0">
                <a:cs typeface="Calibri"/>
              </a:rPr>
              <a:t>GPA</a:t>
            </a:r>
            <a:endParaRPr sz="2800" dirty="0">
              <a:cs typeface="Calibri"/>
            </a:endParaRPr>
          </a:p>
          <a:p>
            <a:pPr marL="299085" indent="-286385">
              <a:lnSpc>
                <a:spcPct val="100000"/>
              </a:lnSpc>
              <a:buFont typeface="Arial"/>
              <a:buChar char="•"/>
              <a:tabLst>
                <a:tab pos="299085" algn="l"/>
                <a:tab pos="299720" algn="l"/>
              </a:tabLst>
            </a:pPr>
            <a:r>
              <a:rPr sz="2800" spc="-5" dirty="0">
                <a:cs typeface="Calibri"/>
              </a:rPr>
              <a:t>GED</a:t>
            </a:r>
            <a:endParaRPr sz="2800" dirty="0">
              <a:cs typeface="Calibri"/>
            </a:endParaRPr>
          </a:p>
          <a:p>
            <a:pPr marL="299085" indent="-286385">
              <a:lnSpc>
                <a:spcPct val="100000"/>
              </a:lnSpc>
              <a:buFont typeface="Arial"/>
              <a:buChar char="•"/>
              <a:tabLst>
                <a:tab pos="299085" algn="l"/>
                <a:tab pos="299720" algn="l"/>
              </a:tabLst>
            </a:pPr>
            <a:r>
              <a:rPr sz="2800" spc="-10" dirty="0">
                <a:cs typeface="Calibri"/>
              </a:rPr>
              <a:t>HiSET</a:t>
            </a:r>
            <a:endParaRPr sz="2800" dirty="0">
              <a:cs typeface="Calibri"/>
            </a:endParaRPr>
          </a:p>
          <a:p>
            <a:pPr marL="299085" indent="-286385">
              <a:lnSpc>
                <a:spcPct val="100000"/>
              </a:lnSpc>
              <a:buFont typeface="Arial"/>
              <a:buChar char="•"/>
              <a:tabLst>
                <a:tab pos="299085" algn="l"/>
                <a:tab pos="299720" algn="l"/>
              </a:tabLst>
            </a:pPr>
            <a:r>
              <a:rPr sz="2800" spc="-25" dirty="0">
                <a:cs typeface="Calibri"/>
              </a:rPr>
              <a:t>Associate’s </a:t>
            </a:r>
            <a:r>
              <a:rPr sz="2800" spc="-5" dirty="0">
                <a:cs typeface="Calibri"/>
              </a:rPr>
              <a:t>or </a:t>
            </a:r>
            <a:r>
              <a:rPr sz="2800" spc="-10" dirty="0">
                <a:cs typeface="Calibri"/>
              </a:rPr>
              <a:t>Bachelor’s</a:t>
            </a:r>
            <a:r>
              <a:rPr sz="2800" spc="35" dirty="0">
                <a:cs typeface="Calibri"/>
              </a:rPr>
              <a:t> </a:t>
            </a:r>
            <a:r>
              <a:rPr sz="2800" spc="-10" dirty="0">
                <a:cs typeface="Calibri"/>
              </a:rPr>
              <a:t>degree</a:t>
            </a:r>
            <a:endParaRPr sz="2800" dirty="0">
              <a:cs typeface="Calibri"/>
            </a:endParaRPr>
          </a:p>
          <a:p>
            <a:pPr marL="299085" indent="-286385">
              <a:lnSpc>
                <a:spcPct val="100000"/>
              </a:lnSpc>
              <a:buFont typeface="Arial"/>
              <a:buChar char="•"/>
              <a:tabLst>
                <a:tab pos="299085" algn="l"/>
                <a:tab pos="299720" algn="l"/>
              </a:tabLst>
            </a:pPr>
            <a:r>
              <a:rPr sz="2800" spc="-60" dirty="0">
                <a:cs typeface="Calibri"/>
              </a:rPr>
              <a:t>ACT/SAT</a:t>
            </a:r>
            <a:endParaRPr sz="2800" dirty="0">
              <a:cs typeface="Calibri"/>
            </a:endParaRPr>
          </a:p>
          <a:p>
            <a:pPr marL="299085" indent="-286385">
              <a:lnSpc>
                <a:spcPct val="100000"/>
              </a:lnSpc>
              <a:buFont typeface="Arial"/>
              <a:buChar char="•"/>
              <a:tabLst>
                <a:tab pos="299085" algn="l"/>
                <a:tab pos="299720" algn="l"/>
              </a:tabLst>
            </a:pPr>
            <a:r>
              <a:rPr sz="2800" spc="-20" dirty="0">
                <a:cs typeface="Calibri"/>
              </a:rPr>
              <a:t>AP/IB/Cambridge</a:t>
            </a:r>
            <a:endParaRPr sz="2800" dirty="0">
              <a:cs typeface="Calibri"/>
            </a:endParaRPr>
          </a:p>
          <a:p>
            <a:pPr marL="299085" indent="-286385">
              <a:lnSpc>
                <a:spcPct val="100000"/>
              </a:lnSpc>
              <a:buFont typeface="Arial"/>
              <a:buChar char="•"/>
              <a:tabLst>
                <a:tab pos="299085" algn="l"/>
                <a:tab pos="299720" algn="l"/>
              </a:tabLst>
            </a:pPr>
            <a:r>
              <a:rPr sz="2800" spc="-45" dirty="0">
                <a:cs typeface="Calibri"/>
              </a:rPr>
              <a:t>Transfer</a:t>
            </a:r>
            <a:r>
              <a:rPr sz="2800" spc="-85" dirty="0">
                <a:cs typeface="Calibri"/>
              </a:rPr>
              <a:t> </a:t>
            </a:r>
            <a:r>
              <a:rPr sz="2800" spc="-10" dirty="0">
                <a:cs typeface="Calibri"/>
              </a:rPr>
              <a:t>credit</a:t>
            </a:r>
            <a:endParaRPr lang="en-US" sz="2800" spc="-10" dirty="0">
              <a:cs typeface="Calibri"/>
            </a:endParaRPr>
          </a:p>
          <a:p>
            <a:pPr marL="299085" indent="-286385">
              <a:buFont typeface="Arial"/>
              <a:buChar char="•"/>
              <a:tabLst>
                <a:tab pos="299085" algn="l"/>
                <a:tab pos="299720" algn="l"/>
              </a:tabLst>
            </a:pPr>
            <a:r>
              <a:rPr lang="en-US" sz="2800" spc="-10" dirty="0">
                <a:cs typeface="Calibri"/>
              </a:rPr>
              <a:t>Career </a:t>
            </a:r>
            <a:r>
              <a:rPr lang="en-US" sz="2800" spc="-5" dirty="0">
                <a:cs typeface="Calibri"/>
              </a:rPr>
              <a:t>&amp; </a:t>
            </a:r>
            <a:r>
              <a:rPr lang="en-US" sz="2800" spc="-10" dirty="0">
                <a:cs typeface="Calibri"/>
              </a:rPr>
              <a:t>College </a:t>
            </a:r>
            <a:r>
              <a:rPr lang="en-US" sz="2800" spc="-15" dirty="0">
                <a:cs typeface="Calibri"/>
              </a:rPr>
              <a:t>Ready</a:t>
            </a:r>
            <a:r>
              <a:rPr lang="en-US" sz="2800" spc="-60" dirty="0">
                <a:cs typeface="Calibri"/>
              </a:rPr>
              <a:t> </a:t>
            </a:r>
            <a:r>
              <a:rPr lang="en-US" sz="2800" spc="-15" dirty="0">
                <a:cs typeface="Calibri"/>
              </a:rPr>
              <a:t>Graduates*</a:t>
            </a:r>
            <a:endParaRPr lang="en-US" sz="2800" dirty="0">
              <a:cs typeface="Calibri"/>
            </a:endParaRPr>
          </a:p>
          <a:p>
            <a:pPr marL="299085" indent="-286385">
              <a:buFont typeface="Arial"/>
              <a:buChar char="•"/>
              <a:tabLst>
                <a:tab pos="299085" algn="l"/>
                <a:tab pos="299720" algn="l"/>
              </a:tabLst>
            </a:pPr>
            <a:r>
              <a:rPr lang="en-US" sz="2800" spc="-5" dirty="0">
                <a:cs typeface="Calibri"/>
              </a:rPr>
              <a:t>When </a:t>
            </a:r>
            <a:r>
              <a:rPr lang="en-US" sz="2800" spc="-10" dirty="0">
                <a:cs typeface="Calibri"/>
              </a:rPr>
              <a:t>can </a:t>
            </a:r>
            <a:r>
              <a:rPr lang="en-US" sz="2800" spc="-15" dirty="0">
                <a:cs typeface="Calibri"/>
              </a:rPr>
              <a:t>students </a:t>
            </a:r>
            <a:r>
              <a:rPr lang="en-US" sz="2800" spc="-35" dirty="0">
                <a:cs typeface="Calibri"/>
              </a:rPr>
              <a:t>take </a:t>
            </a:r>
            <a:r>
              <a:rPr lang="en-US" sz="2800" spc="-10" dirty="0">
                <a:cs typeface="Calibri"/>
              </a:rPr>
              <a:t>the </a:t>
            </a:r>
            <a:r>
              <a:rPr lang="en-US" sz="2800" spc="-5" dirty="0">
                <a:cs typeface="Calibri"/>
              </a:rPr>
              <a:t>RISE </a:t>
            </a:r>
            <a:r>
              <a:rPr lang="en-US" sz="2800" spc="-10" dirty="0">
                <a:cs typeface="Calibri"/>
              </a:rPr>
              <a:t>Placement</a:t>
            </a:r>
            <a:r>
              <a:rPr lang="en-US" sz="2800" spc="155" dirty="0">
                <a:cs typeface="Calibri"/>
              </a:rPr>
              <a:t> </a:t>
            </a:r>
            <a:r>
              <a:rPr lang="en-US" sz="2800" spc="-60" dirty="0">
                <a:cs typeface="Calibri"/>
              </a:rPr>
              <a:t>Test?</a:t>
            </a:r>
            <a:endParaRPr lang="en-US" sz="2800" dirty="0">
              <a:cs typeface="Calibri"/>
            </a:endParaRPr>
          </a:p>
        </p:txBody>
      </p:sp>
      <p:sp>
        <p:nvSpPr>
          <p:cNvPr id="6" name="object 6"/>
          <p:cNvSpPr/>
          <p:nvPr/>
        </p:nvSpPr>
        <p:spPr>
          <a:xfrm>
            <a:off x="7114031" y="1222247"/>
            <a:ext cx="4762500" cy="28483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484110" y="4128701"/>
            <a:ext cx="2574290" cy="138499"/>
          </a:xfrm>
          <a:prstGeom prst="rect">
            <a:avLst/>
          </a:prstGeom>
        </p:spPr>
        <p:txBody>
          <a:bodyPr vert="horz" wrap="square" lIns="0" tIns="0" rIns="0" bIns="0" rtlCol="0">
            <a:spAutoFit/>
          </a:bodyPr>
          <a:lstStyle/>
          <a:p>
            <a:pPr marL="12700">
              <a:lnSpc>
                <a:spcPct val="100000"/>
              </a:lnSpc>
            </a:pPr>
            <a:r>
              <a:rPr sz="900" u="sng" spc="-5" dirty="0">
                <a:latin typeface="Calibri"/>
                <a:cs typeface="Calibri"/>
                <a:hlinkClick r:id="rId4"/>
              </a:rPr>
              <a:t>This </a:t>
            </a:r>
            <a:r>
              <a:rPr sz="900" u="sng" dirty="0">
                <a:latin typeface="Calibri"/>
                <a:cs typeface="Calibri"/>
                <a:hlinkClick r:id="rId4"/>
              </a:rPr>
              <a:t>Photo </a:t>
            </a:r>
            <a:r>
              <a:rPr sz="900" spc="-5" dirty="0">
                <a:latin typeface="Calibri"/>
                <a:cs typeface="Calibri"/>
              </a:rPr>
              <a:t>by Unknown Author is licensed under </a:t>
            </a:r>
            <a:r>
              <a:rPr sz="900" u="sng" spc="-5" dirty="0">
                <a:latin typeface="Calibri"/>
                <a:cs typeface="Calibri"/>
                <a:hlinkClick r:id="rId5"/>
              </a:rPr>
              <a:t>CC</a:t>
            </a:r>
            <a:r>
              <a:rPr sz="900" u="sng" spc="55" dirty="0">
                <a:latin typeface="Calibri"/>
                <a:cs typeface="Calibri"/>
                <a:hlinkClick r:id="rId5"/>
              </a:rPr>
              <a:t> </a:t>
            </a:r>
            <a:r>
              <a:rPr sz="900" u="sng" dirty="0">
                <a:latin typeface="Calibri"/>
                <a:cs typeface="Calibri"/>
                <a:hlinkClick r:id="rId5"/>
              </a:rPr>
              <a:t>BY</a:t>
            </a:r>
            <a:endParaRPr sz="900" dirty="0">
              <a:latin typeface="Calibri"/>
              <a:cs typeface="Calibri"/>
            </a:endParaRPr>
          </a:p>
        </p:txBody>
      </p:sp>
    </p:spTree>
    <p:extLst>
      <p:ext uri="{BB962C8B-B14F-4D97-AF65-F5344CB8AC3E}">
        <p14:creationId xmlns:p14="http://schemas.microsoft.com/office/powerpoint/2010/main" val="3073416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40" y="0"/>
            <a:ext cx="10058400" cy="1450757"/>
          </a:xfrm>
        </p:spPr>
        <p:txBody>
          <a:bodyPr/>
          <a:lstStyle/>
          <a:p>
            <a:r>
              <a:rPr lang="en-US" dirty="0"/>
              <a:t>Sally</a:t>
            </a:r>
          </a:p>
        </p:txBody>
      </p:sp>
      <p:grpSp>
        <p:nvGrpSpPr>
          <p:cNvPr id="8" name="Group 7"/>
          <p:cNvGrpSpPr/>
          <p:nvPr/>
        </p:nvGrpSpPr>
        <p:grpSpPr>
          <a:xfrm>
            <a:off x="1748001" y="658211"/>
            <a:ext cx="10113581" cy="5521872"/>
            <a:chOff x="1347951" y="1115411"/>
            <a:chExt cx="10113581" cy="5521872"/>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586" b="6130"/>
            <a:stretch/>
          </p:blipFill>
          <p:spPr bwMode="auto">
            <a:xfrm>
              <a:off x="1347951" y="1115411"/>
              <a:ext cx="6164318" cy="482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2523" b="6072"/>
            <a:stretch/>
          </p:blipFill>
          <p:spPr bwMode="auto">
            <a:xfrm>
              <a:off x="5699235" y="2125390"/>
              <a:ext cx="5762297" cy="4511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70690" y="1623848"/>
              <a:ext cx="3949262" cy="433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98324" y="2617076"/>
              <a:ext cx="3673366" cy="4020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61841" y="3365938"/>
              <a:ext cx="1450428" cy="163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18131" y="5108027"/>
              <a:ext cx="386255" cy="1497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14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Sally</a:t>
            </a:r>
          </a:p>
        </p:txBody>
      </p:sp>
      <p:grpSp>
        <p:nvGrpSpPr>
          <p:cNvPr id="6" name="Group 5"/>
          <p:cNvGrpSpPr/>
          <p:nvPr/>
        </p:nvGrpSpPr>
        <p:grpSpPr>
          <a:xfrm>
            <a:off x="3078217" y="663631"/>
            <a:ext cx="6984123" cy="5466623"/>
            <a:chOff x="1363717" y="1149406"/>
            <a:chExt cx="6984123" cy="5466623"/>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577" b="6181"/>
            <a:stretch/>
          </p:blipFill>
          <p:spPr bwMode="auto">
            <a:xfrm>
              <a:off x="1363717" y="1149406"/>
              <a:ext cx="6984123" cy="546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81048" y="1734207"/>
              <a:ext cx="4469524" cy="488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42090" y="2956034"/>
              <a:ext cx="3673365" cy="11508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7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Sally</a:t>
            </a:r>
          </a:p>
        </p:txBody>
      </p:sp>
      <p:sp>
        <p:nvSpPr>
          <p:cNvPr id="3" name="Content Placeholder 2"/>
          <p:cNvSpPr>
            <a:spLocks noGrp="1"/>
          </p:cNvSpPr>
          <p:nvPr>
            <p:ph idx="1"/>
          </p:nvPr>
        </p:nvSpPr>
        <p:spPr>
          <a:xfrm>
            <a:off x="1251678" y="2018003"/>
            <a:ext cx="10178322" cy="4381868"/>
          </a:xfrm>
        </p:spPr>
        <p:txBody>
          <a:bodyPr>
            <a:normAutofit/>
          </a:bodyPr>
          <a:lstStyle/>
          <a:p>
            <a:r>
              <a:rPr lang="en-US" sz="2800" dirty="0"/>
              <a:t>This student has a 2.9 GPA</a:t>
            </a:r>
          </a:p>
          <a:p>
            <a:r>
              <a:rPr lang="en-US" sz="2800" dirty="0"/>
              <a:t>Got RISE credit for RHGPA28 upon admission</a:t>
            </a:r>
          </a:p>
          <a:p>
            <a:r>
              <a:rPr lang="en-US" sz="2800" dirty="0"/>
              <a:t>NC credit for transition and </a:t>
            </a:r>
            <a:r>
              <a:rPr lang="en-US" sz="2800" dirty="0" err="1"/>
              <a:t>corequisite</a:t>
            </a:r>
            <a:r>
              <a:rPr lang="en-US" sz="2800" dirty="0"/>
              <a:t> courses in math and English</a:t>
            </a:r>
          </a:p>
          <a:p>
            <a:r>
              <a:rPr lang="en-US" sz="2800" dirty="0"/>
              <a:t>Sally may register for any gateway course without any </a:t>
            </a:r>
            <a:r>
              <a:rPr lang="en-US" sz="2800" dirty="0" err="1"/>
              <a:t>corequisite</a:t>
            </a:r>
            <a:r>
              <a:rPr lang="en-US" sz="2800" dirty="0"/>
              <a:t> courses required</a:t>
            </a:r>
          </a:p>
        </p:txBody>
      </p:sp>
    </p:spTree>
    <p:extLst>
      <p:ext uri="{BB962C8B-B14F-4D97-AF65-F5344CB8AC3E}">
        <p14:creationId xmlns:p14="http://schemas.microsoft.com/office/powerpoint/2010/main" val="33956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Kevin</a:t>
            </a:r>
          </a:p>
        </p:txBody>
      </p:sp>
      <p:grpSp>
        <p:nvGrpSpPr>
          <p:cNvPr id="5" name="Group 4"/>
          <p:cNvGrpSpPr/>
          <p:nvPr/>
        </p:nvGrpSpPr>
        <p:grpSpPr>
          <a:xfrm>
            <a:off x="2577190" y="662527"/>
            <a:ext cx="9506858" cy="5329378"/>
            <a:chOff x="1262740" y="1419765"/>
            <a:chExt cx="9506858" cy="5329378"/>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32" b="5410"/>
            <a:stretch/>
          </p:blipFill>
          <p:spPr bwMode="auto">
            <a:xfrm>
              <a:off x="1262740" y="1419765"/>
              <a:ext cx="9506858" cy="532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35200" y="2220686"/>
              <a:ext cx="6066971" cy="63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292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Kevin</a:t>
            </a:r>
          </a:p>
        </p:txBody>
      </p:sp>
      <p:grpSp>
        <p:nvGrpSpPr>
          <p:cNvPr id="5" name="Group 4"/>
          <p:cNvGrpSpPr/>
          <p:nvPr/>
        </p:nvGrpSpPr>
        <p:grpSpPr>
          <a:xfrm>
            <a:off x="2539925" y="749300"/>
            <a:ext cx="9487656" cy="5312229"/>
            <a:chOff x="1325488" y="1320800"/>
            <a:chExt cx="9487656" cy="5312229"/>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280" b="5670"/>
            <a:stretch/>
          </p:blipFill>
          <p:spPr bwMode="auto">
            <a:xfrm>
              <a:off x="1325488" y="1320800"/>
              <a:ext cx="9487656" cy="531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93257" y="2104571"/>
              <a:ext cx="6037943" cy="667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8890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Kevin</a:t>
            </a:r>
          </a:p>
        </p:txBody>
      </p:sp>
      <p:sp>
        <p:nvSpPr>
          <p:cNvPr id="3" name="Content Placeholder 2"/>
          <p:cNvSpPr>
            <a:spLocks noGrp="1"/>
          </p:cNvSpPr>
          <p:nvPr>
            <p:ph idx="1"/>
          </p:nvPr>
        </p:nvSpPr>
        <p:spPr>
          <a:xfrm>
            <a:off x="1208816" y="1950584"/>
            <a:ext cx="10178322" cy="5109029"/>
          </a:xfrm>
        </p:spPr>
        <p:txBody>
          <a:bodyPr>
            <a:normAutofit/>
          </a:bodyPr>
          <a:lstStyle/>
          <a:p>
            <a:r>
              <a:rPr lang="en-US" sz="2800" dirty="0"/>
              <a:t>Since Kevin came through adult high school and had no acceptable GPA, he took the placement test</a:t>
            </a:r>
          </a:p>
          <a:p>
            <a:r>
              <a:rPr lang="en-US" sz="2800" dirty="0"/>
              <a:t>Passed Math Tier 2 and previously got credit for DRE 098 on NC DAP</a:t>
            </a:r>
          </a:p>
          <a:p>
            <a:r>
              <a:rPr lang="en-US" sz="2800" dirty="0"/>
              <a:t>Credit in STAC for Transition courses, ENG 011, MAT 010, MAT 043, and MAT 052</a:t>
            </a:r>
          </a:p>
          <a:p>
            <a:r>
              <a:rPr lang="en-US" sz="2800" dirty="0"/>
              <a:t>Can take ENG 111 without a </a:t>
            </a:r>
            <a:r>
              <a:rPr lang="en-US" sz="2800" dirty="0" err="1"/>
              <a:t>corequisite</a:t>
            </a:r>
            <a:endParaRPr lang="en-US" sz="2800" dirty="0"/>
          </a:p>
          <a:p>
            <a:r>
              <a:rPr lang="en-US" sz="2800" dirty="0"/>
              <a:t>Can take any math without a </a:t>
            </a:r>
            <a:r>
              <a:rPr lang="en-US" sz="2800" dirty="0" err="1"/>
              <a:t>corequisite</a:t>
            </a:r>
            <a:r>
              <a:rPr lang="en-US" sz="2800" dirty="0"/>
              <a:t> except MAT 121 and MAT 171 requires the </a:t>
            </a:r>
            <a:r>
              <a:rPr lang="en-US" sz="2800" dirty="0" err="1"/>
              <a:t>corequisite</a:t>
            </a:r>
            <a:r>
              <a:rPr lang="en-US" sz="2800" dirty="0"/>
              <a:t> courses</a:t>
            </a:r>
          </a:p>
        </p:txBody>
      </p:sp>
    </p:spTree>
    <p:extLst>
      <p:ext uri="{BB962C8B-B14F-4D97-AF65-F5344CB8AC3E}">
        <p14:creationId xmlns:p14="http://schemas.microsoft.com/office/powerpoint/2010/main" val="154465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3" name="Content Placeholder 2"/>
          <p:cNvSpPr>
            <a:spLocks noGrp="1"/>
          </p:cNvSpPr>
          <p:nvPr>
            <p:ph idx="1"/>
          </p:nvPr>
        </p:nvSpPr>
        <p:spPr>
          <a:xfrm>
            <a:off x="1097280" y="1837376"/>
            <a:ext cx="10178322" cy="5196114"/>
          </a:xfrm>
        </p:spPr>
        <p:txBody>
          <a:bodyPr>
            <a:normAutofit/>
          </a:bodyPr>
          <a:lstStyle/>
          <a:p>
            <a:r>
              <a:rPr lang="en-US" sz="2800" dirty="0"/>
              <a:t>When the college “flips the switch” to RISE placement new students will be given NC credit for RISE courses</a:t>
            </a:r>
          </a:p>
          <a:p>
            <a:r>
              <a:rPr lang="en-US" sz="2800" dirty="0"/>
              <a:t>Continuing students will have to be </a:t>
            </a:r>
            <a:r>
              <a:rPr lang="en-US" sz="2800" dirty="0" err="1"/>
              <a:t>crosswalked</a:t>
            </a:r>
            <a:r>
              <a:rPr lang="en-US" sz="2800" dirty="0"/>
              <a:t> into RISE courses</a:t>
            </a:r>
          </a:p>
          <a:p>
            <a:pPr lvl="1"/>
            <a:r>
              <a:rPr lang="en-US" sz="2800" dirty="0"/>
              <a:t>Will your college allow students to move into RISE courses based on DRE and DMA completion?</a:t>
            </a:r>
          </a:p>
          <a:p>
            <a:pPr lvl="1"/>
            <a:r>
              <a:rPr lang="en-US" sz="2800" dirty="0"/>
              <a:t>How will you communicate changes in requirements to students? Faculty?</a:t>
            </a:r>
          </a:p>
          <a:p>
            <a:pPr lvl="1"/>
            <a:r>
              <a:rPr lang="en-US" sz="2800" dirty="0"/>
              <a:t>Local requisites will need to be updated (CCL with updated state requisites will be released for Fall 2020)</a:t>
            </a:r>
          </a:p>
        </p:txBody>
      </p:sp>
    </p:spTree>
    <p:extLst>
      <p:ext uri="{BB962C8B-B14F-4D97-AF65-F5344CB8AC3E}">
        <p14:creationId xmlns:p14="http://schemas.microsoft.com/office/powerpoint/2010/main" val="1087180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sz="2800" dirty="0"/>
              <a:t>It won’t be perfect the first semester</a:t>
            </a:r>
          </a:p>
          <a:p>
            <a:r>
              <a:rPr lang="en-US" sz="2800" dirty="0"/>
              <a:t>Preparation will help with the transition</a:t>
            </a:r>
          </a:p>
          <a:p>
            <a:r>
              <a:rPr lang="en-US" sz="2800" dirty="0"/>
              <a:t>It will get better!</a:t>
            </a:r>
          </a:p>
          <a:p>
            <a:r>
              <a:rPr lang="en-US" sz="2800" dirty="0"/>
              <a:t>It is worth the work!</a:t>
            </a:r>
          </a:p>
          <a:p>
            <a:endParaRPr lang="en-US" dirty="0"/>
          </a:p>
        </p:txBody>
      </p:sp>
    </p:spTree>
    <p:extLst>
      <p:ext uri="{BB962C8B-B14F-4D97-AF65-F5344CB8AC3E}">
        <p14:creationId xmlns:p14="http://schemas.microsoft.com/office/powerpoint/2010/main" val="294668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GPA Placement</a:t>
            </a:r>
          </a:p>
        </p:txBody>
      </p:sp>
      <p:sp>
        <p:nvSpPr>
          <p:cNvPr id="3" name="Content Placeholder 2"/>
          <p:cNvSpPr>
            <a:spLocks noGrp="1"/>
          </p:cNvSpPr>
          <p:nvPr>
            <p:ph idx="1"/>
          </p:nvPr>
        </p:nvSpPr>
        <p:spPr>
          <a:xfrm>
            <a:off x="1214715" y="1988650"/>
            <a:ext cx="4226312" cy="4681645"/>
          </a:xfrm>
        </p:spPr>
        <p:txBody>
          <a:bodyPr>
            <a:normAutofit/>
          </a:bodyPr>
          <a:lstStyle/>
          <a:p>
            <a:r>
              <a:rPr lang="en-US" sz="3200" dirty="0">
                <a:solidFill>
                  <a:schemeClr val="tx1"/>
                </a:solidFill>
              </a:rPr>
              <a:t>HS GPA is the first placement measure</a:t>
            </a:r>
          </a:p>
          <a:p>
            <a:r>
              <a:rPr lang="en-US" sz="3200" dirty="0">
                <a:solidFill>
                  <a:schemeClr val="tx1"/>
                </a:solidFill>
              </a:rPr>
              <a:t>Within 10 years of graduation</a:t>
            </a:r>
          </a:p>
          <a:p>
            <a:r>
              <a:rPr lang="en-US" sz="3200" dirty="0">
                <a:solidFill>
                  <a:schemeClr val="tx1"/>
                </a:solidFill>
              </a:rPr>
              <a:t>Any US high school</a:t>
            </a:r>
          </a:p>
          <a:p>
            <a:r>
              <a:rPr lang="en-US" sz="3200" dirty="0">
                <a:solidFill>
                  <a:schemeClr val="tx1"/>
                </a:solidFill>
              </a:rPr>
              <a:t>No 4th math requirement</a:t>
            </a:r>
          </a:p>
          <a:p>
            <a:endParaRPr lang="en-US" dirty="0"/>
          </a:p>
        </p:txBody>
      </p:sp>
      <p:graphicFrame>
        <p:nvGraphicFramePr>
          <p:cNvPr id="4" name="Diagram 3">
            <a:extLst>
              <a:ext uri="{FF2B5EF4-FFF2-40B4-BE49-F238E27FC236}">
                <a16:creationId xmlns:a16="http://schemas.microsoft.com/office/drawing/2014/main" id="{C5D2398D-2CF9-404F-B572-D010AC2A0DAC}"/>
              </a:ext>
            </a:extLst>
          </p:cNvPr>
          <p:cNvGraphicFramePr/>
          <p:nvPr>
            <p:extLst>
              <p:ext uri="{D42A27DB-BD31-4B8C-83A1-F6EECF244321}">
                <p14:modId xmlns:p14="http://schemas.microsoft.com/office/powerpoint/2010/main" val="1469055295"/>
              </p:ext>
            </p:extLst>
          </p:nvPr>
        </p:nvGraphicFramePr>
        <p:xfrm>
          <a:off x="5170558" y="1907634"/>
          <a:ext cx="6227908" cy="418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9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Placement Credit</a:t>
            </a:r>
          </a:p>
        </p:txBody>
      </p:sp>
      <p:graphicFrame>
        <p:nvGraphicFramePr>
          <p:cNvPr id="4" name="Content Placeholder 3">
            <a:extLst>
              <a:ext uri="{FF2B5EF4-FFF2-40B4-BE49-F238E27FC236}">
                <a16:creationId xmlns:a16="http://schemas.microsoft.com/office/drawing/2014/main" id="{C5D2398D-2CF9-404F-B572-D010AC2A0DAC}"/>
              </a:ext>
            </a:extLst>
          </p:cNvPr>
          <p:cNvGraphicFramePr>
            <a:graphicFrameLocks noGrp="1"/>
          </p:cNvGraphicFramePr>
          <p:nvPr>
            <p:ph idx="1"/>
            <p:extLst>
              <p:ext uri="{D42A27DB-BD31-4B8C-83A1-F6EECF244321}">
                <p14:modId xmlns:p14="http://schemas.microsoft.com/office/powerpoint/2010/main" val="2189878613"/>
              </p:ext>
            </p:extLst>
          </p:nvPr>
        </p:nvGraphicFramePr>
        <p:xfrm>
          <a:off x="1085850" y="1943100"/>
          <a:ext cx="9553347" cy="430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77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12721"/>
            <a:ext cx="9629775" cy="685914"/>
          </a:xfrm>
        </p:spPr>
        <p:txBody>
          <a:bodyPr>
            <a:noAutofit/>
          </a:bodyPr>
          <a:lstStyle/>
          <a:p>
            <a:r>
              <a:rPr lang="en-US" altLang="en-US" sz="3600" dirty="0"/>
              <a:t>RISE Placement Guide - ENGLISH</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443719991"/>
              </p:ext>
            </p:extLst>
          </p:nvPr>
        </p:nvGraphicFramePr>
        <p:xfrm>
          <a:off x="1223967" y="898635"/>
          <a:ext cx="9943442" cy="5278891"/>
        </p:xfrm>
        <a:graphic>
          <a:graphicData uri="http://schemas.openxmlformats.org/drawingml/2006/table">
            <a:tbl>
              <a:tblPr firstRow="1" firstCol="1" bandRow="1">
                <a:tableStyleId>{6E25E649-3F16-4E02-A733-19D2CDBF48F0}</a:tableStyleId>
              </a:tblPr>
              <a:tblGrid>
                <a:gridCol w="1258191">
                  <a:extLst>
                    <a:ext uri="{9D8B030D-6E8A-4147-A177-3AD203B41FA5}">
                      <a16:colId xmlns:a16="http://schemas.microsoft.com/office/drawing/2014/main" val="20000"/>
                    </a:ext>
                  </a:extLst>
                </a:gridCol>
                <a:gridCol w="1296942">
                  <a:extLst>
                    <a:ext uri="{9D8B030D-6E8A-4147-A177-3AD203B41FA5}">
                      <a16:colId xmlns:a16="http://schemas.microsoft.com/office/drawing/2014/main" val="20001"/>
                    </a:ext>
                  </a:extLst>
                </a:gridCol>
                <a:gridCol w="1247223">
                  <a:extLst>
                    <a:ext uri="{9D8B030D-6E8A-4147-A177-3AD203B41FA5}">
                      <a16:colId xmlns:a16="http://schemas.microsoft.com/office/drawing/2014/main" val="20002"/>
                    </a:ext>
                  </a:extLst>
                </a:gridCol>
                <a:gridCol w="1228217">
                  <a:extLst>
                    <a:ext uri="{9D8B030D-6E8A-4147-A177-3AD203B41FA5}">
                      <a16:colId xmlns:a16="http://schemas.microsoft.com/office/drawing/2014/main" val="20003"/>
                    </a:ext>
                  </a:extLst>
                </a:gridCol>
                <a:gridCol w="815887">
                  <a:extLst>
                    <a:ext uri="{9D8B030D-6E8A-4147-A177-3AD203B41FA5}">
                      <a16:colId xmlns:a16="http://schemas.microsoft.com/office/drawing/2014/main" val="20004"/>
                    </a:ext>
                  </a:extLst>
                </a:gridCol>
                <a:gridCol w="903617">
                  <a:extLst>
                    <a:ext uri="{9D8B030D-6E8A-4147-A177-3AD203B41FA5}">
                      <a16:colId xmlns:a16="http://schemas.microsoft.com/office/drawing/2014/main" val="20005"/>
                    </a:ext>
                  </a:extLst>
                </a:gridCol>
                <a:gridCol w="1026439">
                  <a:extLst>
                    <a:ext uri="{9D8B030D-6E8A-4147-A177-3AD203B41FA5}">
                      <a16:colId xmlns:a16="http://schemas.microsoft.com/office/drawing/2014/main" val="20006"/>
                    </a:ext>
                  </a:extLst>
                </a:gridCol>
                <a:gridCol w="1043984">
                  <a:extLst>
                    <a:ext uri="{9D8B030D-6E8A-4147-A177-3AD203B41FA5}">
                      <a16:colId xmlns:a16="http://schemas.microsoft.com/office/drawing/2014/main" val="20008"/>
                    </a:ext>
                  </a:extLst>
                </a:gridCol>
                <a:gridCol w="1122942">
                  <a:extLst>
                    <a:ext uri="{9D8B030D-6E8A-4147-A177-3AD203B41FA5}">
                      <a16:colId xmlns:a16="http://schemas.microsoft.com/office/drawing/2014/main" val="20009"/>
                    </a:ext>
                  </a:extLst>
                </a:gridCol>
              </a:tblGrid>
              <a:tr h="766616">
                <a:tc gridSpan="9">
                  <a:txBody>
                    <a:bodyPr/>
                    <a:lstStyle/>
                    <a:p>
                      <a:pPr algn="ctr">
                        <a:spcAft>
                          <a:spcPts val="0"/>
                        </a:spcAft>
                      </a:pPr>
                      <a:r>
                        <a:rPr lang="en-US" sz="1600" dirty="0">
                          <a:effectLst/>
                        </a:rPr>
                        <a:t>ENGLISH PLACEMENT GUIDE</a:t>
                      </a:r>
                      <a:endParaRPr lang="en-US" sz="16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1600" dirty="0">
                        <a:effectLst/>
                        <a:latin typeface="Calibri" panose="020F0502020204030204" pitchFamily="34" charset="0"/>
                      </a:endParaRPr>
                    </a:p>
                  </a:txBody>
                  <a:tcPr marL="68580" marR="68580" marT="0" marB="0"/>
                </a:tc>
                <a:tc hMerge="1">
                  <a:txBody>
                    <a:bodyPr/>
                    <a:lstStyle/>
                    <a:p>
                      <a:pPr algn="ctr">
                        <a:spcAft>
                          <a:spcPts val="0"/>
                        </a:spcAft>
                      </a:pPr>
                      <a:endParaRPr lang="en-US" sz="1600" dirty="0">
                        <a:effectLst/>
                        <a:latin typeface="Calibri" panose="020F0502020204030204" pitchFamily="34" charset="0"/>
                      </a:endParaRPr>
                    </a:p>
                  </a:txBody>
                  <a:tcPr marL="68580" marR="68580" marT="0" marB="0"/>
                </a:tc>
                <a:extLst>
                  <a:ext uri="{0D108BD9-81ED-4DB2-BD59-A6C34878D82A}">
                    <a16:rowId xmlns:a16="http://schemas.microsoft.com/office/drawing/2014/main" val="10000"/>
                  </a:ext>
                </a:extLst>
              </a:tr>
              <a:tr h="1285181">
                <a:tc>
                  <a:txBody>
                    <a:bodyPr/>
                    <a:lstStyle/>
                    <a:p>
                      <a:pPr algn="ctr">
                        <a:spcAft>
                          <a:spcPts val="0"/>
                        </a:spcAft>
                      </a:pPr>
                      <a:r>
                        <a:rPr lang="en-US" sz="1400" dirty="0">
                          <a:effectLst/>
                        </a:rPr>
                        <a:t> </a:t>
                      </a:r>
                      <a:endParaRPr lang="en-US" sz="14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Unweighted HS GPA</a:t>
                      </a:r>
                      <a:endParaRPr lang="en-US" sz="1400" b="1" dirty="0">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ACT</a:t>
                      </a:r>
                      <a:endParaRPr lang="en-US" sz="1400" b="1" dirty="0">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SAT</a:t>
                      </a:r>
                      <a:endParaRPr lang="en-US" sz="1400" b="1" dirty="0">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GED</a:t>
                      </a:r>
                      <a:endParaRPr lang="en-US" sz="1400" b="1" dirty="0">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CCRG English</a:t>
                      </a:r>
                      <a:r>
                        <a:rPr lang="en-US" sz="1400" baseline="0" dirty="0">
                          <a:effectLst/>
                        </a:rPr>
                        <a:t> </a:t>
                      </a:r>
                      <a:r>
                        <a:rPr lang="en-US" sz="1400" dirty="0">
                          <a:effectLst/>
                        </a:rPr>
                        <a:t>Credit</a:t>
                      </a:r>
                      <a:endParaRPr lang="en-US" sz="1400" b="1" dirty="0">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Transition English Grade</a:t>
                      </a:r>
                      <a:endParaRPr lang="en-US" sz="1400" b="1" dirty="0">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DRE Course Credit</a:t>
                      </a:r>
                      <a:endParaRPr lang="en-US" sz="1400" b="1" dirty="0">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RISE Placement Test</a:t>
                      </a:r>
                      <a:endParaRPr lang="en-US" sz="1400" b="1" dirty="0">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21605">
                <a:tc>
                  <a:txBody>
                    <a:bodyPr/>
                    <a:lstStyle/>
                    <a:p>
                      <a:pPr algn="l">
                        <a:spcAft>
                          <a:spcPts val="0"/>
                        </a:spcAft>
                      </a:pPr>
                      <a:r>
                        <a:rPr lang="en-US" sz="1400" dirty="0">
                          <a:effectLst/>
                        </a:rPr>
                        <a:t>Transition English</a:t>
                      </a:r>
                      <a:endParaRPr lang="en-US" sz="14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2.199</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ENG ≤ 15 </a:t>
                      </a:r>
                    </a:p>
                    <a:p>
                      <a:pPr algn="ctr">
                        <a:spcAft>
                          <a:spcPts val="0"/>
                        </a:spcAft>
                      </a:pPr>
                      <a:r>
                        <a:rPr lang="en-US" sz="1400" u="sng" dirty="0">
                          <a:effectLst/>
                        </a:rPr>
                        <a:t>or</a:t>
                      </a:r>
                      <a:r>
                        <a:rPr lang="en-US" sz="1400" dirty="0">
                          <a:effectLst/>
                        </a:rPr>
                        <a:t> </a:t>
                      </a:r>
                    </a:p>
                    <a:p>
                      <a:pPr algn="ctr">
                        <a:spcAft>
                          <a:spcPts val="0"/>
                        </a:spcAft>
                      </a:pPr>
                      <a:r>
                        <a:rPr lang="en-US" sz="1400" dirty="0">
                          <a:effectLst/>
                        </a:rPr>
                        <a:t>READ ≤ 19</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ENG ≤ 479</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 170</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4030">
                <a:tc>
                  <a:txBody>
                    <a:bodyPr/>
                    <a:lstStyle/>
                    <a:p>
                      <a:pPr algn="l">
                        <a:spcAft>
                          <a:spcPts val="0"/>
                        </a:spcAft>
                      </a:pPr>
                      <a:r>
                        <a:rPr lang="en-US" sz="1400" dirty="0">
                          <a:effectLst/>
                        </a:rPr>
                        <a:t>ENG-111 with a </a:t>
                      </a:r>
                    </a:p>
                    <a:p>
                      <a:pPr algn="l">
                        <a:spcAft>
                          <a:spcPts val="0"/>
                        </a:spcAft>
                      </a:pPr>
                      <a:r>
                        <a:rPr lang="en-US" sz="1400" dirty="0">
                          <a:effectLst/>
                        </a:rPr>
                        <a:t>Co-Requisite</a:t>
                      </a:r>
                      <a:endParaRPr lang="en-US" sz="14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a:effectLst/>
                        </a:rPr>
                        <a:t>2.2 - 2.799</a:t>
                      </a:r>
                      <a:endParaRPr lang="en-US" sz="140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ENG = 16</a:t>
                      </a:r>
                      <a:r>
                        <a:rPr lang="en-US" sz="1400" baseline="0" dirty="0">
                          <a:effectLst/>
                        </a:rPr>
                        <a:t> -</a:t>
                      </a:r>
                      <a:r>
                        <a:rPr lang="en-US" sz="1400" dirty="0">
                          <a:effectLst/>
                        </a:rPr>
                        <a:t>17 </a:t>
                      </a:r>
                      <a:r>
                        <a:rPr lang="en-US" sz="1400" u="sng" dirty="0">
                          <a:effectLst/>
                        </a:rPr>
                        <a:t>or</a:t>
                      </a:r>
                      <a:r>
                        <a:rPr lang="en-US" sz="1400" dirty="0">
                          <a:effectLst/>
                        </a:rPr>
                        <a:t> </a:t>
                      </a:r>
                    </a:p>
                    <a:p>
                      <a:pPr algn="ctr">
                        <a:spcAft>
                          <a:spcPts val="0"/>
                        </a:spcAft>
                      </a:pPr>
                      <a:r>
                        <a:rPr lang="en-US" sz="1400" dirty="0">
                          <a:effectLst/>
                        </a:rPr>
                        <a:t>READ = 20-21</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Tier 1 credit</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P1</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DRE-097</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RISEE1≥75</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71459">
                <a:tc>
                  <a:txBody>
                    <a:bodyPr/>
                    <a:lstStyle/>
                    <a:p>
                      <a:pPr algn="l">
                        <a:spcAft>
                          <a:spcPts val="0"/>
                        </a:spcAft>
                      </a:pPr>
                      <a:r>
                        <a:rPr lang="en-US" sz="1400" dirty="0">
                          <a:effectLst/>
                        </a:rPr>
                        <a:t>ENG-111 without a </a:t>
                      </a:r>
                    </a:p>
                    <a:p>
                      <a:pPr algn="l">
                        <a:spcAft>
                          <a:spcPts val="0"/>
                        </a:spcAft>
                      </a:pPr>
                      <a:r>
                        <a:rPr lang="en-US" sz="1400" dirty="0">
                          <a:effectLst/>
                        </a:rPr>
                        <a:t>Co-Requisite</a:t>
                      </a:r>
                      <a:endParaRPr lang="en-US" sz="14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a:effectLst/>
                        </a:rPr>
                        <a:t>≥ 2.8</a:t>
                      </a:r>
                      <a:endParaRPr lang="en-US" sz="140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ENG ≥ 18 </a:t>
                      </a:r>
                    </a:p>
                    <a:p>
                      <a:pPr algn="ctr">
                        <a:spcAft>
                          <a:spcPts val="0"/>
                        </a:spcAft>
                      </a:pPr>
                      <a:r>
                        <a:rPr lang="en-US" sz="1400" u="sng" dirty="0">
                          <a:effectLst/>
                        </a:rPr>
                        <a:t>or</a:t>
                      </a:r>
                      <a:r>
                        <a:rPr lang="en-US" sz="1400" dirty="0">
                          <a:effectLst/>
                        </a:rPr>
                        <a:t> </a:t>
                      </a:r>
                    </a:p>
                    <a:p>
                      <a:pPr algn="ctr">
                        <a:spcAft>
                          <a:spcPts val="0"/>
                        </a:spcAft>
                      </a:pPr>
                      <a:r>
                        <a:rPr lang="en-US" sz="1400" dirty="0">
                          <a:effectLst/>
                        </a:rPr>
                        <a:t>READ ≥ 22</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ENG ≥ 480</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a:effectLst/>
                        </a:rPr>
                        <a:t>≥ 170</a:t>
                      </a:r>
                      <a:endParaRPr lang="en-US" sz="140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Tier 2 credit</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P2</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effectLst/>
                        </a:rPr>
                        <a:t>DRE 098</a:t>
                      </a: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rPr>
                        <a:t>RISEE2≥75</a:t>
                      </a:r>
                    </a:p>
                    <a:p>
                      <a:pPr algn="ctr">
                        <a:spcAft>
                          <a:spcPts val="0"/>
                        </a:spcAft>
                      </a:pPr>
                      <a:endParaRPr lang="en-US"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61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320" y="185474"/>
            <a:ext cx="9734550" cy="611346"/>
          </a:xfrm>
        </p:spPr>
        <p:txBody>
          <a:bodyPr>
            <a:noAutofit/>
          </a:bodyPr>
          <a:lstStyle/>
          <a:p>
            <a:r>
              <a:rPr lang="en-US" altLang="en-US" sz="3200" dirty="0"/>
              <a:t>RISE Placement Guide - MATH</a:t>
            </a:r>
            <a:endParaRPr lang="en-US" sz="3200" dirty="0"/>
          </a:p>
        </p:txBody>
      </p:sp>
      <p:graphicFrame>
        <p:nvGraphicFramePr>
          <p:cNvPr id="3" name="Table 2"/>
          <p:cNvGraphicFramePr>
            <a:graphicFrameLocks noGrp="1"/>
          </p:cNvGraphicFramePr>
          <p:nvPr/>
        </p:nvGraphicFramePr>
        <p:xfrm>
          <a:off x="2673350" y="3330734"/>
          <a:ext cx="6845300" cy="1341120"/>
        </p:xfrm>
        <a:graphic>
          <a:graphicData uri="http://schemas.openxmlformats.org/drawingml/2006/table">
            <a:tbl>
              <a:tblPr firstRow="1" firstCol="1" bandRow="1">
                <a:tableStyleId>{5C22544A-7EE6-4342-B048-85BDC9FD1C3A}</a:tableStyleId>
              </a:tblPr>
              <a:tblGrid>
                <a:gridCol w="170815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739775">
                  <a:extLst>
                    <a:ext uri="{9D8B030D-6E8A-4147-A177-3AD203B41FA5}">
                      <a16:colId xmlns:a16="http://schemas.microsoft.com/office/drawing/2014/main" val="20003"/>
                    </a:ext>
                  </a:extLst>
                </a:gridCol>
                <a:gridCol w="628015">
                  <a:extLst>
                    <a:ext uri="{9D8B030D-6E8A-4147-A177-3AD203B41FA5}">
                      <a16:colId xmlns:a16="http://schemas.microsoft.com/office/drawing/2014/main" val="20004"/>
                    </a:ext>
                  </a:extLst>
                </a:gridCol>
                <a:gridCol w="513715">
                  <a:extLst>
                    <a:ext uri="{9D8B030D-6E8A-4147-A177-3AD203B41FA5}">
                      <a16:colId xmlns:a16="http://schemas.microsoft.com/office/drawing/2014/main" val="20005"/>
                    </a:ext>
                  </a:extLst>
                </a:gridCol>
                <a:gridCol w="798195">
                  <a:extLst>
                    <a:ext uri="{9D8B030D-6E8A-4147-A177-3AD203B41FA5}">
                      <a16:colId xmlns:a16="http://schemas.microsoft.com/office/drawing/2014/main" val="20006"/>
                    </a:ext>
                  </a:extLst>
                </a:gridCol>
              </a:tblGrid>
              <a:tr h="0">
                <a:tc gridSpan="7">
                  <a:txBody>
                    <a:bodyPr/>
                    <a:lstStyle/>
                    <a:p>
                      <a:pPr algn="ctr">
                        <a:spcAft>
                          <a:spcPts val="0"/>
                        </a:spcAft>
                      </a:pPr>
                      <a:r>
                        <a:rPr lang="en-US" sz="1100">
                          <a:effectLst/>
                        </a:rPr>
                        <a:t>ENGLISH PLACEMENT GUIDE</a:t>
                      </a:r>
                      <a:endParaRPr lang="en-US" sz="110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spcAft>
                          <a:spcPts val="0"/>
                        </a:spcAft>
                      </a:pPr>
                      <a:r>
                        <a:rPr lang="en-US" sz="1100">
                          <a:effectLst/>
                        </a:rPr>
                        <a:t> </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dirty="0">
                          <a:effectLst/>
                        </a:rPr>
                        <a:t>Unweighted HS GPA</a:t>
                      </a:r>
                      <a:endParaRPr lang="en-US" sz="1100" dirty="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ACT</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SAT</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GED Mastery</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CCRG Eng. Grade</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100">
                          <a:effectLst/>
                        </a:rPr>
                        <a:t>Transition English Completion</a:t>
                      </a: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algn="r">
                        <a:spcAft>
                          <a:spcPts val="0"/>
                        </a:spcAft>
                      </a:pPr>
                      <a:r>
                        <a:rPr lang="en-US" sz="1100">
                          <a:effectLst/>
                        </a:rPr>
                        <a:t>Transition English</a:t>
                      </a:r>
                      <a:endParaRPr lang="en-US" sz="1100">
                        <a:effectLst/>
                        <a:latin typeface="Calibri" panose="020F0502020204030204" pitchFamily="34" charset="0"/>
                      </a:endParaRPr>
                    </a:p>
                  </a:txBody>
                  <a:tcPr marL="68580" marR="68580" marT="0" marB="0" anchor="b"/>
                </a:tc>
                <a:tc>
                  <a:txBody>
                    <a:bodyPr/>
                    <a:lstStyle/>
                    <a:p>
                      <a:pPr algn="ctr">
                        <a:spcAft>
                          <a:spcPts val="0"/>
                        </a:spcAft>
                      </a:pPr>
                      <a:r>
                        <a:rPr lang="en-US" sz="1100">
                          <a:effectLst/>
                        </a:rPr>
                        <a:t>≤ 2.199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15 </a:t>
                      </a:r>
                      <a:r>
                        <a:rPr lang="en-US" sz="1100" u="sng">
                          <a:effectLst/>
                        </a:rPr>
                        <a:t>or</a:t>
                      </a:r>
                      <a:r>
                        <a:rPr lang="en-US" sz="1100">
                          <a:effectLst/>
                        </a:rPr>
                        <a:t> READ ≤ 19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479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lgn="r">
                        <a:spcAft>
                          <a:spcPts val="0"/>
                        </a:spcAft>
                      </a:pPr>
                      <a:r>
                        <a:rPr lang="en-US" sz="1100">
                          <a:effectLst/>
                        </a:rPr>
                        <a:t>ENG-111 with a Co-Req</a:t>
                      </a:r>
                      <a:endParaRPr lang="en-US" sz="1100">
                        <a:effectLst/>
                        <a:latin typeface="Calibri" panose="020F0502020204030204" pitchFamily="34" charset="0"/>
                      </a:endParaRPr>
                    </a:p>
                  </a:txBody>
                  <a:tcPr marL="68580" marR="68580" marT="0" marB="0" anchor="b"/>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16-17 </a:t>
                      </a:r>
                      <a:r>
                        <a:rPr lang="en-US" sz="1100" u="sng">
                          <a:effectLst/>
                        </a:rPr>
                        <a:t>or</a:t>
                      </a:r>
                      <a:r>
                        <a:rPr lang="en-US" sz="1100">
                          <a:effectLst/>
                        </a:rPr>
                        <a:t> READ 20-21</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B</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Unit 6</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lgn="r">
                        <a:spcAft>
                          <a:spcPts val="0"/>
                        </a:spcAft>
                      </a:pPr>
                      <a:r>
                        <a:rPr lang="en-US" sz="1100">
                          <a:effectLst/>
                        </a:rPr>
                        <a:t>ENG-111 without a Co-Req</a:t>
                      </a:r>
                      <a:endParaRPr lang="en-US" sz="1100">
                        <a:effectLst/>
                        <a:latin typeface="Calibri" panose="020F0502020204030204" pitchFamily="34" charset="0"/>
                      </a:endParaRPr>
                    </a:p>
                  </a:txBody>
                  <a:tcPr marL="68580" marR="68580" marT="0" marB="0" anchor="b"/>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18 </a:t>
                      </a:r>
                      <a:r>
                        <a:rPr lang="en-US" sz="1100" u="sng">
                          <a:effectLst/>
                        </a:rPr>
                        <a:t>or</a:t>
                      </a:r>
                      <a:r>
                        <a:rPr lang="en-US" sz="1100">
                          <a:effectLst/>
                        </a:rPr>
                        <a:t> READ ≥ 22</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ENG ≥ 480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A</a:t>
                      </a:r>
                      <a:endParaRPr lang="en-US" sz="1100">
                        <a:effectLst/>
                        <a:latin typeface="Calibri" panose="020F0502020204030204" pitchFamily="34" charset="0"/>
                      </a:endParaRPr>
                    </a:p>
                  </a:txBody>
                  <a:tcPr marL="68580" marR="68580" marT="0" marB="0"/>
                </a:tc>
                <a:tc>
                  <a:txBody>
                    <a:bodyPr/>
                    <a:lstStyle/>
                    <a:p>
                      <a:pPr algn="ctr">
                        <a:spcAft>
                          <a:spcPts val="0"/>
                        </a:spcAft>
                      </a:pPr>
                      <a:r>
                        <a:rPr lang="en-US" sz="1100">
                          <a:effectLst/>
                        </a:rPr>
                        <a:t>Unit 10</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85951167"/>
              </p:ext>
            </p:extLst>
          </p:nvPr>
        </p:nvGraphicFramePr>
        <p:xfrm>
          <a:off x="930165" y="796824"/>
          <a:ext cx="10625959" cy="5774986"/>
        </p:xfrm>
        <a:graphic>
          <a:graphicData uri="http://schemas.openxmlformats.org/drawingml/2006/table">
            <a:tbl>
              <a:tblPr firstRow="1" firstCol="1" bandRow="1">
                <a:tableStyleId>{5C22544A-7EE6-4342-B048-85BDC9FD1C3A}</a:tableStyleId>
              </a:tblPr>
              <a:tblGrid>
                <a:gridCol w="2119973">
                  <a:extLst>
                    <a:ext uri="{9D8B030D-6E8A-4147-A177-3AD203B41FA5}">
                      <a16:colId xmlns:a16="http://schemas.microsoft.com/office/drawing/2014/main" val="20000"/>
                    </a:ext>
                  </a:extLst>
                </a:gridCol>
                <a:gridCol w="1084679">
                  <a:extLst>
                    <a:ext uri="{9D8B030D-6E8A-4147-A177-3AD203B41FA5}">
                      <a16:colId xmlns:a16="http://schemas.microsoft.com/office/drawing/2014/main" val="20001"/>
                    </a:ext>
                  </a:extLst>
                </a:gridCol>
                <a:gridCol w="1188229">
                  <a:extLst>
                    <a:ext uri="{9D8B030D-6E8A-4147-A177-3AD203B41FA5}">
                      <a16:colId xmlns:a16="http://schemas.microsoft.com/office/drawing/2014/main" val="20002"/>
                    </a:ext>
                  </a:extLst>
                </a:gridCol>
                <a:gridCol w="948207">
                  <a:extLst>
                    <a:ext uri="{9D8B030D-6E8A-4147-A177-3AD203B41FA5}">
                      <a16:colId xmlns:a16="http://schemas.microsoft.com/office/drawing/2014/main" val="20003"/>
                    </a:ext>
                  </a:extLst>
                </a:gridCol>
                <a:gridCol w="993256">
                  <a:extLst>
                    <a:ext uri="{9D8B030D-6E8A-4147-A177-3AD203B41FA5}">
                      <a16:colId xmlns:a16="http://schemas.microsoft.com/office/drawing/2014/main" val="20004"/>
                    </a:ext>
                  </a:extLst>
                </a:gridCol>
                <a:gridCol w="1068218">
                  <a:extLst>
                    <a:ext uri="{9D8B030D-6E8A-4147-A177-3AD203B41FA5}">
                      <a16:colId xmlns:a16="http://schemas.microsoft.com/office/drawing/2014/main" val="20005"/>
                    </a:ext>
                  </a:extLst>
                </a:gridCol>
                <a:gridCol w="1021367">
                  <a:extLst>
                    <a:ext uri="{9D8B030D-6E8A-4147-A177-3AD203B41FA5}">
                      <a16:colId xmlns:a16="http://schemas.microsoft.com/office/drawing/2014/main" val="20006"/>
                    </a:ext>
                  </a:extLst>
                </a:gridCol>
                <a:gridCol w="1021367">
                  <a:extLst>
                    <a:ext uri="{9D8B030D-6E8A-4147-A177-3AD203B41FA5}">
                      <a16:colId xmlns:a16="http://schemas.microsoft.com/office/drawing/2014/main" val="20007"/>
                    </a:ext>
                  </a:extLst>
                </a:gridCol>
                <a:gridCol w="1180663">
                  <a:extLst>
                    <a:ext uri="{9D8B030D-6E8A-4147-A177-3AD203B41FA5}">
                      <a16:colId xmlns:a16="http://schemas.microsoft.com/office/drawing/2014/main" val="20008"/>
                    </a:ext>
                  </a:extLst>
                </a:gridCol>
              </a:tblGrid>
              <a:tr h="326095">
                <a:tc gridSpan="9">
                  <a:txBody>
                    <a:bodyPr/>
                    <a:lstStyle/>
                    <a:p>
                      <a:pPr algn="ctr">
                        <a:spcAft>
                          <a:spcPts val="0"/>
                        </a:spcAft>
                      </a:pPr>
                      <a:r>
                        <a:rPr lang="en-US" sz="1800" dirty="0">
                          <a:effectLst/>
                        </a:rPr>
                        <a:t>           MATH PLACEMENT GUIDE</a:t>
                      </a:r>
                      <a:endParaRPr lang="en-US" sz="18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1100" dirty="0">
                        <a:effectLst/>
                        <a:latin typeface="Calibri" panose="020F0502020204030204" pitchFamily="34" charset="0"/>
                      </a:endParaRPr>
                    </a:p>
                  </a:txBody>
                  <a:tcPr marL="68580" marR="68580" marT="0" marB="0"/>
                </a:tc>
                <a:tc hMerge="1">
                  <a:txBody>
                    <a:bodyPr/>
                    <a:lstStyle/>
                    <a:p>
                      <a:pPr algn="ctr">
                        <a:spcAft>
                          <a:spcPts val="0"/>
                        </a:spcAft>
                      </a:pP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val="10000"/>
                  </a:ext>
                </a:extLst>
              </a:tr>
              <a:tr h="597840">
                <a:tc>
                  <a:txBody>
                    <a:bodyPr/>
                    <a:lstStyle/>
                    <a:p>
                      <a:pPr algn="ctr">
                        <a:spcAft>
                          <a:spcPts val="0"/>
                        </a:spcAft>
                      </a:pPr>
                      <a:r>
                        <a:rPr lang="en-US" sz="11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Unweighted HS GPA</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ACT</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SAT</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GED Mastery</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CCRG Math Credit</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Transition Course Grade</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Course Credit</a:t>
                      </a:r>
                      <a:endParaRPr lang="en-US" sz="1100" b="1"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RISE Placement Test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9280">
                <a:tc>
                  <a:txBody>
                    <a:bodyPr/>
                    <a:lstStyle/>
                    <a:p>
                      <a:pPr algn="l">
                        <a:spcAft>
                          <a:spcPts val="0"/>
                        </a:spcAft>
                      </a:pPr>
                      <a:r>
                        <a:rPr lang="en-US" sz="1100" dirty="0">
                          <a:solidFill>
                            <a:schemeClr val="tx1"/>
                          </a:solidFill>
                          <a:effectLst/>
                        </a:rPr>
                        <a:t>Transition Math</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2.199</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19</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529</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l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l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l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6954">
                <a:tc gridSpan="9">
                  <a:txBody>
                    <a:bodyPr/>
                    <a:lstStyle/>
                    <a:p>
                      <a:pPr algn="l">
                        <a:spcAft>
                          <a:spcPts val="0"/>
                        </a:spcAft>
                      </a:pPr>
                      <a:endParaRPr lang="en-US" sz="8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76625">
                <a:tc>
                  <a:txBody>
                    <a:bodyPr/>
                    <a:lstStyle/>
                    <a:p>
                      <a:pPr algn="l">
                        <a:spcAft>
                          <a:spcPts val="0"/>
                        </a:spcAft>
                      </a:pPr>
                      <a:r>
                        <a:rPr lang="en-US" sz="1100" dirty="0">
                          <a:solidFill>
                            <a:schemeClr val="tx1"/>
                          </a:solidFill>
                          <a:effectLst/>
                        </a:rPr>
                        <a:t>MAT-110 with a </a:t>
                      </a:r>
                    </a:p>
                    <a:p>
                      <a:pPr algn="l">
                        <a:spcAft>
                          <a:spcPts val="0"/>
                        </a:spcAft>
                      </a:pP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2.2 - 2.799</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20-21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8559">
                <a:tc>
                  <a:txBody>
                    <a:bodyPr/>
                    <a:lstStyle/>
                    <a:p>
                      <a:pPr algn="l">
                        <a:spcAft>
                          <a:spcPts val="0"/>
                        </a:spcAft>
                      </a:pPr>
                      <a:r>
                        <a:rPr lang="en-US" sz="1100" dirty="0">
                          <a:solidFill>
                            <a:schemeClr val="tx1"/>
                          </a:solidFill>
                          <a:effectLst/>
                        </a:rPr>
                        <a:t>MAT-110 without a </a:t>
                      </a:r>
                      <a:br>
                        <a:rPr lang="en-US" sz="1100" dirty="0">
                          <a:solidFill>
                            <a:schemeClr val="tx1"/>
                          </a:solidFill>
                          <a:effectLst/>
                        </a:rPr>
                      </a:b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 2.8</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530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latin typeface="+mn-lt"/>
                        </a:rPr>
                        <a:t>Tier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010-030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RISEM1 ≥ 75</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36954">
                <a:tc gridSpan="9">
                  <a:txBody>
                    <a:bodyPr/>
                    <a:lstStyle/>
                    <a:p>
                      <a:pPr algn="l">
                        <a:spcAft>
                          <a:spcPts val="0"/>
                        </a:spcAft>
                      </a:pPr>
                      <a:endParaRPr lang="en-US" sz="8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98559">
                <a:tc>
                  <a:txBody>
                    <a:bodyPr/>
                    <a:lstStyle/>
                    <a:p>
                      <a:pPr algn="l">
                        <a:spcAft>
                          <a:spcPts val="0"/>
                        </a:spcAft>
                      </a:pPr>
                      <a:r>
                        <a:rPr lang="en-US" sz="1100" dirty="0">
                          <a:solidFill>
                            <a:schemeClr val="tx1"/>
                          </a:solidFill>
                          <a:effectLst/>
                        </a:rPr>
                        <a:t>MAT-121 with a </a:t>
                      </a:r>
                    </a:p>
                    <a:p>
                      <a:pPr algn="l">
                        <a:spcAft>
                          <a:spcPts val="0"/>
                        </a:spcAft>
                      </a:pP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2.2 - 2.799</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20-21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010-050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RISEM2 ≥ 75</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0736">
                <a:tc>
                  <a:txBody>
                    <a:bodyPr/>
                    <a:lstStyle/>
                    <a:p>
                      <a:pPr algn="l">
                        <a:spcAft>
                          <a:spcPts val="0"/>
                        </a:spcAft>
                      </a:pPr>
                      <a:r>
                        <a:rPr lang="en-US" sz="1100" dirty="0">
                          <a:solidFill>
                            <a:schemeClr val="tx1"/>
                          </a:solidFill>
                          <a:effectLst/>
                        </a:rPr>
                        <a:t>MAT-121 without a </a:t>
                      </a:r>
                      <a:br>
                        <a:rPr lang="en-US" sz="1100" dirty="0">
                          <a:solidFill>
                            <a:schemeClr val="tx1"/>
                          </a:solidFill>
                          <a:effectLst/>
                        </a:rPr>
                      </a:b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530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3</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P3</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010-060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RISEM3 ≥ 75</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36954">
                <a:tc gridSpan="9">
                  <a:txBody>
                    <a:bodyPr/>
                    <a:lstStyle/>
                    <a:p>
                      <a:pPr algn="l">
                        <a:spcAft>
                          <a:spcPts val="0"/>
                        </a:spcAft>
                      </a:pPr>
                      <a:endParaRPr lang="en-US" sz="8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398559">
                <a:tc>
                  <a:txBody>
                    <a:bodyPr/>
                    <a:lstStyle/>
                    <a:p>
                      <a:pPr algn="l">
                        <a:spcAft>
                          <a:spcPts val="0"/>
                        </a:spcAft>
                      </a:pPr>
                      <a:r>
                        <a:rPr lang="en-US" sz="1100" dirty="0">
                          <a:solidFill>
                            <a:schemeClr val="tx1"/>
                          </a:solidFill>
                          <a:effectLst/>
                        </a:rPr>
                        <a:t>MAT-143 with a </a:t>
                      </a:r>
                    </a:p>
                    <a:p>
                      <a:pPr algn="l">
                        <a:spcAft>
                          <a:spcPts val="0"/>
                        </a:spcAft>
                      </a:pP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20-21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a:t>
                      </a:r>
                      <a:r>
                        <a:rPr lang="en-US" sz="1100" baseline="0" dirty="0">
                          <a:effectLst/>
                        </a:rPr>
                        <a:t> </a:t>
                      </a:r>
                    </a:p>
                    <a:p>
                      <a:pPr algn="ctr">
                        <a:spcAft>
                          <a:spcPts val="0"/>
                        </a:spcAft>
                      </a:pPr>
                      <a:r>
                        <a:rPr lang="en-US" sz="1100" baseline="0" dirty="0">
                          <a:effectLst/>
                        </a:rPr>
                        <a:t>010-030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RISEM1 ≥ 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9727">
                <a:tc>
                  <a:txBody>
                    <a:bodyPr/>
                    <a:lstStyle/>
                    <a:p>
                      <a:pPr algn="l">
                        <a:spcAft>
                          <a:spcPts val="0"/>
                        </a:spcAft>
                      </a:pPr>
                      <a:r>
                        <a:rPr lang="en-US" sz="1100" dirty="0">
                          <a:solidFill>
                            <a:schemeClr val="tx1"/>
                          </a:solidFill>
                          <a:effectLst/>
                        </a:rPr>
                        <a:t>MAT-143 without a </a:t>
                      </a:r>
                      <a:br>
                        <a:rPr lang="en-US" sz="1100" dirty="0">
                          <a:solidFill>
                            <a:schemeClr val="tx1"/>
                          </a:solidFill>
                          <a:effectLst/>
                        </a:rPr>
                      </a:b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 170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010-050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RISEM2 ≥ 75</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36954">
                <a:tc gridSpan="9">
                  <a:txBody>
                    <a:bodyPr/>
                    <a:lstStyle/>
                    <a:p>
                      <a:pPr algn="l">
                        <a:spcAft>
                          <a:spcPts val="0"/>
                        </a:spcAft>
                      </a:pPr>
                      <a:endParaRPr lang="en-US" sz="8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2"/>
                  </a:ext>
                </a:extLst>
              </a:tr>
              <a:tr h="398559">
                <a:tc>
                  <a:txBody>
                    <a:bodyPr/>
                    <a:lstStyle/>
                    <a:p>
                      <a:pPr algn="l">
                        <a:spcAft>
                          <a:spcPts val="0"/>
                        </a:spcAft>
                      </a:pPr>
                      <a:r>
                        <a:rPr lang="en-US" sz="1100" dirty="0">
                          <a:solidFill>
                            <a:schemeClr val="tx1"/>
                          </a:solidFill>
                          <a:effectLst/>
                        </a:rPr>
                        <a:t>MAT-152 with a </a:t>
                      </a:r>
                    </a:p>
                    <a:p>
                      <a:pPr algn="l">
                        <a:spcAft>
                          <a:spcPts val="0"/>
                        </a:spcAft>
                      </a:pP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20-21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a:t>
                      </a:r>
                      <a:r>
                        <a:rPr lang="en-US" sz="1100" baseline="0" dirty="0">
                          <a:effectLst/>
                        </a:rPr>
                        <a:t> </a:t>
                      </a:r>
                    </a:p>
                    <a:p>
                      <a:pPr algn="ctr">
                        <a:spcAft>
                          <a:spcPts val="0"/>
                        </a:spcAft>
                      </a:pPr>
                      <a:r>
                        <a:rPr lang="en-US" sz="1100" baseline="0" dirty="0">
                          <a:effectLst/>
                        </a:rPr>
                        <a:t>010-030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RISEM1 ≥ 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98559">
                <a:tc>
                  <a:txBody>
                    <a:bodyPr/>
                    <a:lstStyle/>
                    <a:p>
                      <a:pPr algn="l">
                        <a:spcAft>
                          <a:spcPts val="0"/>
                        </a:spcAft>
                      </a:pPr>
                      <a:r>
                        <a:rPr lang="en-US" sz="1100" dirty="0">
                          <a:solidFill>
                            <a:schemeClr val="tx1"/>
                          </a:solidFill>
                          <a:effectLst/>
                        </a:rPr>
                        <a:t>MAT-152 without a </a:t>
                      </a:r>
                      <a:br>
                        <a:rPr lang="en-US" sz="1100" dirty="0">
                          <a:solidFill>
                            <a:schemeClr val="tx1"/>
                          </a:solidFill>
                          <a:effectLst/>
                        </a:rPr>
                      </a:b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 170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010-050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RISEM2 ≥ 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36954">
                <a:tc gridSpan="9">
                  <a:txBody>
                    <a:bodyPr/>
                    <a:lstStyle/>
                    <a:p>
                      <a:pPr algn="l">
                        <a:spcAft>
                          <a:spcPts val="0"/>
                        </a:spcAft>
                      </a:pPr>
                      <a:endParaRPr lang="en-US" sz="8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spcAft>
                          <a:spcPts val="0"/>
                        </a:spcAft>
                      </a:pPr>
                      <a:endParaRPr lang="en-US" sz="8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5"/>
                  </a:ext>
                </a:extLst>
              </a:tr>
              <a:tr h="398559">
                <a:tc>
                  <a:txBody>
                    <a:bodyPr/>
                    <a:lstStyle/>
                    <a:p>
                      <a:pPr algn="l">
                        <a:spcAft>
                          <a:spcPts val="0"/>
                        </a:spcAft>
                      </a:pPr>
                      <a:r>
                        <a:rPr lang="en-US" sz="1100" dirty="0">
                          <a:solidFill>
                            <a:schemeClr val="tx1"/>
                          </a:solidFill>
                          <a:effectLst/>
                        </a:rPr>
                        <a:t>MAT-171 with a </a:t>
                      </a:r>
                    </a:p>
                    <a:p>
                      <a:pPr algn="l">
                        <a:spcAft>
                          <a:spcPts val="0"/>
                        </a:spcAft>
                      </a:pP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2.2 - 2.799</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Math = 20-21</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P2</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010-050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RISEM2 ≥ 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98559">
                <a:tc>
                  <a:txBody>
                    <a:bodyPr/>
                    <a:lstStyle/>
                    <a:p>
                      <a:pPr algn="l">
                        <a:spcAft>
                          <a:spcPts val="0"/>
                        </a:spcAft>
                      </a:pPr>
                      <a:r>
                        <a:rPr lang="en-US" sz="1100" dirty="0">
                          <a:solidFill>
                            <a:schemeClr val="tx1"/>
                          </a:solidFill>
                          <a:effectLst/>
                        </a:rPr>
                        <a:t>MAT-171 without a </a:t>
                      </a:r>
                      <a:br>
                        <a:rPr lang="en-US" sz="1100" dirty="0">
                          <a:solidFill>
                            <a:schemeClr val="tx1"/>
                          </a:solidFill>
                          <a:effectLst/>
                        </a:rPr>
                      </a:br>
                      <a:r>
                        <a:rPr lang="en-US" sz="1100" dirty="0">
                          <a:solidFill>
                            <a:schemeClr val="tx1"/>
                          </a:solidFill>
                          <a:effectLst/>
                        </a:rPr>
                        <a:t>Co-Requisite</a:t>
                      </a:r>
                      <a:endParaRPr lang="en-US" sz="1100" dirty="0">
                        <a:solidFill>
                          <a:schemeClr val="tx1"/>
                        </a:solidFill>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2.8</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22</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Math ≥ 530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effectLst/>
                        </a:rPr>
                        <a:t>≥ 170</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Tier 3</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P3</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effectLst/>
                        </a:rPr>
                        <a:t>DMA </a:t>
                      </a:r>
                    </a:p>
                    <a:p>
                      <a:pPr algn="ctr">
                        <a:spcAft>
                          <a:spcPts val="0"/>
                        </a:spcAft>
                      </a:pPr>
                      <a:r>
                        <a:rPr lang="en-US" sz="1100" dirty="0">
                          <a:effectLst/>
                        </a:rPr>
                        <a:t>010-080</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RISEM3 ≥ 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Rectangle 1"/>
          <p:cNvSpPr>
            <a:spLocks noChangeArrowheads="1"/>
          </p:cNvSpPr>
          <p:nvPr/>
        </p:nvSpPr>
        <p:spPr bwMode="auto">
          <a:xfrm>
            <a:off x="2524401" y="2324741"/>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441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9636" y="973252"/>
            <a:ext cx="3962400" cy="1409700"/>
          </a:xfrm>
          <a:custGeom>
            <a:avLst/>
            <a:gdLst/>
            <a:ahLst/>
            <a:cxnLst/>
            <a:rect l="l" t="t" r="r" b="b"/>
            <a:pathLst>
              <a:path w="3962400" h="1409700">
                <a:moveTo>
                  <a:pt x="3727450" y="0"/>
                </a:moveTo>
                <a:lnTo>
                  <a:pt x="234950" y="0"/>
                </a:lnTo>
                <a:lnTo>
                  <a:pt x="187600" y="4771"/>
                </a:lnTo>
                <a:lnTo>
                  <a:pt x="143498" y="18458"/>
                </a:lnTo>
                <a:lnTo>
                  <a:pt x="103588" y="40116"/>
                </a:lnTo>
                <a:lnTo>
                  <a:pt x="68816" y="68802"/>
                </a:lnTo>
                <a:lnTo>
                  <a:pt x="40126" y="103571"/>
                </a:lnTo>
                <a:lnTo>
                  <a:pt x="18464" y="143482"/>
                </a:lnTo>
                <a:lnTo>
                  <a:pt x="4773" y="187589"/>
                </a:lnTo>
                <a:lnTo>
                  <a:pt x="0" y="234950"/>
                </a:lnTo>
                <a:lnTo>
                  <a:pt x="0" y="1174750"/>
                </a:lnTo>
                <a:lnTo>
                  <a:pt x="4773" y="1222110"/>
                </a:lnTo>
                <a:lnTo>
                  <a:pt x="18464" y="1266217"/>
                </a:lnTo>
                <a:lnTo>
                  <a:pt x="40126" y="1306128"/>
                </a:lnTo>
                <a:lnTo>
                  <a:pt x="68816" y="1340897"/>
                </a:lnTo>
                <a:lnTo>
                  <a:pt x="103588" y="1369583"/>
                </a:lnTo>
                <a:lnTo>
                  <a:pt x="143498" y="1391241"/>
                </a:lnTo>
                <a:lnTo>
                  <a:pt x="187600" y="1404928"/>
                </a:lnTo>
                <a:lnTo>
                  <a:pt x="234950" y="1409700"/>
                </a:lnTo>
                <a:lnTo>
                  <a:pt x="3727450" y="1409700"/>
                </a:lnTo>
                <a:lnTo>
                  <a:pt x="3774810" y="1404928"/>
                </a:lnTo>
                <a:lnTo>
                  <a:pt x="3818917" y="1391241"/>
                </a:lnTo>
                <a:lnTo>
                  <a:pt x="3858828" y="1369583"/>
                </a:lnTo>
                <a:lnTo>
                  <a:pt x="3893597" y="1340897"/>
                </a:lnTo>
                <a:lnTo>
                  <a:pt x="3922283" y="1306128"/>
                </a:lnTo>
                <a:lnTo>
                  <a:pt x="3943941" y="1266217"/>
                </a:lnTo>
                <a:lnTo>
                  <a:pt x="3957628" y="1222110"/>
                </a:lnTo>
                <a:lnTo>
                  <a:pt x="3962400" y="1174750"/>
                </a:lnTo>
                <a:lnTo>
                  <a:pt x="3962400" y="234950"/>
                </a:lnTo>
                <a:lnTo>
                  <a:pt x="3957628" y="187589"/>
                </a:lnTo>
                <a:lnTo>
                  <a:pt x="3943941" y="143482"/>
                </a:lnTo>
                <a:lnTo>
                  <a:pt x="3922283" y="103571"/>
                </a:lnTo>
                <a:lnTo>
                  <a:pt x="3893597" y="68802"/>
                </a:lnTo>
                <a:lnTo>
                  <a:pt x="3858828" y="40116"/>
                </a:lnTo>
                <a:lnTo>
                  <a:pt x="3818917" y="18458"/>
                </a:lnTo>
                <a:lnTo>
                  <a:pt x="3774810" y="4771"/>
                </a:lnTo>
                <a:lnTo>
                  <a:pt x="3727450" y="0"/>
                </a:ln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400" dirty="0"/>
              <a:t>Unweighted high school </a:t>
            </a:r>
          </a:p>
          <a:p>
            <a:pPr algn="ctr"/>
            <a:r>
              <a:rPr lang="en-US" sz="2400" dirty="0"/>
              <a:t>GPA &lt; 2.2</a:t>
            </a:r>
            <a:endParaRPr sz="2400" dirty="0"/>
          </a:p>
        </p:txBody>
      </p:sp>
      <p:sp>
        <p:nvSpPr>
          <p:cNvPr id="3" name="object 3"/>
          <p:cNvSpPr/>
          <p:nvPr/>
        </p:nvSpPr>
        <p:spPr>
          <a:xfrm>
            <a:off x="1159636" y="973252"/>
            <a:ext cx="3962400" cy="1409700"/>
          </a:xfrm>
          <a:custGeom>
            <a:avLst/>
            <a:gdLst/>
            <a:ahLst/>
            <a:cxnLst/>
            <a:rect l="l" t="t" r="r" b="b"/>
            <a:pathLst>
              <a:path w="3962400" h="1409700">
                <a:moveTo>
                  <a:pt x="0" y="234950"/>
                </a:moveTo>
                <a:lnTo>
                  <a:pt x="4773" y="187589"/>
                </a:lnTo>
                <a:lnTo>
                  <a:pt x="18464" y="143482"/>
                </a:lnTo>
                <a:lnTo>
                  <a:pt x="40126" y="103571"/>
                </a:lnTo>
                <a:lnTo>
                  <a:pt x="68816" y="68802"/>
                </a:lnTo>
                <a:lnTo>
                  <a:pt x="103588" y="40116"/>
                </a:lnTo>
                <a:lnTo>
                  <a:pt x="143498" y="18458"/>
                </a:lnTo>
                <a:lnTo>
                  <a:pt x="187600" y="4771"/>
                </a:lnTo>
                <a:lnTo>
                  <a:pt x="234950" y="0"/>
                </a:lnTo>
                <a:lnTo>
                  <a:pt x="3727450" y="0"/>
                </a:lnTo>
                <a:lnTo>
                  <a:pt x="3774810" y="4771"/>
                </a:lnTo>
                <a:lnTo>
                  <a:pt x="3818917" y="18458"/>
                </a:lnTo>
                <a:lnTo>
                  <a:pt x="3858828" y="40116"/>
                </a:lnTo>
                <a:lnTo>
                  <a:pt x="3893597" y="68802"/>
                </a:lnTo>
                <a:lnTo>
                  <a:pt x="3922283" y="103571"/>
                </a:lnTo>
                <a:lnTo>
                  <a:pt x="3943941" y="143482"/>
                </a:lnTo>
                <a:lnTo>
                  <a:pt x="3957628" y="187589"/>
                </a:lnTo>
                <a:lnTo>
                  <a:pt x="3962400" y="234950"/>
                </a:lnTo>
                <a:lnTo>
                  <a:pt x="3962400" y="1174750"/>
                </a:lnTo>
                <a:lnTo>
                  <a:pt x="3957628" y="1222110"/>
                </a:lnTo>
                <a:lnTo>
                  <a:pt x="3943941" y="1266217"/>
                </a:lnTo>
                <a:lnTo>
                  <a:pt x="3922283" y="1306128"/>
                </a:lnTo>
                <a:lnTo>
                  <a:pt x="3893597" y="1340897"/>
                </a:lnTo>
                <a:lnTo>
                  <a:pt x="3858828" y="1369583"/>
                </a:lnTo>
                <a:lnTo>
                  <a:pt x="3818917" y="1391241"/>
                </a:lnTo>
                <a:lnTo>
                  <a:pt x="3774810" y="1404928"/>
                </a:lnTo>
                <a:lnTo>
                  <a:pt x="3727450" y="1409700"/>
                </a:lnTo>
                <a:lnTo>
                  <a:pt x="234950" y="1409700"/>
                </a:lnTo>
                <a:lnTo>
                  <a:pt x="187600" y="1404928"/>
                </a:lnTo>
                <a:lnTo>
                  <a:pt x="143498" y="1391241"/>
                </a:lnTo>
                <a:lnTo>
                  <a:pt x="103588" y="1369583"/>
                </a:lnTo>
                <a:lnTo>
                  <a:pt x="68816" y="1340897"/>
                </a:lnTo>
                <a:lnTo>
                  <a:pt x="40126" y="1306128"/>
                </a:lnTo>
                <a:lnTo>
                  <a:pt x="18464" y="1266217"/>
                </a:lnTo>
                <a:lnTo>
                  <a:pt x="4773" y="1222110"/>
                </a:lnTo>
                <a:lnTo>
                  <a:pt x="0" y="1174750"/>
                </a:lnTo>
                <a:lnTo>
                  <a:pt x="0" y="234950"/>
                </a:lnTo>
                <a:close/>
              </a:path>
            </a:pathLst>
          </a:custGeom>
          <a:ln w="12192">
            <a:solidFill>
              <a:srgbClr val="1B8064"/>
            </a:solidFill>
          </a:ln>
        </p:spPr>
        <p:txBody>
          <a:bodyPr wrap="square" lIns="0" tIns="0" rIns="0" bIns="0" rtlCol="0"/>
          <a:lstStyle/>
          <a:p>
            <a:endParaRPr/>
          </a:p>
        </p:txBody>
      </p:sp>
      <p:sp>
        <p:nvSpPr>
          <p:cNvPr id="5" name="object 5"/>
          <p:cNvSpPr/>
          <p:nvPr/>
        </p:nvSpPr>
        <p:spPr>
          <a:xfrm>
            <a:off x="1159636" y="2698125"/>
            <a:ext cx="3982720" cy="1531620"/>
          </a:xfrm>
          <a:custGeom>
            <a:avLst/>
            <a:gdLst/>
            <a:ahLst/>
            <a:cxnLst/>
            <a:rect l="l" t="t" r="r" b="b"/>
            <a:pathLst>
              <a:path w="3982720" h="1531620">
                <a:moveTo>
                  <a:pt x="3726942" y="0"/>
                </a:moveTo>
                <a:lnTo>
                  <a:pt x="255282" y="0"/>
                </a:lnTo>
                <a:lnTo>
                  <a:pt x="209393" y="4113"/>
                </a:lnTo>
                <a:lnTo>
                  <a:pt x="166203" y="15971"/>
                </a:lnTo>
                <a:lnTo>
                  <a:pt x="126433" y="34854"/>
                </a:lnTo>
                <a:lnTo>
                  <a:pt x="90804" y="60040"/>
                </a:lnTo>
                <a:lnTo>
                  <a:pt x="60037" y="90807"/>
                </a:lnTo>
                <a:lnTo>
                  <a:pt x="34852" y="126435"/>
                </a:lnTo>
                <a:lnTo>
                  <a:pt x="15970" y="166202"/>
                </a:lnTo>
                <a:lnTo>
                  <a:pt x="4112" y="209387"/>
                </a:lnTo>
                <a:lnTo>
                  <a:pt x="0" y="255270"/>
                </a:lnTo>
                <a:lnTo>
                  <a:pt x="0" y="1276350"/>
                </a:lnTo>
                <a:lnTo>
                  <a:pt x="4112" y="1322232"/>
                </a:lnTo>
                <a:lnTo>
                  <a:pt x="15970" y="1365417"/>
                </a:lnTo>
                <a:lnTo>
                  <a:pt x="34852" y="1405184"/>
                </a:lnTo>
                <a:lnTo>
                  <a:pt x="60037" y="1440812"/>
                </a:lnTo>
                <a:lnTo>
                  <a:pt x="90804" y="1471579"/>
                </a:lnTo>
                <a:lnTo>
                  <a:pt x="126433" y="1496765"/>
                </a:lnTo>
                <a:lnTo>
                  <a:pt x="166203" y="1515648"/>
                </a:lnTo>
                <a:lnTo>
                  <a:pt x="209393" y="1527506"/>
                </a:lnTo>
                <a:lnTo>
                  <a:pt x="255282" y="1531620"/>
                </a:lnTo>
                <a:lnTo>
                  <a:pt x="3726942" y="1531620"/>
                </a:lnTo>
                <a:lnTo>
                  <a:pt x="3772824" y="1527506"/>
                </a:lnTo>
                <a:lnTo>
                  <a:pt x="3816009" y="1515648"/>
                </a:lnTo>
                <a:lnTo>
                  <a:pt x="3855776" y="1496765"/>
                </a:lnTo>
                <a:lnTo>
                  <a:pt x="3891404" y="1471579"/>
                </a:lnTo>
                <a:lnTo>
                  <a:pt x="3922171" y="1440812"/>
                </a:lnTo>
                <a:lnTo>
                  <a:pt x="3947357" y="1405184"/>
                </a:lnTo>
                <a:lnTo>
                  <a:pt x="3966240" y="1365417"/>
                </a:lnTo>
                <a:lnTo>
                  <a:pt x="3978098" y="1322232"/>
                </a:lnTo>
                <a:lnTo>
                  <a:pt x="3982211" y="1276350"/>
                </a:lnTo>
                <a:lnTo>
                  <a:pt x="3982211" y="255270"/>
                </a:lnTo>
                <a:lnTo>
                  <a:pt x="3978098" y="209387"/>
                </a:lnTo>
                <a:lnTo>
                  <a:pt x="3966240" y="166202"/>
                </a:lnTo>
                <a:lnTo>
                  <a:pt x="3947357" y="126435"/>
                </a:lnTo>
                <a:lnTo>
                  <a:pt x="3922171" y="90807"/>
                </a:lnTo>
                <a:lnTo>
                  <a:pt x="3891404" y="60040"/>
                </a:lnTo>
                <a:lnTo>
                  <a:pt x="3855776" y="34854"/>
                </a:lnTo>
                <a:lnTo>
                  <a:pt x="3816009" y="15971"/>
                </a:lnTo>
                <a:lnTo>
                  <a:pt x="3772824" y="4113"/>
                </a:lnTo>
                <a:lnTo>
                  <a:pt x="3726942" y="0"/>
                </a:lnTo>
                <a:close/>
              </a:path>
            </a:pathLst>
          </a:cu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lstStyle/>
          <a:p>
            <a:pPr algn="ctr"/>
            <a:r>
              <a:rPr lang="en-US" sz="2400" dirty="0">
                <a:solidFill>
                  <a:schemeClr val="tx1"/>
                </a:solidFill>
              </a:rPr>
              <a:t>If ACT score within 2 points </a:t>
            </a:r>
          </a:p>
          <a:p>
            <a:pPr algn="ctr"/>
            <a:r>
              <a:rPr lang="en-US" sz="2400" dirty="0">
                <a:solidFill>
                  <a:schemeClr val="tx1"/>
                </a:solidFill>
              </a:rPr>
              <a:t>of benchmark then gateway  course with co-requisite</a:t>
            </a:r>
          </a:p>
        </p:txBody>
      </p:sp>
      <p:sp>
        <p:nvSpPr>
          <p:cNvPr id="6" name="object 6"/>
          <p:cNvSpPr/>
          <p:nvPr/>
        </p:nvSpPr>
        <p:spPr>
          <a:xfrm>
            <a:off x="1159636" y="2698125"/>
            <a:ext cx="3982720" cy="1531620"/>
          </a:xfrm>
          <a:custGeom>
            <a:avLst/>
            <a:gdLst/>
            <a:ahLst/>
            <a:cxnLst/>
            <a:rect l="l" t="t" r="r" b="b"/>
            <a:pathLst>
              <a:path w="3982720" h="1531620">
                <a:moveTo>
                  <a:pt x="0" y="255270"/>
                </a:moveTo>
                <a:lnTo>
                  <a:pt x="4112" y="209387"/>
                </a:lnTo>
                <a:lnTo>
                  <a:pt x="15970" y="166202"/>
                </a:lnTo>
                <a:lnTo>
                  <a:pt x="34852" y="126435"/>
                </a:lnTo>
                <a:lnTo>
                  <a:pt x="60037" y="90807"/>
                </a:lnTo>
                <a:lnTo>
                  <a:pt x="90804" y="60040"/>
                </a:lnTo>
                <a:lnTo>
                  <a:pt x="126433" y="34854"/>
                </a:lnTo>
                <a:lnTo>
                  <a:pt x="166203" y="15971"/>
                </a:lnTo>
                <a:lnTo>
                  <a:pt x="209393" y="4113"/>
                </a:lnTo>
                <a:lnTo>
                  <a:pt x="255282" y="0"/>
                </a:lnTo>
                <a:lnTo>
                  <a:pt x="3726942" y="0"/>
                </a:lnTo>
                <a:lnTo>
                  <a:pt x="3772824" y="4113"/>
                </a:lnTo>
                <a:lnTo>
                  <a:pt x="3816009" y="15971"/>
                </a:lnTo>
                <a:lnTo>
                  <a:pt x="3855776" y="34854"/>
                </a:lnTo>
                <a:lnTo>
                  <a:pt x="3891404" y="60040"/>
                </a:lnTo>
                <a:lnTo>
                  <a:pt x="3922171" y="90807"/>
                </a:lnTo>
                <a:lnTo>
                  <a:pt x="3947357" y="126435"/>
                </a:lnTo>
                <a:lnTo>
                  <a:pt x="3966240" y="166202"/>
                </a:lnTo>
                <a:lnTo>
                  <a:pt x="3978098" y="209387"/>
                </a:lnTo>
                <a:lnTo>
                  <a:pt x="3982211" y="255270"/>
                </a:lnTo>
                <a:lnTo>
                  <a:pt x="3982211" y="1276350"/>
                </a:lnTo>
                <a:lnTo>
                  <a:pt x="3978098" y="1322232"/>
                </a:lnTo>
                <a:lnTo>
                  <a:pt x="3966240" y="1365417"/>
                </a:lnTo>
                <a:lnTo>
                  <a:pt x="3947357" y="1405184"/>
                </a:lnTo>
                <a:lnTo>
                  <a:pt x="3922171" y="1440812"/>
                </a:lnTo>
                <a:lnTo>
                  <a:pt x="3891404" y="1471579"/>
                </a:lnTo>
                <a:lnTo>
                  <a:pt x="3855776" y="1496765"/>
                </a:lnTo>
                <a:lnTo>
                  <a:pt x="3816009" y="1515648"/>
                </a:lnTo>
                <a:lnTo>
                  <a:pt x="3772824" y="1527506"/>
                </a:lnTo>
                <a:lnTo>
                  <a:pt x="3726942" y="1531620"/>
                </a:lnTo>
                <a:lnTo>
                  <a:pt x="255282" y="1531620"/>
                </a:lnTo>
                <a:lnTo>
                  <a:pt x="209393" y="1527506"/>
                </a:lnTo>
                <a:lnTo>
                  <a:pt x="166203" y="1515648"/>
                </a:lnTo>
                <a:lnTo>
                  <a:pt x="126433" y="1496765"/>
                </a:lnTo>
                <a:lnTo>
                  <a:pt x="90804" y="1471579"/>
                </a:lnTo>
                <a:lnTo>
                  <a:pt x="60037" y="1440812"/>
                </a:lnTo>
                <a:lnTo>
                  <a:pt x="34852" y="1405184"/>
                </a:lnTo>
                <a:lnTo>
                  <a:pt x="15970" y="1365417"/>
                </a:lnTo>
                <a:lnTo>
                  <a:pt x="4112" y="1322232"/>
                </a:lnTo>
                <a:lnTo>
                  <a:pt x="0" y="1276350"/>
                </a:lnTo>
                <a:lnTo>
                  <a:pt x="0" y="255270"/>
                </a:lnTo>
                <a:close/>
              </a:path>
            </a:pathLst>
          </a:custGeom>
          <a:ln w="12192">
            <a:solidFill>
              <a:srgbClr val="1B8064"/>
            </a:solidFill>
          </a:ln>
        </p:spPr>
        <p:txBody>
          <a:bodyPr wrap="square" lIns="0" tIns="0" rIns="0" bIns="0" rtlCol="0"/>
          <a:lstStyle/>
          <a:p>
            <a:endParaRPr/>
          </a:p>
        </p:txBody>
      </p:sp>
      <p:sp>
        <p:nvSpPr>
          <p:cNvPr id="7" name="object 7"/>
          <p:cNvSpPr/>
          <p:nvPr/>
        </p:nvSpPr>
        <p:spPr>
          <a:xfrm>
            <a:off x="1139316" y="4620629"/>
            <a:ext cx="3982720" cy="1531620"/>
          </a:xfrm>
          <a:custGeom>
            <a:avLst/>
            <a:gdLst/>
            <a:ahLst/>
            <a:cxnLst/>
            <a:rect l="l" t="t" r="r" b="b"/>
            <a:pathLst>
              <a:path w="3982720" h="1531620">
                <a:moveTo>
                  <a:pt x="3726942" y="0"/>
                </a:moveTo>
                <a:lnTo>
                  <a:pt x="255282" y="0"/>
                </a:lnTo>
                <a:lnTo>
                  <a:pt x="209393" y="4113"/>
                </a:lnTo>
                <a:lnTo>
                  <a:pt x="166203" y="15971"/>
                </a:lnTo>
                <a:lnTo>
                  <a:pt x="126433" y="34854"/>
                </a:lnTo>
                <a:lnTo>
                  <a:pt x="90804" y="60040"/>
                </a:lnTo>
                <a:lnTo>
                  <a:pt x="60037" y="90807"/>
                </a:lnTo>
                <a:lnTo>
                  <a:pt x="34852" y="126435"/>
                </a:lnTo>
                <a:lnTo>
                  <a:pt x="15970" y="166202"/>
                </a:lnTo>
                <a:lnTo>
                  <a:pt x="4112" y="209387"/>
                </a:lnTo>
                <a:lnTo>
                  <a:pt x="0" y="255269"/>
                </a:lnTo>
                <a:lnTo>
                  <a:pt x="0" y="1276350"/>
                </a:lnTo>
                <a:lnTo>
                  <a:pt x="4112" y="1322232"/>
                </a:lnTo>
                <a:lnTo>
                  <a:pt x="15970" y="1365417"/>
                </a:lnTo>
                <a:lnTo>
                  <a:pt x="34852" y="1405184"/>
                </a:lnTo>
                <a:lnTo>
                  <a:pt x="60037" y="1440812"/>
                </a:lnTo>
                <a:lnTo>
                  <a:pt x="90804" y="1471579"/>
                </a:lnTo>
                <a:lnTo>
                  <a:pt x="126433" y="1496765"/>
                </a:lnTo>
                <a:lnTo>
                  <a:pt x="166203" y="1515648"/>
                </a:lnTo>
                <a:lnTo>
                  <a:pt x="209393" y="1527506"/>
                </a:lnTo>
                <a:lnTo>
                  <a:pt x="255282" y="1531620"/>
                </a:lnTo>
                <a:lnTo>
                  <a:pt x="3726942" y="1531620"/>
                </a:lnTo>
                <a:lnTo>
                  <a:pt x="3772824" y="1527506"/>
                </a:lnTo>
                <a:lnTo>
                  <a:pt x="3816009" y="1515648"/>
                </a:lnTo>
                <a:lnTo>
                  <a:pt x="3855776" y="1496765"/>
                </a:lnTo>
                <a:lnTo>
                  <a:pt x="3891404" y="1471579"/>
                </a:lnTo>
                <a:lnTo>
                  <a:pt x="3922171" y="1440812"/>
                </a:lnTo>
                <a:lnTo>
                  <a:pt x="3947357" y="1405184"/>
                </a:lnTo>
                <a:lnTo>
                  <a:pt x="3966240" y="1365417"/>
                </a:lnTo>
                <a:lnTo>
                  <a:pt x="3978098" y="1322232"/>
                </a:lnTo>
                <a:lnTo>
                  <a:pt x="3982212" y="1276350"/>
                </a:lnTo>
                <a:lnTo>
                  <a:pt x="3982212" y="255269"/>
                </a:lnTo>
                <a:lnTo>
                  <a:pt x="3978098" y="209387"/>
                </a:lnTo>
                <a:lnTo>
                  <a:pt x="3966240" y="166202"/>
                </a:lnTo>
                <a:lnTo>
                  <a:pt x="3947357" y="126435"/>
                </a:lnTo>
                <a:lnTo>
                  <a:pt x="3922171" y="90807"/>
                </a:lnTo>
                <a:lnTo>
                  <a:pt x="3891404" y="60040"/>
                </a:lnTo>
                <a:lnTo>
                  <a:pt x="3855776" y="34854"/>
                </a:lnTo>
                <a:lnTo>
                  <a:pt x="3816009" y="15971"/>
                </a:lnTo>
                <a:lnTo>
                  <a:pt x="3772824" y="4113"/>
                </a:lnTo>
                <a:lnTo>
                  <a:pt x="3726942" y="0"/>
                </a:lnTo>
                <a:close/>
              </a:path>
            </a:pathLst>
          </a:cu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nchor="ctr"/>
          <a:lstStyle/>
          <a:p>
            <a:pPr algn="ctr"/>
            <a:r>
              <a:rPr lang="en-US" sz="2400" dirty="0">
                <a:solidFill>
                  <a:schemeClr val="tx1"/>
                </a:solidFill>
              </a:rPr>
              <a:t>Transition Math and/or</a:t>
            </a:r>
          </a:p>
          <a:p>
            <a:pPr algn="ctr"/>
            <a:r>
              <a:rPr lang="en-US" sz="2400" dirty="0">
                <a:solidFill>
                  <a:schemeClr val="tx1"/>
                </a:solidFill>
              </a:rPr>
              <a:t>Transition English</a:t>
            </a:r>
          </a:p>
          <a:p>
            <a:pPr algn="ctr"/>
            <a:r>
              <a:rPr lang="en-US" sz="2400" dirty="0">
                <a:solidFill>
                  <a:schemeClr val="tx1"/>
                </a:solidFill>
              </a:rPr>
              <a:t>Basic Skills or Curriculum</a:t>
            </a:r>
          </a:p>
        </p:txBody>
      </p:sp>
      <p:sp>
        <p:nvSpPr>
          <p:cNvPr id="8" name="object 8"/>
          <p:cNvSpPr/>
          <p:nvPr/>
        </p:nvSpPr>
        <p:spPr>
          <a:xfrm>
            <a:off x="1139316" y="4620629"/>
            <a:ext cx="3982720" cy="1531620"/>
          </a:xfrm>
          <a:custGeom>
            <a:avLst/>
            <a:gdLst/>
            <a:ahLst/>
            <a:cxnLst/>
            <a:rect l="l" t="t" r="r" b="b"/>
            <a:pathLst>
              <a:path w="3982720" h="1531620">
                <a:moveTo>
                  <a:pt x="0" y="255269"/>
                </a:moveTo>
                <a:lnTo>
                  <a:pt x="4112" y="209387"/>
                </a:lnTo>
                <a:lnTo>
                  <a:pt x="15970" y="166202"/>
                </a:lnTo>
                <a:lnTo>
                  <a:pt x="34852" y="126435"/>
                </a:lnTo>
                <a:lnTo>
                  <a:pt x="60037" y="90807"/>
                </a:lnTo>
                <a:lnTo>
                  <a:pt x="90804" y="60040"/>
                </a:lnTo>
                <a:lnTo>
                  <a:pt x="126433" y="34854"/>
                </a:lnTo>
                <a:lnTo>
                  <a:pt x="166203" y="15971"/>
                </a:lnTo>
                <a:lnTo>
                  <a:pt x="209393" y="4113"/>
                </a:lnTo>
                <a:lnTo>
                  <a:pt x="255282" y="0"/>
                </a:lnTo>
                <a:lnTo>
                  <a:pt x="3726942" y="0"/>
                </a:lnTo>
                <a:lnTo>
                  <a:pt x="3772824" y="4113"/>
                </a:lnTo>
                <a:lnTo>
                  <a:pt x="3816009" y="15971"/>
                </a:lnTo>
                <a:lnTo>
                  <a:pt x="3855776" y="34854"/>
                </a:lnTo>
                <a:lnTo>
                  <a:pt x="3891404" y="60040"/>
                </a:lnTo>
                <a:lnTo>
                  <a:pt x="3922171" y="90807"/>
                </a:lnTo>
                <a:lnTo>
                  <a:pt x="3947357" y="126435"/>
                </a:lnTo>
                <a:lnTo>
                  <a:pt x="3966240" y="166202"/>
                </a:lnTo>
                <a:lnTo>
                  <a:pt x="3978098" y="209387"/>
                </a:lnTo>
                <a:lnTo>
                  <a:pt x="3982212" y="255269"/>
                </a:lnTo>
                <a:lnTo>
                  <a:pt x="3982212" y="1276350"/>
                </a:lnTo>
                <a:lnTo>
                  <a:pt x="3978098" y="1322232"/>
                </a:lnTo>
                <a:lnTo>
                  <a:pt x="3966240" y="1365417"/>
                </a:lnTo>
                <a:lnTo>
                  <a:pt x="3947357" y="1405184"/>
                </a:lnTo>
                <a:lnTo>
                  <a:pt x="3922171" y="1440812"/>
                </a:lnTo>
                <a:lnTo>
                  <a:pt x="3891404" y="1471579"/>
                </a:lnTo>
                <a:lnTo>
                  <a:pt x="3855776" y="1496765"/>
                </a:lnTo>
                <a:lnTo>
                  <a:pt x="3816009" y="1515648"/>
                </a:lnTo>
                <a:lnTo>
                  <a:pt x="3772824" y="1527506"/>
                </a:lnTo>
                <a:lnTo>
                  <a:pt x="3726942" y="1531620"/>
                </a:lnTo>
                <a:lnTo>
                  <a:pt x="255282" y="1531620"/>
                </a:lnTo>
                <a:lnTo>
                  <a:pt x="209393" y="1527506"/>
                </a:lnTo>
                <a:lnTo>
                  <a:pt x="166203" y="1515648"/>
                </a:lnTo>
                <a:lnTo>
                  <a:pt x="126433" y="1496765"/>
                </a:lnTo>
                <a:lnTo>
                  <a:pt x="90804" y="1471579"/>
                </a:lnTo>
                <a:lnTo>
                  <a:pt x="60037" y="1440812"/>
                </a:lnTo>
                <a:lnTo>
                  <a:pt x="34852" y="1405184"/>
                </a:lnTo>
                <a:lnTo>
                  <a:pt x="15970" y="1365417"/>
                </a:lnTo>
                <a:lnTo>
                  <a:pt x="4112" y="1322232"/>
                </a:lnTo>
                <a:lnTo>
                  <a:pt x="0" y="1276350"/>
                </a:lnTo>
                <a:lnTo>
                  <a:pt x="0" y="255269"/>
                </a:lnTo>
                <a:close/>
              </a:path>
            </a:pathLst>
          </a:custGeom>
          <a:ln w="12192">
            <a:solidFill>
              <a:srgbClr val="1B8064"/>
            </a:solidFill>
          </a:ln>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667356601"/>
              </p:ext>
            </p:extLst>
          </p:nvPr>
        </p:nvGraphicFramePr>
        <p:xfrm>
          <a:off x="5685000" y="1891549"/>
          <a:ext cx="5876412" cy="3144772"/>
        </p:xfrm>
        <a:graphic>
          <a:graphicData uri="http://schemas.openxmlformats.org/drawingml/2006/table">
            <a:tbl>
              <a:tblPr firstRow="1" bandRow="1">
                <a:tableStyleId>{5C22544A-7EE6-4342-B048-85BDC9FD1C3A}</a:tableStyleId>
              </a:tblPr>
              <a:tblGrid>
                <a:gridCol w="2938206">
                  <a:extLst>
                    <a:ext uri="{9D8B030D-6E8A-4147-A177-3AD203B41FA5}">
                      <a16:colId xmlns:a16="http://schemas.microsoft.com/office/drawing/2014/main" val="20000"/>
                    </a:ext>
                  </a:extLst>
                </a:gridCol>
                <a:gridCol w="2938206">
                  <a:extLst>
                    <a:ext uri="{9D8B030D-6E8A-4147-A177-3AD203B41FA5}">
                      <a16:colId xmlns:a16="http://schemas.microsoft.com/office/drawing/2014/main" val="20001"/>
                    </a:ext>
                  </a:extLst>
                </a:gridCol>
              </a:tblGrid>
              <a:tr h="529275">
                <a:tc>
                  <a:txBody>
                    <a:bodyPr/>
                    <a:lstStyle/>
                    <a:p>
                      <a:pPr marL="115888" indent="0">
                        <a:lnSpc>
                          <a:spcPct val="100000"/>
                        </a:lnSpc>
                        <a:spcBef>
                          <a:spcPts val="155"/>
                        </a:spcBef>
                      </a:pPr>
                      <a:r>
                        <a:rPr sz="2400" spc="-5" dirty="0"/>
                        <a:t>Curriculum</a:t>
                      </a:r>
                      <a:endParaRPr sz="2400" dirty="0">
                        <a:latin typeface="Calibri"/>
                        <a:cs typeface="Calibri"/>
                      </a:endParaRPr>
                    </a:p>
                  </a:txBody>
                  <a:tcPr marL="0" marR="0" marT="19685" marB="0"/>
                </a:tc>
                <a:tc>
                  <a:txBody>
                    <a:bodyPr/>
                    <a:lstStyle/>
                    <a:p>
                      <a:pPr marL="120650" indent="0">
                        <a:lnSpc>
                          <a:spcPct val="100000"/>
                        </a:lnSpc>
                        <a:spcBef>
                          <a:spcPts val="155"/>
                        </a:spcBef>
                      </a:pPr>
                      <a:r>
                        <a:rPr sz="2400" dirty="0"/>
                        <a:t>Basic</a:t>
                      </a:r>
                      <a:r>
                        <a:rPr sz="2400" spc="-80" dirty="0"/>
                        <a:t> </a:t>
                      </a:r>
                      <a:r>
                        <a:rPr sz="2400" spc="-5" dirty="0"/>
                        <a:t>Skills</a:t>
                      </a:r>
                      <a:endParaRPr sz="2400" dirty="0">
                        <a:latin typeface="Calibri"/>
                        <a:cs typeface="Calibri"/>
                      </a:endParaRPr>
                    </a:p>
                  </a:txBody>
                  <a:tcPr marL="0" marR="0" marT="19685" marB="0"/>
                </a:tc>
                <a:extLst>
                  <a:ext uri="{0D108BD9-81ED-4DB2-BD59-A6C34878D82A}">
                    <a16:rowId xmlns:a16="http://schemas.microsoft.com/office/drawing/2014/main" val="10000"/>
                  </a:ext>
                </a:extLst>
              </a:tr>
              <a:tr h="429300">
                <a:tc>
                  <a:txBody>
                    <a:bodyPr/>
                    <a:lstStyle/>
                    <a:p>
                      <a:pPr marL="85725">
                        <a:lnSpc>
                          <a:spcPct val="100000"/>
                        </a:lnSpc>
                        <a:spcBef>
                          <a:spcPts val="95"/>
                        </a:spcBef>
                      </a:pPr>
                      <a:r>
                        <a:rPr sz="1800" dirty="0"/>
                        <a:t>3 </a:t>
                      </a:r>
                      <a:r>
                        <a:rPr sz="1800" spc="-5" dirty="0"/>
                        <a:t>credits, </a:t>
                      </a:r>
                      <a:r>
                        <a:rPr sz="1800" dirty="0"/>
                        <a:t>6 </a:t>
                      </a:r>
                      <a:r>
                        <a:rPr sz="1800" spc="-10" dirty="0"/>
                        <a:t>contact</a:t>
                      </a:r>
                      <a:r>
                        <a:rPr sz="1800" spc="-75" dirty="0"/>
                        <a:t> </a:t>
                      </a:r>
                      <a:r>
                        <a:rPr sz="1800" spc="-10" dirty="0"/>
                        <a:t>hours</a:t>
                      </a:r>
                      <a:endParaRPr sz="1800" dirty="0">
                        <a:latin typeface="Calibri"/>
                        <a:cs typeface="Calibri"/>
                      </a:endParaRPr>
                    </a:p>
                  </a:txBody>
                  <a:tcPr marL="0" marR="0" marT="12065" marB="0"/>
                </a:tc>
                <a:tc>
                  <a:txBody>
                    <a:bodyPr/>
                    <a:lstStyle/>
                    <a:p>
                      <a:pPr marL="85725">
                        <a:lnSpc>
                          <a:spcPct val="100000"/>
                        </a:lnSpc>
                        <a:spcBef>
                          <a:spcPts val="95"/>
                        </a:spcBef>
                      </a:pPr>
                      <a:r>
                        <a:rPr sz="1800" dirty="0"/>
                        <a:t>8 </a:t>
                      </a:r>
                      <a:r>
                        <a:rPr sz="1800" spc="-10" dirty="0"/>
                        <a:t>contact</a:t>
                      </a:r>
                      <a:r>
                        <a:rPr sz="1800" spc="-80" dirty="0"/>
                        <a:t> </a:t>
                      </a:r>
                      <a:r>
                        <a:rPr sz="1800" spc="-10" dirty="0"/>
                        <a:t>hours</a:t>
                      </a:r>
                      <a:endParaRPr sz="1800">
                        <a:latin typeface="Calibri"/>
                        <a:cs typeface="Calibri"/>
                      </a:endParaRPr>
                    </a:p>
                  </a:txBody>
                  <a:tcPr marL="0" marR="0" marT="12065" marB="0"/>
                </a:tc>
                <a:extLst>
                  <a:ext uri="{0D108BD9-81ED-4DB2-BD59-A6C34878D82A}">
                    <a16:rowId xmlns:a16="http://schemas.microsoft.com/office/drawing/2014/main" val="10001"/>
                  </a:ext>
                </a:extLst>
              </a:tr>
              <a:tr h="429299">
                <a:tc>
                  <a:txBody>
                    <a:bodyPr/>
                    <a:lstStyle/>
                    <a:p>
                      <a:pPr marL="85725">
                        <a:lnSpc>
                          <a:spcPct val="100000"/>
                        </a:lnSpc>
                        <a:spcBef>
                          <a:spcPts val="195"/>
                        </a:spcBef>
                      </a:pPr>
                      <a:r>
                        <a:rPr sz="1800" spc="-10" dirty="0"/>
                        <a:t>Cost to </a:t>
                      </a:r>
                      <a:r>
                        <a:rPr sz="1800" dirty="0"/>
                        <a:t>the</a:t>
                      </a:r>
                      <a:r>
                        <a:rPr sz="1800" spc="-60" dirty="0"/>
                        <a:t> </a:t>
                      </a:r>
                      <a:r>
                        <a:rPr sz="1800" spc="-5" dirty="0"/>
                        <a:t>student</a:t>
                      </a:r>
                      <a:endParaRPr sz="1800">
                        <a:latin typeface="Calibri"/>
                        <a:cs typeface="Calibri"/>
                      </a:endParaRPr>
                    </a:p>
                  </a:txBody>
                  <a:tcPr marL="0" marR="0" marT="24765" marB="0"/>
                </a:tc>
                <a:tc>
                  <a:txBody>
                    <a:bodyPr/>
                    <a:lstStyle/>
                    <a:p>
                      <a:pPr marL="85725">
                        <a:lnSpc>
                          <a:spcPct val="100000"/>
                        </a:lnSpc>
                        <a:spcBef>
                          <a:spcPts val="195"/>
                        </a:spcBef>
                      </a:pPr>
                      <a:r>
                        <a:rPr sz="1800" spc="-10" dirty="0"/>
                        <a:t>Free to </a:t>
                      </a:r>
                      <a:r>
                        <a:rPr sz="1800" dirty="0"/>
                        <a:t>the</a:t>
                      </a:r>
                      <a:r>
                        <a:rPr sz="1800" spc="-50" dirty="0"/>
                        <a:t> </a:t>
                      </a:r>
                      <a:r>
                        <a:rPr sz="1800" spc="-5" dirty="0"/>
                        <a:t>student</a:t>
                      </a:r>
                      <a:endParaRPr sz="1800">
                        <a:latin typeface="Calibri"/>
                        <a:cs typeface="Calibri"/>
                      </a:endParaRPr>
                    </a:p>
                  </a:txBody>
                  <a:tcPr marL="0" marR="0" marT="24765" marB="0"/>
                </a:tc>
                <a:extLst>
                  <a:ext uri="{0D108BD9-81ED-4DB2-BD59-A6C34878D82A}">
                    <a16:rowId xmlns:a16="http://schemas.microsoft.com/office/drawing/2014/main" val="10002"/>
                  </a:ext>
                </a:extLst>
              </a:tr>
              <a:tr h="663799">
                <a:tc>
                  <a:txBody>
                    <a:bodyPr/>
                    <a:lstStyle/>
                    <a:p>
                      <a:pPr marL="85725">
                        <a:lnSpc>
                          <a:spcPct val="100000"/>
                        </a:lnSpc>
                        <a:spcBef>
                          <a:spcPts val="195"/>
                        </a:spcBef>
                      </a:pPr>
                      <a:r>
                        <a:rPr sz="1800" spc="-5" dirty="0"/>
                        <a:t>Counts </a:t>
                      </a:r>
                      <a:r>
                        <a:rPr sz="1800" spc="-15" dirty="0"/>
                        <a:t>toward </a:t>
                      </a:r>
                      <a:r>
                        <a:rPr sz="1800" spc="-5" dirty="0"/>
                        <a:t>financial </a:t>
                      </a:r>
                      <a:r>
                        <a:rPr sz="1800" dirty="0"/>
                        <a:t>aid</a:t>
                      </a:r>
                      <a:r>
                        <a:rPr sz="1800" spc="-25" dirty="0"/>
                        <a:t> </a:t>
                      </a:r>
                      <a:r>
                        <a:rPr sz="1800" spc="-5" dirty="0"/>
                        <a:t>f/t</a:t>
                      </a:r>
                      <a:endParaRPr sz="1800">
                        <a:latin typeface="Calibri"/>
                        <a:cs typeface="Calibri"/>
                      </a:endParaRPr>
                    </a:p>
                  </a:txBody>
                  <a:tcPr marL="0" marR="0" marT="24765" marB="0"/>
                </a:tc>
                <a:tc>
                  <a:txBody>
                    <a:bodyPr/>
                    <a:lstStyle/>
                    <a:p>
                      <a:pPr marL="85725">
                        <a:lnSpc>
                          <a:spcPct val="100000"/>
                        </a:lnSpc>
                        <a:spcBef>
                          <a:spcPts val="195"/>
                        </a:spcBef>
                      </a:pPr>
                      <a:r>
                        <a:rPr sz="1800" spc="-5" dirty="0"/>
                        <a:t>Does not </a:t>
                      </a:r>
                      <a:r>
                        <a:rPr sz="1800" spc="-10" dirty="0"/>
                        <a:t>count </a:t>
                      </a:r>
                      <a:r>
                        <a:rPr sz="1800" spc="-15" dirty="0"/>
                        <a:t>toward </a:t>
                      </a:r>
                      <a:r>
                        <a:rPr sz="1800" spc="-5" dirty="0"/>
                        <a:t>financial</a:t>
                      </a:r>
                      <a:r>
                        <a:rPr sz="1800" spc="15" dirty="0"/>
                        <a:t> </a:t>
                      </a:r>
                      <a:r>
                        <a:rPr sz="1800" dirty="0"/>
                        <a:t>aid</a:t>
                      </a:r>
                      <a:endParaRPr sz="1800">
                        <a:latin typeface="Calibri"/>
                        <a:cs typeface="Calibri"/>
                      </a:endParaRPr>
                    </a:p>
                  </a:txBody>
                  <a:tcPr marL="0" marR="0" marT="24765" marB="0"/>
                </a:tc>
                <a:extLst>
                  <a:ext uri="{0D108BD9-81ED-4DB2-BD59-A6C34878D82A}">
                    <a16:rowId xmlns:a16="http://schemas.microsoft.com/office/drawing/2014/main" val="10003"/>
                  </a:ext>
                </a:extLst>
              </a:tr>
              <a:tr h="663799">
                <a:tc>
                  <a:txBody>
                    <a:bodyPr/>
                    <a:lstStyle/>
                    <a:p>
                      <a:pPr marL="85725">
                        <a:lnSpc>
                          <a:spcPct val="100000"/>
                        </a:lnSpc>
                        <a:spcBef>
                          <a:spcPts val="195"/>
                        </a:spcBef>
                      </a:pPr>
                      <a:r>
                        <a:rPr sz="1800" spc="-5" dirty="0"/>
                        <a:t>C</a:t>
                      </a:r>
                      <a:r>
                        <a:rPr lang="en-US" sz="1800" spc="-5" dirty="0"/>
                        <a:t>IHS</a:t>
                      </a:r>
                      <a:r>
                        <a:rPr sz="1800" spc="-5" dirty="0"/>
                        <a:t> students </a:t>
                      </a:r>
                      <a:r>
                        <a:rPr sz="1800" spc="-10" dirty="0"/>
                        <a:t>can </a:t>
                      </a:r>
                      <a:r>
                        <a:rPr sz="1800" spc="-25" dirty="0"/>
                        <a:t>take </a:t>
                      </a:r>
                      <a:r>
                        <a:rPr sz="1800" dirty="0"/>
                        <a:t>this</a:t>
                      </a:r>
                      <a:r>
                        <a:rPr sz="1800" spc="5" dirty="0"/>
                        <a:t> </a:t>
                      </a:r>
                      <a:r>
                        <a:rPr sz="1800" spc="-15" dirty="0"/>
                        <a:t>course</a:t>
                      </a:r>
                      <a:endParaRPr sz="1800" dirty="0">
                        <a:latin typeface="Calibri"/>
                        <a:cs typeface="Calibri"/>
                      </a:endParaRPr>
                    </a:p>
                  </a:txBody>
                  <a:tcPr marL="0" marR="0" marT="24765" marB="0"/>
                </a:tc>
                <a:tc>
                  <a:txBody>
                    <a:bodyPr/>
                    <a:lstStyle/>
                    <a:p>
                      <a:pPr marL="85725">
                        <a:lnSpc>
                          <a:spcPct val="100000"/>
                        </a:lnSpc>
                        <a:spcBef>
                          <a:spcPts val="195"/>
                        </a:spcBef>
                      </a:pPr>
                      <a:r>
                        <a:rPr sz="1800" dirty="0"/>
                        <a:t>Not </a:t>
                      </a:r>
                      <a:r>
                        <a:rPr sz="1800" spc="-5" dirty="0"/>
                        <a:t>eligible </a:t>
                      </a:r>
                      <a:r>
                        <a:rPr sz="1800" spc="-15" dirty="0"/>
                        <a:t>for </a:t>
                      </a:r>
                      <a:r>
                        <a:rPr sz="1800" spc="-5" dirty="0"/>
                        <a:t>CCP</a:t>
                      </a:r>
                      <a:r>
                        <a:rPr sz="1800" spc="-20" dirty="0"/>
                        <a:t> </a:t>
                      </a:r>
                      <a:r>
                        <a:rPr sz="1800" spc="-5" dirty="0"/>
                        <a:t>students</a:t>
                      </a:r>
                      <a:endParaRPr sz="1800">
                        <a:latin typeface="Calibri"/>
                        <a:cs typeface="Calibri"/>
                      </a:endParaRPr>
                    </a:p>
                  </a:txBody>
                  <a:tcPr marL="0" marR="0" marT="24765" marB="0"/>
                </a:tc>
                <a:extLst>
                  <a:ext uri="{0D108BD9-81ED-4DB2-BD59-A6C34878D82A}">
                    <a16:rowId xmlns:a16="http://schemas.microsoft.com/office/drawing/2014/main" val="10004"/>
                  </a:ext>
                </a:extLst>
              </a:tr>
              <a:tr h="429300">
                <a:tc>
                  <a:txBody>
                    <a:bodyPr/>
                    <a:lstStyle/>
                    <a:p>
                      <a:pPr marL="85725">
                        <a:lnSpc>
                          <a:spcPct val="100000"/>
                        </a:lnSpc>
                        <a:spcBef>
                          <a:spcPts val="200"/>
                        </a:spcBef>
                      </a:pPr>
                      <a:r>
                        <a:rPr sz="1800" spc="-15" dirty="0"/>
                        <a:t>Typically </a:t>
                      </a:r>
                      <a:r>
                        <a:rPr sz="1800" spc="-5" dirty="0"/>
                        <a:t>one</a:t>
                      </a:r>
                      <a:r>
                        <a:rPr sz="1800" spc="-10" dirty="0"/>
                        <a:t> semester</a:t>
                      </a:r>
                      <a:endParaRPr sz="1800">
                        <a:latin typeface="Calibri"/>
                        <a:cs typeface="Calibri"/>
                      </a:endParaRPr>
                    </a:p>
                  </a:txBody>
                  <a:tcPr marL="0" marR="0" marT="25400" marB="0"/>
                </a:tc>
                <a:tc>
                  <a:txBody>
                    <a:bodyPr/>
                    <a:lstStyle/>
                    <a:p>
                      <a:pPr marL="85725">
                        <a:lnSpc>
                          <a:spcPct val="100000"/>
                        </a:lnSpc>
                        <a:spcBef>
                          <a:spcPts val="200"/>
                        </a:spcBef>
                      </a:pPr>
                      <a:r>
                        <a:rPr sz="1800" spc="-5" dirty="0"/>
                        <a:t>Student </a:t>
                      </a:r>
                      <a:r>
                        <a:rPr sz="1800" spc="-15" dirty="0"/>
                        <a:t>may </a:t>
                      </a:r>
                      <a:r>
                        <a:rPr sz="1800" spc="-10" dirty="0"/>
                        <a:t>exit</a:t>
                      </a:r>
                      <a:r>
                        <a:rPr sz="1800" spc="-35" dirty="0"/>
                        <a:t> </a:t>
                      </a:r>
                      <a:r>
                        <a:rPr sz="1800" spc="-5" dirty="0"/>
                        <a:t>early</a:t>
                      </a:r>
                      <a:endParaRPr sz="1800" dirty="0">
                        <a:latin typeface="Calibri"/>
                        <a:cs typeface="Calibri"/>
                      </a:endParaRPr>
                    </a:p>
                  </a:txBody>
                  <a:tcPr marL="0" marR="0" marT="25400" marB="0"/>
                </a:tc>
                <a:extLst>
                  <a:ext uri="{0D108BD9-81ED-4DB2-BD59-A6C34878D82A}">
                    <a16:rowId xmlns:a16="http://schemas.microsoft.com/office/drawing/2014/main" val="10005"/>
                  </a:ext>
                </a:extLst>
              </a:tr>
            </a:tbl>
          </a:graphicData>
        </a:graphic>
      </p:graphicFrame>
      <p:sp>
        <p:nvSpPr>
          <p:cNvPr id="11" name="object 11"/>
          <p:cNvSpPr/>
          <p:nvPr/>
        </p:nvSpPr>
        <p:spPr>
          <a:xfrm>
            <a:off x="972665" y="4386248"/>
            <a:ext cx="4712335" cy="1958339"/>
          </a:xfrm>
          <a:custGeom>
            <a:avLst/>
            <a:gdLst/>
            <a:ahLst/>
            <a:cxnLst/>
            <a:rect l="l" t="t" r="r" b="b"/>
            <a:pathLst>
              <a:path w="4712335" h="1958339">
                <a:moveTo>
                  <a:pt x="0" y="979169"/>
                </a:moveTo>
                <a:lnTo>
                  <a:pt x="3604" y="924542"/>
                </a:lnTo>
                <a:lnTo>
                  <a:pt x="14293" y="870699"/>
                </a:lnTo>
                <a:lnTo>
                  <a:pt x="31877" y="817719"/>
                </a:lnTo>
                <a:lnTo>
                  <a:pt x="56167" y="765681"/>
                </a:lnTo>
                <a:lnTo>
                  <a:pt x="86973" y="714662"/>
                </a:lnTo>
                <a:lnTo>
                  <a:pt x="124108" y="664741"/>
                </a:lnTo>
                <a:lnTo>
                  <a:pt x="167382" y="615998"/>
                </a:lnTo>
                <a:lnTo>
                  <a:pt x="216606" y="568510"/>
                </a:lnTo>
                <a:lnTo>
                  <a:pt x="271591" y="522356"/>
                </a:lnTo>
                <a:lnTo>
                  <a:pt x="332148" y="477615"/>
                </a:lnTo>
                <a:lnTo>
                  <a:pt x="364457" y="455798"/>
                </a:lnTo>
                <a:lnTo>
                  <a:pt x="398089" y="434365"/>
                </a:lnTo>
                <a:lnTo>
                  <a:pt x="433019" y="413323"/>
                </a:lnTo>
                <a:lnTo>
                  <a:pt x="469224" y="392684"/>
                </a:lnTo>
                <a:lnTo>
                  <a:pt x="506680" y="372457"/>
                </a:lnTo>
                <a:lnTo>
                  <a:pt x="545364" y="352652"/>
                </a:lnTo>
                <a:lnTo>
                  <a:pt x="585252" y="333278"/>
                </a:lnTo>
                <a:lnTo>
                  <a:pt x="626321" y="314346"/>
                </a:lnTo>
                <a:lnTo>
                  <a:pt x="668547" y="295865"/>
                </a:lnTo>
                <a:lnTo>
                  <a:pt x="711905" y="277846"/>
                </a:lnTo>
                <a:lnTo>
                  <a:pt x="756374" y="260297"/>
                </a:lnTo>
                <a:lnTo>
                  <a:pt x="801928" y="243229"/>
                </a:lnTo>
                <a:lnTo>
                  <a:pt x="848545" y="226652"/>
                </a:lnTo>
                <a:lnTo>
                  <a:pt x="896200" y="210575"/>
                </a:lnTo>
                <a:lnTo>
                  <a:pt x="944871" y="195008"/>
                </a:lnTo>
                <a:lnTo>
                  <a:pt x="994533" y="179962"/>
                </a:lnTo>
                <a:lnTo>
                  <a:pt x="1045163" y="165445"/>
                </a:lnTo>
                <a:lnTo>
                  <a:pt x="1096738" y="151468"/>
                </a:lnTo>
                <a:lnTo>
                  <a:pt x="1149233" y="138040"/>
                </a:lnTo>
                <a:lnTo>
                  <a:pt x="1202625" y="125172"/>
                </a:lnTo>
                <a:lnTo>
                  <a:pt x="1256891" y="112873"/>
                </a:lnTo>
                <a:lnTo>
                  <a:pt x="1312006" y="101153"/>
                </a:lnTo>
                <a:lnTo>
                  <a:pt x="1367948" y="90021"/>
                </a:lnTo>
                <a:lnTo>
                  <a:pt x="1424692" y="79488"/>
                </a:lnTo>
                <a:lnTo>
                  <a:pt x="1482215" y="69564"/>
                </a:lnTo>
                <a:lnTo>
                  <a:pt x="1540494" y="60257"/>
                </a:lnTo>
                <a:lnTo>
                  <a:pt x="1599504" y="51579"/>
                </a:lnTo>
                <a:lnTo>
                  <a:pt x="1659222" y="43539"/>
                </a:lnTo>
                <a:lnTo>
                  <a:pt x="1719625" y="36146"/>
                </a:lnTo>
                <a:lnTo>
                  <a:pt x="1780689" y="29411"/>
                </a:lnTo>
                <a:lnTo>
                  <a:pt x="1842390" y="23343"/>
                </a:lnTo>
                <a:lnTo>
                  <a:pt x="1904704" y="17952"/>
                </a:lnTo>
                <a:lnTo>
                  <a:pt x="1967609" y="13248"/>
                </a:lnTo>
                <a:lnTo>
                  <a:pt x="2031080" y="9241"/>
                </a:lnTo>
                <a:lnTo>
                  <a:pt x="2095093" y="5940"/>
                </a:lnTo>
                <a:lnTo>
                  <a:pt x="2159626" y="3356"/>
                </a:lnTo>
                <a:lnTo>
                  <a:pt x="2224655" y="1498"/>
                </a:lnTo>
                <a:lnTo>
                  <a:pt x="2290155" y="376"/>
                </a:lnTo>
                <a:lnTo>
                  <a:pt x="2356104" y="0"/>
                </a:lnTo>
                <a:lnTo>
                  <a:pt x="2422052" y="376"/>
                </a:lnTo>
                <a:lnTo>
                  <a:pt x="2487552" y="1498"/>
                </a:lnTo>
                <a:lnTo>
                  <a:pt x="2552581" y="3356"/>
                </a:lnTo>
                <a:lnTo>
                  <a:pt x="2617114" y="5940"/>
                </a:lnTo>
                <a:lnTo>
                  <a:pt x="2681127" y="9241"/>
                </a:lnTo>
                <a:lnTo>
                  <a:pt x="2744598" y="13248"/>
                </a:lnTo>
                <a:lnTo>
                  <a:pt x="2807503" y="17952"/>
                </a:lnTo>
                <a:lnTo>
                  <a:pt x="2869817" y="23343"/>
                </a:lnTo>
                <a:lnTo>
                  <a:pt x="2931518" y="29411"/>
                </a:lnTo>
                <a:lnTo>
                  <a:pt x="2992582" y="36146"/>
                </a:lnTo>
                <a:lnTo>
                  <a:pt x="3052985" y="43539"/>
                </a:lnTo>
                <a:lnTo>
                  <a:pt x="3112703" y="51579"/>
                </a:lnTo>
                <a:lnTo>
                  <a:pt x="3171713" y="60257"/>
                </a:lnTo>
                <a:lnTo>
                  <a:pt x="3229992" y="69564"/>
                </a:lnTo>
                <a:lnTo>
                  <a:pt x="3287515" y="79488"/>
                </a:lnTo>
                <a:lnTo>
                  <a:pt x="3344259" y="90021"/>
                </a:lnTo>
                <a:lnTo>
                  <a:pt x="3400201" y="101153"/>
                </a:lnTo>
                <a:lnTo>
                  <a:pt x="3455316" y="112873"/>
                </a:lnTo>
                <a:lnTo>
                  <a:pt x="3509582" y="125172"/>
                </a:lnTo>
                <a:lnTo>
                  <a:pt x="3562974" y="138040"/>
                </a:lnTo>
                <a:lnTo>
                  <a:pt x="3615469" y="151468"/>
                </a:lnTo>
                <a:lnTo>
                  <a:pt x="3667044" y="165445"/>
                </a:lnTo>
                <a:lnTo>
                  <a:pt x="3717674" y="179962"/>
                </a:lnTo>
                <a:lnTo>
                  <a:pt x="3767336" y="195008"/>
                </a:lnTo>
                <a:lnTo>
                  <a:pt x="3816007" y="210575"/>
                </a:lnTo>
                <a:lnTo>
                  <a:pt x="3863662" y="226652"/>
                </a:lnTo>
                <a:lnTo>
                  <a:pt x="3910279" y="243229"/>
                </a:lnTo>
                <a:lnTo>
                  <a:pt x="3955833" y="260297"/>
                </a:lnTo>
                <a:lnTo>
                  <a:pt x="4000302" y="277846"/>
                </a:lnTo>
                <a:lnTo>
                  <a:pt x="4043660" y="295865"/>
                </a:lnTo>
                <a:lnTo>
                  <a:pt x="4085886" y="314346"/>
                </a:lnTo>
                <a:lnTo>
                  <a:pt x="4126955" y="333278"/>
                </a:lnTo>
                <a:lnTo>
                  <a:pt x="4166843" y="352652"/>
                </a:lnTo>
                <a:lnTo>
                  <a:pt x="4205527" y="372457"/>
                </a:lnTo>
                <a:lnTo>
                  <a:pt x="4242983" y="392684"/>
                </a:lnTo>
                <a:lnTo>
                  <a:pt x="4279188" y="413323"/>
                </a:lnTo>
                <a:lnTo>
                  <a:pt x="4314118" y="434365"/>
                </a:lnTo>
                <a:lnTo>
                  <a:pt x="4347750" y="455798"/>
                </a:lnTo>
                <a:lnTo>
                  <a:pt x="4380059" y="477615"/>
                </a:lnTo>
                <a:lnTo>
                  <a:pt x="4440616" y="522356"/>
                </a:lnTo>
                <a:lnTo>
                  <a:pt x="4495601" y="568510"/>
                </a:lnTo>
                <a:lnTo>
                  <a:pt x="4544825" y="615998"/>
                </a:lnTo>
                <a:lnTo>
                  <a:pt x="4588099" y="664741"/>
                </a:lnTo>
                <a:lnTo>
                  <a:pt x="4625234" y="714662"/>
                </a:lnTo>
                <a:lnTo>
                  <a:pt x="4656040" y="765681"/>
                </a:lnTo>
                <a:lnTo>
                  <a:pt x="4680330" y="817719"/>
                </a:lnTo>
                <a:lnTo>
                  <a:pt x="4697914" y="870699"/>
                </a:lnTo>
                <a:lnTo>
                  <a:pt x="4708603" y="924542"/>
                </a:lnTo>
                <a:lnTo>
                  <a:pt x="4712208" y="979169"/>
                </a:lnTo>
                <a:lnTo>
                  <a:pt x="4711302" y="1006576"/>
                </a:lnTo>
                <a:lnTo>
                  <a:pt x="4704132" y="1060821"/>
                </a:lnTo>
                <a:lnTo>
                  <a:pt x="4689972" y="1114242"/>
                </a:lnTo>
                <a:lnTo>
                  <a:pt x="4669012" y="1166762"/>
                </a:lnTo>
                <a:lnTo>
                  <a:pt x="4641440" y="1218300"/>
                </a:lnTo>
                <a:lnTo>
                  <a:pt x="4607446" y="1268780"/>
                </a:lnTo>
                <a:lnTo>
                  <a:pt x="4567218" y="1318121"/>
                </a:lnTo>
                <a:lnTo>
                  <a:pt x="4520945" y="1366247"/>
                </a:lnTo>
                <a:lnTo>
                  <a:pt x="4468817" y="1413078"/>
                </a:lnTo>
                <a:lnTo>
                  <a:pt x="4411022" y="1458535"/>
                </a:lnTo>
                <a:lnTo>
                  <a:pt x="4347750" y="1502541"/>
                </a:lnTo>
                <a:lnTo>
                  <a:pt x="4314118" y="1523974"/>
                </a:lnTo>
                <a:lnTo>
                  <a:pt x="4279188" y="1545016"/>
                </a:lnTo>
                <a:lnTo>
                  <a:pt x="4242983" y="1565655"/>
                </a:lnTo>
                <a:lnTo>
                  <a:pt x="4205527" y="1585882"/>
                </a:lnTo>
                <a:lnTo>
                  <a:pt x="4166843" y="1605687"/>
                </a:lnTo>
                <a:lnTo>
                  <a:pt x="4126955" y="1625061"/>
                </a:lnTo>
                <a:lnTo>
                  <a:pt x="4085886" y="1643993"/>
                </a:lnTo>
                <a:lnTo>
                  <a:pt x="4043660" y="1662474"/>
                </a:lnTo>
                <a:lnTo>
                  <a:pt x="4000302" y="1680493"/>
                </a:lnTo>
                <a:lnTo>
                  <a:pt x="3955833" y="1698042"/>
                </a:lnTo>
                <a:lnTo>
                  <a:pt x="3910279" y="1715110"/>
                </a:lnTo>
                <a:lnTo>
                  <a:pt x="3863662" y="1731687"/>
                </a:lnTo>
                <a:lnTo>
                  <a:pt x="3816007" y="1747764"/>
                </a:lnTo>
                <a:lnTo>
                  <a:pt x="3767336" y="1763331"/>
                </a:lnTo>
                <a:lnTo>
                  <a:pt x="3717674" y="1778377"/>
                </a:lnTo>
                <a:lnTo>
                  <a:pt x="3667044" y="1792894"/>
                </a:lnTo>
                <a:lnTo>
                  <a:pt x="3615469" y="1806871"/>
                </a:lnTo>
                <a:lnTo>
                  <a:pt x="3562974" y="1820299"/>
                </a:lnTo>
                <a:lnTo>
                  <a:pt x="3509582" y="1833167"/>
                </a:lnTo>
                <a:lnTo>
                  <a:pt x="3455316" y="1845466"/>
                </a:lnTo>
                <a:lnTo>
                  <a:pt x="3400201" y="1857186"/>
                </a:lnTo>
                <a:lnTo>
                  <a:pt x="3344259" y="1868318"/>
                </a:lnTo>
                <a:lnTo>
                  <a:pt x="3287515" y="1878851"/>
                </a:lnTo>
                <a:lnTo>
                  <a:pt x="3229992" y="1888775"/>
                </a:lnTo>
                <a:lnTo>
                  <a:pt x="3171713" y="1898082"/>
                </a:lnTo>
                <a:lnTo>
                  <a:pt x="3112703" y="1906760"/>
                </a:lnTo>
                <a:lnTo>
                  <a:pt x="3052985" y="1914800"/>
                </a:lnTo>
                <a:lnTo>
                  <a:pt x="2992582" y="1922193"/>
                </a:lnTo>
                <a:lnTo>
                  <a:pt x="2931518" y="1928928"/>
                </a:lnTo>
                <a:lnTo>
                  <a:pt x="2869817" y="1934996"/>
                </a:lnTo>
                <a:lnTo>
                  <a:pt x="2807503" y="1940387"/>
                </a:lnTo>
                <a:lnTo>
                  <a:pt x="2744598" y="1945091"/>
                </a:lnTo>
                <a:lnTo>
                  <a:pt x="2681127" y="1949098"/>
                </a:lnTo>
                <a:lnTo>
                  <a:pt x="2617114" y="1952399"/>
                </a:lnTo>
                <a:lnTo>
                  <a:pt x="2552581" y="1954983"/>
                </a:lnTo>
                <a:lnTo>
                  <a:pt x="2487552" y="1956841"/>
                </a:lnTo>
                <a:lnTo>
                  <a:pt x="2422052" y="1957963"/>
                </a:lnTo>
                <a:lnTo>
                  <a:pt x="2356104" y="1958339"/>
                </a:lnTo>
                <a:lnTo>
                  <a:pt x="2290155" y="1957963"/>
                </a:lnTo>
                <a:lnTo>
                  <a:pt x="2224655" y="1956841"/>
                </a:lnTo>
                <a:lnTo>
                  <a:pt x="2159626" y="1954983"/>
                </a:lnTo>
                <a:lnTo>
                  <a:pt x="2095093" y="1952399"/>
                </a:lnTo>
                <a:lnTo>
                  <a:pt x="2031080" y="1949098"/>
                </a:lnTo>
                <a:lnTo>
                  <a:pt x="1967609" y="1945091"/>
                </a:lnTo>
                <a:lnTo>
                  <a:pt x="1904704" y="1940387"/>
                </a:lnTo>
                <a:lnTo>
                  <a:pt x="1842390" y="1934996"/>
                </a:lnTo>
                <a:lnTo>
                  <a:pt x="1780689" y="1928928"/>
                </a:lnTo>
                <a:lnTo>
                  <a:pt x="1719625" y="1922193"/>
                </a:lnTo>
                <a:lnTo>
                  <a:pt x="1659222" y="1914800"/>
                </a:lnTo>
                <a:lnTo>
                  <a:pt x="1599504" y="1906760"/>
                </a:lnTo>
                <a:lnTo>
                  <a:pt x="1540494" y="1898082"/>
                </a:lnTo>
                <a:lnTo>
                  <a:pt x="1482215" y="1888775"/>
                </a:lnTo>
                <a:lnTo>
                  <a:pt x="1424692" y="1878851"/>
                </a:lnTo>
                <a:lnTo>
                  <a:pt x="1367948" y="1868318"/>
                </a:lnTo>
                <a:lnTo>
                  <a:pt x="1312006" y="1857186"/>
                </a:lnTo>
                <a:lnTo>
                  <a:pt x="1256891" y="1845466"/>
                </a:lnTo>
                <a:lnTo>
                  <a:pt x="1202625" y="1833167"/>
                </a:lnTo>
                <a:lnTo>
                  <a:pt x="1149233" y="1820299"/>
                </a:lnTo>
                <a:lnTo>
                  <a:pt x="1096738" y="1806871"/>
                </a:lnTo>
                <a:lnTo>
                  <a:pt x="1045163" y="1792894"/>
                </a:lnTo>
                <a:lnTo>
                  <a:pt x="994533" y="1778377"/>
                </a:lnTo>
                <a:lnTo>
                  <a:pt x="944871" y="1763331"/>
                </a:lnTo>
                <a:lnTo>
                  <a:pt x="896200" y="1747764"/>
                </a:lnTo>
                <a:lnTo>
                  <a:pt x="848545" y="1731687"/>
                </a:lnTo>
                <a:lnTo>
                  <a:pt x="801928" y="1715110"/>
                </a:lnTo>
                <a:lnTo>
                  <a:pt x="756374" y="1698042"/>
                </a:lnTo>
                <a:lnTo>
                  <a:pt x="711905" y="1680493"/>
                </a:lnTo>
                <a:lnTo>
                  <a:pt x="668547" y="1662474"/>
                </a:lnTo>
                <a:lnTo>
                  <a:pt x="626321" y="1643993"/>
                </a:lnTo>
                <a:lnTo>
                  <a:pt x="585252" y="1625061"/>
                </a:lnTo>
                <a:lnTo>
                  <a:pt x="545364" y="1605687"/>
                </a:lnTo>
                <a:lnTo>
                  <a:pt x="506680" y="1585882"/>
                </a:lnTo>
                <a:lnTo>
                  <a:pt x="469224" y="1565655"/>
                </a:lnTo>
                <a:lnTo>
                  <a:pt x="433019" y="1545016"/>
                </a:lnTo>
                <a:lnTo>
                  <a:pt x="398089" y="1523974"/>
                </a:lnTo>
                <a:lnTo>
                  <a:pt x="364457" y="1502541"/>
                </a:lnTo>
                <a:lnTo>
                  <a:pt x="332148" y="1480724"/>
                </a:lnTo>
                <a:lnTo>
                  <a:pt x="271591" y="1435983"/>
                </a:lnTo>
                <a:lnTo>
                  <a:pt x="216606" y="1389829"/>
                </a:lnTo>
                <a:lnTo>
                  <a:pt x="167382" y="1342341"/>
                </a:lnTo>
                <a:lnTo>
                  <a:pt x="124108" y="1293598"/>
                </a:lnTo>
                <a:lnTo>
                  <a:pt x="86973" y="1243677"/>
                </a:lnTo>
                <a:lnTo>
                  <a:pt x="56167" y="1192658"/>
                </a:lnTo>
                <a:lnTo>
                  <a:pt x="31877" y="1140620"/>
                </a:lnTo>
                <a:lnTo>
                  <a:pt x="14293" y="1087640"/>
                </a:lnTo>
                <a:lnTo>
                  <a:pt x="3604" y="1033797"/>
                </a:lnTo>
                <a:lnTo>
                  <a:pt x="0" y="979169"/>
                </a:lnTo>
                <a:close/>
              </a:path>
            </a:pathLst>
          </a:custGeom>
          <a:ln w="28956">
            <a:solidFill>
              <a:schemeClr val="accent4">
                <a:lumMod val="50000"/>
              </a:schemeClr>
            </a:solidFill>
          </a:ln>
        </p:spPr>
        <p:txBody>
          <a:bodyPr wrap="square" lIns="0" tIns="0" rIns="0" bIns="0" rtlCol="0"/>
          <a:lstStyle/>
          <a:p>
            <a:endParaRPr>
              <a:solidFill>
                <a:schemeClr val="accent2">
                  <a:lumMod val="60000"/>
                  <a:lumOff val="40000"/>
                </a:schemeClr>
              </a:solidFill>
            </a:endParaRPr>
          </a:p>
        </p:txBody>
      </p:sp>
      <p:sp>
        <p:nvSpPr>
          <p:cNvPr id="12" name="TextBox 11"/>
          <p:cNvSpPr txBox="1"/>
          <p:nvPr/>
        </p:nvSpPr>
        <p:spPr>
          <a:xfrm>
            <a:off x="1081469" y="217892"/>
            <a:ext cx="5577732" cy="584775"/>
          </a:xfrm>
          <a:prstGeom prst="rect">
            <a:avLst/>
          </a:prstGeom>
          <a:noFill/>
        </p:spPr>
        <p:txBody>
          <a:bodyPr wrap="square" rtlCol="0">
            <a:spAutoFit/>
          </a:bodyPr>
          <a:lstStyle/>
          <a:p>
            <a:r>
              <a:rPr lang="en-US" sz="3200" dirty="0">
                <a:latin typeface="+mj-lt"/>
              </a:rPr>
              <a:t>TRANSITION COURSES</a:t>
            </a:r>
          </a:p>
        </p:txBody>
      </p:sp>
    </p:spTree>
    <p:extLst>
      <p:ext uri="{BB962C8B-B14F-4D97-AF65-F5344CB8AC3E}">
        <p14:creationId xmlns:p14="http://schemas.microsoft.com/office/powerpoint/2010/main" val="54946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555" y="986690"/>
            <a:ext cx="10058400" cy="1450757"/>
          </a:xfrm>
        </p:spPr>
        <p:txBody>
          <a:bodyPr>
            <a:normAutofit/>
          </a:bodyPr>
          <a:lstStyle/>
          <a:p>
            <a:r>
              <a:rPr lang="en-US" dirty="0"/>
              <a:t>Transition English Course - ENG 002</a:t>
            </a:r>
            <a:br>
              <a:rPr lang="en-US" dirty="0"/>
            </a:br>
            <a:endParaRPr lang="en-US" dirty="0"/>
          </a:p>
        </p:txBody>
      </p:sp>
      <p:graphicFrame>
        <p:nvGraphicFramePr>
          <p:cNvPr id="4" name="Content Placeholder 3">
            <a:extLst>
              <a:ext uri="{FF2B5EF4-FFF2-40B4-BE49-F238E27FC236}">
                <a16:creationId xmlns:a16="http://schemas.microsoft.com/office/drawing/2014/main" id="{5D8065E3-BFBA-41C8-BBA7-CE5986711FE2}"/>
              </a:ext>
            </a:extLst>
          </p:cNvPr>
          <p:cNvGraphicFramePr>
            <a:graphicFrameLocks/>
          </p:cNvGraphicFramePr>
          <p:nvPr>
            <p:extLst>
              <p:ext uri="{D42A27DB-BD31-4B8C-83A1-F6EECF244321}">
                <p14:modId xmlns:p14="http://schemas.microsoft.com/office/powerpoint/2010/main" val="2493878981"/>
              </p:ext>
            </p:extLst>
          </p:nvPr>
        </p:nvGraphicFramePr>
        <p:xfrm>
          <a:off x="3830615" y="2005672"/>
          <a:ext cx="4734697" cy="366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085360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1078</TotalTime>
  <Words>3612</Words>
  <Application>Microsoft Office PowerPoint</Application>
  <PresentationFormat>Widescreen</PresentationFormat>
  <Paragraphs>471</Paragraphs>
  <Slides>37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Retrospect</vt:lpstr>
      <vt:lpstr>Rise Advisor Training</vt:lpstr>
      <vt:lpstr>Remember, RISE is ….</vt:lpstr>
      <vt:lpstr>Placement Criteria</vt:lpstr>
      <vt:lpstr>RISE GPA Placement</vt:lpstr>
      <vt:lpstr>RISE Placement Credit</vt:lpstr>
      <vt:lpstr>RISE Placement Guide - ENGLISH</vt:lpstr>
      <vt:lpstr>RISE Placement Guide - MATH</vt:lpstr>
      <vt:lpstr>PowerPoint Presentation</vt:lpstr>
      <vt:lpstr>Transition English Course - ENG 002 </vt:lpstr>
      <vt:lpstr>Transition Math Course - MAT 003</vt:lpstr>
      <vt:lpstr>Co-Requisite Courses</vt:lpstr>
      <vt:lpstr>Crosswalk for Current Students</vt:lpstr>
      <vt:lpstr>Advising Considerations to Remember</vt:lpstr>
      <vt:lpstr>XRISEA Screen</vt:lpstr>
      <vt:lpstr>STAC SCREEN</vt:lpstr>
      <vt:lpstr>Judey</vt:lpstr>
      <vt:lpstr>Judey</vt:lpstr>
      <vt:lpstr>Judey</vt:lpstr>
      <vt:lpstr>Judey</vt:lpstr>
      <vt:lpstr>Tomas</vt:lpstr>
      <vt:lpstr>Tomas</vt:lpstr>
      <vt:lpstr>Tomas</vt:lpstr>
      <vt:lpstr>Mickey</vt:lpstr>
      <vt:lpstr>Mickey</vt:lpstr>
      <vt:lpstr>Mickey</vt:lpstr>
      <vt:lpstr>Mickey</vt:lpstr>
      <vt:lpstr>Greg</vt:lpstr>
      <vt:lpstr>Greg</vt:lpstr>
      <vt:lpstr>Greg</vt:lpstr>
      <vt:lpstr>Sally</vt:lpstr>
      <vt:lpstr>Sally</vt:lpstr>
      <vt:lpstr>Sally</vt:lpstr>
      <vt:lpstr>Kevin</vt:lpstr>
      <vt:lpstr>Kevin</vt:lpstr>
      <vt:lpstr>Kevin</vt:lpstr>
      <vt:lpstr>Wrapping up</vt:lpstr>
      <vt:lpstr>Remember!</vt:lpstr>
    </vt:vector>
  </TitlesOfParts>
  <Company>Robeson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Advisor training</dc:title>
  <dc:creator>LaRonda Lowery</dc:creator>
  <cp:lastModifiedBy>Nathaniel Stout</cp:lastModifiedBy>
  <cp:revision>38</cp:revision>
  <dcterms:created xsi:type="dcterms:W3CDTF">2019-08-29T14:15:42Z</dcterms:created>
  <dcterms:modified xsi:type="dcterms:W3CDTF">2020-02-03T16:23:40Z</dcterms:modified>
</cp:coreProperties>
</file>