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9" r:id="rId4"/>
    <p:sldId id="307" r:id="rId5"/>
    <p:sldId id="308" r:id="rId6"/>
    <p:sldId id="309" r:id="rId7"/>
    <p:sldId id="265" r:id="rId8"/>
    <p:sldId id="314" r:id="rId9"/>
    <p:sldId id="267" r:id="rId10"/>
    <p:sldId id="268" r:id="rId11"/>
    <p:sldId id="300" r:id="rId12"/>
    <p:sldId id="269" r:id="rId13"/>
    <p:sldId id="289" r:id="rId14"/>
    <p:sldId id="301" r:id="rId15"/>
    <p:sldId id="294" r:id="rId16"/>
    <p:sldId id="305" r:id="rId17"/>
    <p:sldId id="311" r:id="rId18"/>
    <p:sldId id="312" r:id="rId19"/>
    <p:sldId id="313" r:id="rId20"/>
    <p:sldId id="303" r:id="rId21"/>
    <p:sldId id="304" r:id="rId22"/>
    <p:sldId id="315" r:id="rId23"/>
    <p:sldId id="272" r:id="rId24"/>
    <p:sldId id="310" r:id="rId25"/>
    <p:sldId id="275" r:id="rId2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7A214DA-D767-4A82-8FA3-6FDC7425C9CA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BB46316-8C24-4EEC-A2A5-9662B45279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85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5E3AEF1-758A-4D06-AC4F-AB0DCD6F9E5A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B4DE168-4ABC-4E07-9523-6B0FB9381E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98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56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56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74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658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7185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45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17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807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63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361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434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7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03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DE168-4ABC-4E07-9523-6B0FB9381E5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51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1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58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4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2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8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4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0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200C-72C1-4792-9787-9829037FD14D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6267-472E-46FD-BF9E-F7B383A0CB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6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ncallahan@pamlicocc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frm=1&amp;source=images&amp;cd=&amp;cad=rja&amp;docid=b83gaMrCSvoOnM&amp;tbnid=a3HmT4z74kHihM:&amp;ved=0CAUQjRw&amp;url=https://moodle.org/logo/&amp;ei=_hiBUoH0HsTnkAebs4GgDg&amp;bvm=bv.56146854,d.eW0&amp;psig=AFQjCNHTJkHV6xEUbvmEvJJKf5LY4WO1Bw&amp;ust=138427862965466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docid=WPhelDQPf3BMEM&amp;tbnid=OWYgkEr6H3JNfM:&amp;ved=0CAUQjRw&amp;url=http://open-site.org/schools/pamlico-community-college/&amp;ei=JkiCUsfYBMSOkAfY8ID4Dw&amp;bvm=bv.56146854,d.eW0&amp;psig=AFQjCNFUjDXl48Ljhm2YPmvcUXrMKgOZ9Q&amp;ust=1384356257343770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u="sng" dirty="0" smtClean="0"/>
              <a:t>Fall 2016 Advising Professional Development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106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Preparing for Fall Registration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pamlicocc.edu/images/56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362200"/>
            <a:ext cx="271594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52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If you have questions and are not sure if it’s time to drop the student, go to Student Services and talk with someone.</a:t>
            </a:r>
          </a:p>
          <a:p>
            <a:pPr lvl="1"/>
            <a:r>
              <a:rPr lang="en-US" dirty="0" smtClean="0"/>
              <a:t>Together you can decide if you have a situation in which a student needs to be dropped.</a:t>
            </a:r>
          </a:p>
          <a:p>
            <a:r>
              <a:rPr lang="en-US" dirty="0" smtClean="0"/>
              <a:t>If the drop is completed before the drop deadline, the student receives no grade (W).</a:t>
            </a:r>
          </a:p>
          <a:p>
            <a:pPr lvl="1"/>
            <a:r>
              <a:rPr lang="en-US" dirty="0" smtClean="0"/>
              <a:t>This has no effect on their GPA.</a:t>
            </a:r>
          </a:p>
        </p:txBody>
      </p:sp>
    </p:spTree>
    <p:extLst>
      <p:ext uri="{BB962C8B-B14F-4D97-AF65-F5344CB8AC3E}">
        <p14:creationId xmlns:p14="http://schemas.microsoft.com/office/powerpoint/2010/main" val="264879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/>
              <a:t>If not, if they are dropped after the drop deadline, the student will receive a grade of “WF”.</a:t>
            </a:r>
          </a:p>
          <a:p>
            <a:pPr lvl="1"/>
            <a:r>
              <a:rPr lang="en-US" dirty="0"/>
              <a:t>It counts as an F and effects the student’s GPA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“WF” is a way for Student Services to see that the student has stopped participating in the course as opposed to just not performing well enough to pass (F).</a:t>
            </a:r>
            <a:endParaRPr lang="en-US" dirty="0"/>
          </a:p>
          <a:p>
            <a:r>
              <a:rPr lang="en-US" dirty="0" smtClean="0"/>
              <a:t>Be sure to include the last date of attendance on the drop form.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33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Early Alerts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 student in academic trouble and have exhausted all your means to contact them about the matter, be sure to access </a:t>
            </a:r>
            <a:r>
              <a:rPr lang="en-US" u="sng" dirty="0" smtClean="0"/>
              <a:t>Aviso</a:t>
            </a:r>
            <a:r>
              <a:rPr lang="en-US" dirty="0" smtClean="0"/>
              <a:t> and enter an Early </a:t>
            </a:r>
            <a:r>
              <a:rPr lang="en-US" dirty="0"/>
              <a:t>A</a:t>
            </a:r>
            <a:r>
              <a:rPr lang="en-US" dirty="0" smtClean="0"/>
              <a:t>lert.</a:t>
            </a:r>
          </a:p>
          <a:p>
            <a:pPr lvl="1"/>
            <a:r>
              <a:rPr lang="en-US" dirty="0" smtClean="0"/>
              <a:t>PCC will no longer have paper-based Early </a:t>
            </a:r>
            <a:r>
              <a:rPr lang="en-US" dirty="0"/>
              <a:t>A</a:t>
            </a:r>
            <a:r>
              <a:rPr lang="en-US" dirty="0" smtClean="0"/>
              <a:t>lerts.</a:t>
            </a:r>
            <a:endParaRPr lang="en-US" dirty="0"/>
          </a:p>
          <a:p>
            <a:pPr lvl="1"/>
            <a:r>
              <a:rPr lang="en-US" dirty="0" smtClean="0"/>
              <a:t>Your Early </a:t>
            </a:r>
            <a:r>
              <a:rPr lang="en-US" dirty="0"/>
              <a:t>A</a:t>
            </a:r>
            <a:r>
              <a:rPr lang="en-US" dirty="0" smtClean="0"/>
              <a:t>lert will be received by </a:t>
            </a:r>
            <a:r>
              <a:rPr lang="en-US" u="sng" dirty="0" smtClean="0"/>
              <a:t>Meredith Beeman</a:t>
            </a:r>
            <a:r>
              <a:rPr lang="en-US" dirty="0" smtClean="0"/>
              <a:t> in Student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4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Phantom Courses:  Fall 2016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Three courses:  </a:t>
            </a:r>
            <a:r>
              <a:rPr lang="en-US" b="1" u="sng" dirty="0"/>
              <a:t>ACA 111 OL</a:t>
            </a:r>
            <a:r>
              <a:rPr lang="en-US" dirty="0"/>
              <a:t>, </a:t>
            </a:r>
            <a:r>
              <a:rPr lang="en-US" b="1" u="sng" dirty="0"/>
              <a:t>ACA 122 OL</a:t>
            </a:r>
            <a:r>
              <a:rPr lang="en-US" dirty="0"/>
              <a:t>, &amp; </a:t>
            </a:r>
            <a:r>
              <a:rPr lang="en-US" b="1" u="sng" dirty="0"/>
              <a:t>CIS 110 OL</a:t>
            </a:r>
            <a:r>
              <a:rPr lang="en-US" dirty="0"/>
              <a:t> </a:t>
            </a:r>
            <a:r>
              <a:rPr lang="en-US" dirty="0" smtClean="0"/>
              <a:t>(This portion of the Fall schedule can be located on the Moodle Advising site.)</a:t>
            </a:r>
            <a:endParaRPr lang="en-US" dirty="0"/>
          </a:p>
          <a:p>
            <a:pPr lvl="0"/>
            <a:r>
              <a:rPr lang="en-US" b="1" u="sng" dirty="0"/>
              <a:t>The students do not know that these sections are available.</a:t>
            </a:r>
            <a:r>
              <a:rPr lang="en-US" dirty="0"/>
              <a:t>  They are in the system, but will not be published in copies of the Fall schedule that are available to the general public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/>
              <a:t>In order to register a student for one of these phantom online courses, you must receive  prior approval.</a:t>
            </a:r>
          </a:p>
          <a:p>
            <a:pPr lvl="1"/>
            <a:r>
              <a:rPr lang="en-US" dirty="0"/>
              <a:t>For CIS </a:t>
            </a:r>
            <a:r>
              <a:rPr lang="en-US" dirty="0" smtClean="0"/>
              <a:t>110, ACA 111, </a:t>
            </a:r>
            <a:r>
              <a:rPr lang="en-US" dirty="0"/>
              <a:t>&amp; 122:  Email </a:t>
            </a:r>
            <a:r>
              <a:rPr lang="en-US" dirty="0" smtClean="0"/>
              <a:t>Neil Callahan</a:t>
            </a:r>
          </a:p>
          <a:p>
            <a:pPr lvl="1"/>
            <a:r>
              <a:rPr lang="en-US" dirty="0" smtClean="0">
                <a:hlinkClick r:id="rId2"/>
              </a:rPr>
              <a:t>ncallahan@pamlicocc.edu</a:t>
            </a:r>
            <a:endParaRPr lang="en-US" dirty="0" smtClean="0"/>
          </a:p>
          <a:p>
            <a:r>
              <a:rPr lang="en-US" dirty="0"/>
              <a:t>Be sure to include the student’s name, desired phantom course, and ID number.  </a:t>
            </a:r>
          </a:p>
          <a:p>
            <a:pPr lvl="1"/>
            <a:r>
              <a:rPr lang="en-US" dirty="0"/>
              <a:t>Neil will forward your email to Tammy Spain or Julie Simpson and they will register the student for the course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9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Alert The Advisor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If you teach a student that you do not advise and they are doing poorly in your course, give the student’s advisor a heads-up.</a:t>
            </a:r>
          </a:p>
          <a:p>
            <a:pPr lvl="1"/>
            <a:r>
              <a:rPr lang="en-US" dirty="0" smtClean="0"/>
              <a:t>They may have insight into what is going on with the student.</a:t>
            </a:r>
          </a:p>
          <a:p>
            <a:pPr lvl="1"/>
            <a:r>
              <a:rPr lang="en-US" dirty="0" smtClean="0"/>
              <a:t>They can help to possibility get the student back on track.</a:t>
            </a:r>
          </a:p>
          <a:p>
            <a:pPr lvl="1"/>
            <a:r>
              <a:rPr lang="en-US" dirty="0" smtClean="0"/>
              <a:t>My ACA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Student Services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700215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Financial Aid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 student has any financial aid questions, refer them to:</a:t>
            </a:r>
          </a:p>
          <a:p>
            <a:pPr lvl="1"/>
            <a:r>
              <a:rPr lang="en-US" dirty="0" smtClean="0"/>
              <a:t>Melissa Whitman:  Financial Aid Director</a:t>
            </a:r>
          </a:p>
          <a:p>
            <a:pPr lvl="1"/>
            <a:r>
              <a:rPr lang="en-US" b="1" u="sng" dirty="0" smtClean="0"/>
              <a:t>Do not try to answer financial aid questions</a:t>
            </a:r>
            <a:r>
              <a:rPr lang="en-US" dirty="0" smtClean="0"/>
              <a:t>.  Always refer the student to Mrs. Whitman &amp; her staff.</a:t>
            </a:r>
          </a:p>
        </p:txBody>
      </p:sp>
    </p:spTree>
    <p:extLst>
      <p:ext uri="{BB962C8B-B14F-4D97-AF65-F5344CB8AC3E}">
        <p14:creationId xmlns:p14="http://schemas.microsoft.com/office/powerpoint/2010/main" val="14587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The 12 hours Pell Grant Myth</a:t>
            </a:r>
          </a:p>
          <a:p>
            <a:pPr lvl="1"/>
            <a:r>
              <a:rPr lang="en-US" dirty="0" smtClean="0"/>
              <a:t>You do not have to register for 12 hours to receive financial aid.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receive financial aid, you must register for a minimum of </a:t>
            </a:r>
            <a:r>
              <a:rPr lang="en-US" u="sng" dirty="0"/>
              <a:t>1</a:t>
            </a:r>
            <a:r>
              <a:rPr lang="en-US" u="sng" dirty="0" smtClean="0"/>
              <a:t> </a:t>
            </a:r>
            <a:r>
              <a:rPr lang="en-US" u="sng" dirty="0"/>
              <a:t>semester credit </a:t>
            </a:r>
            <a:r>
              <a:rPr lang="en-US" u="sng" dirty="0" smtClean="0"/>
              <a:t>hours.</a:t>
            </a:r>
          </a:p>
          <a:p>
            <a:r>
              <a:rPr lang="en-US" dirty="0" smtClean="0"/>
              <a:t>If a student wants to drop courses and they receive financial aid, suggest they go speak with someone in the financial aid office to see how it will effect them.</a:t>
            </a:r>
          </a:p>
          <a:p>
            <a:pPr lvl="1"/>
            <a:r>
              <a:rPr lang="en-US" dirty="0" smtClean="0"/>
              <a:t>The student already has to go to Student Services anyway to see the counselor to start the drop process.</a:t>
            </a:r>
          </a:p>
        </p:txBody>
      </p:sp>
    </p:spTree>
    <p:extLst>
      <p:ext uri="{BB962C8B-B14F-4D97-AF65-F5344CB8AC3E}">
        <p14:creationId xmlns:p14="http://schemas.microsoft.com/office/powerpoint/2010/main" val="397585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Melissa Whitman:  Financial Aid Director</a:t>
            </a:r>
          </a:p>
          <a:p>
            <a:pPr lvl="1"/>
            <a:r>
              <a:rPr lang="en-US" dirty="0" smtClean="0"/>
              <a:t>Further discussion of financial aid issues.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33600"/>
            <a:ext cx="7010400" cy="344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6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PCC Advising Moodle Site</a:t>
            </a:r>
            <a:endParaRPr lang="en-US" b="1" u="sng" dirty="0"/>
          </a:p>
        </p:txBody>
      </p:sp>
      <p:pic>
        <p:nvPicPr>
          <p:cNvPr id="2056" name="Picture 8" descr="https://moodle.org/logo/logo-4045x10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2733472"/>
            <a:ext cx="7153275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98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Using PSPR instead of EVAL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Tammy Spain, registrar</a:t>
            </a:r>
          </a:p>
          <a:p>
            <a:pPr lvl="1"/>
            <a:r>
              <a:rPr lang="en-US" dirty="0" smtClean="0"/>
              <a:t>See handout</a:t>
            </a:r>
          </a:p>
          <a:p>
            <a:pPr lvl="1"/>
            <a:r>
              <a:rPr lang="en-US" dirty="0" smtClean="0"/>
              <a:t>See </a:t>
            </a:r>
            <a:r>
              <a:rPr lang="en-US" b="1" u="sng" dirty="0" smtClean="0"/>
              <a:t>Mnemonics for Advisors Fall 2016</a:t>
            </a:r>
            <a:r>
              <a:rPr lang="en-US" dirty="0" smtClean="0"/>
              <a:t> on the Moodle Advising site.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293" y="3896635"/>
            <a:ext cx="2027754" cy="193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682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STRK:  FERPA Information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Tammy Spain, </a:t>
            </a:r>
            <a:r>
              <a:rPr lang="en-US" dirty="0" smtClean="0"/>
              <a:t>registrar</a:t>
            </a:r>
          </a:p>
          <a:p>
            <a:pPr lvl="1"/>
            <a:r>
              <a:rPr lang="en-US" dirty="0"/>
              <a:t>See </a:t>
            </a:r>
            <a:r>
              <a:rPr lang="en-US" b="1" u="sng" dirty="0"/>
              <a:t>Mnemonics for Advisors Fall 2016</a:t>
            </a:r>
            <a:r>
              <a:rPr lang="en-US" dirty="0"/>
              <a:t> on the Moodle Advising site.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342899"/>
            <a:ext cx="4974336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92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EVAL &amp; AGE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Tammy Spain, registrar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895600"/>
            <a:ext cx="3034146" cy="289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809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Important Course Dates: Fall 2016</a:t>
            </a:r>
            <a:endParaRPr lang="en-US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7209" t="12881" r="20295" b="11439"/>
          <a:stretch/>
        </p:blipFill>
        <p:spPr>
          <a:xfrm>
            <a:off x="914400" y="1394240"/>
            <a:ext cx="7467600" cy="508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2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New Student Services Structure &amp; Procedures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Jamie Gibbs, V.P. of Student Services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895600"/>
            <a:ext cx="3278674" cy="312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184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71651"/>
          </a:xfrm>
        </p:spPr>
        <p:txBody>
          <a:bodyPr>
            <a:normAutofit/>
          </a:bodyPr>
          <a:lstStyle/>
          <a:p>
            <a:r>
              <a:rPr lang="en-US" sz="6000" b="1" u="sng" dirty="0" smtClean="0"/>
              <a:t>Questions?</a:t>
            </a:r>
            <a:endParaRPr lang="en-US" sz="6000" b="1" u="sng" dirty="0"/>
          </a:p>
        </p:txBody>
      </p:sp>
      <p:pic>
        <p:nvPicPr>
          <p:cNvPr id="1026" name="Picture 2" descr="http://open-site.org/img/logos/199263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048000"/>
            <a:ext cx="38671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362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Making Changes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changes must be made </a:t>
            </a:r>
            <a:r>
              <a:rPr lang="en-US" b="1" u="sng" dirty="0" smtClean="0"/>
              <a:t>before the 10% point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Academic catalog of record</a:t>
            </a:r>
          </a:p>
          <a:p>
            <a:pPr lvl="1"/>
            <a:r>
              <a:rPr lang="en-US" dirty="0" smtClean="0"/>
              <a:t>Course substitutions</a:t>
            </a:r>
          </a:p>
          <a:p>
            <a:pPr lvl="1"/>
            <a:r>
              <a:rPr lang="en-US" dirty="0" smtClean="0"/>
              <a:t>Program of Study</a:t>
            </a:r>
          </a:p>
          <a:p>
            <a:r>
              <a:rPr lang="en-US" dirty="0" smtClean="0"/>
              <a:t>To start these processes, use the proper forms posted on the PCC Advising Moodle 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5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Student Information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you register a student for classes, </a:t>
            </a:r>
          </a:p>
          <a:p>
            <a:pPr lvl="1"/>
            <a:r>
              <a:rPr lang="en-US" dirty="0" smtClean="0"/>
              <a:t>Go over their </a:t>
            </a:r>
            <a:r>
              <a:rPr lang="en-US" b="1" u="sng" dirty="0" smtClean="0"/>
              <a:t>“EVAL”</a:t>
            </a:r>
            <a:r>
              <a:rPr lang="en-US" dirty="0" smtClean="0"/>
              <a:t> using </a:t>
            </a:r>
            <a:r>
              <a:rPr lang="en-US" b="1" u="sng" dirty="0" smtClean="0"/>
              <a:t>“PSPR” </a:t>
            </a:r>
            <a:r>
              <a:rPr lang="en-US" dirty="0" smtClean="0"/>
              <a:t>on the Datatel Colleague System.</a:t>
            </a:r>
          </a:p>
          <a:p>
            <a:pPr lvl="1"/>
            <a:r>
              <a:rPr lang="en-US" dirty="0" smtClean="0"/>
              <a:t>Check to see if the </a:t>
            </a:r>
            <a:r>
              <a:rPr lang="en-US" b="1" u="sng" dirty="0" smtClean="0"/>
              <a:t>program advisor</a:t>
            </a:r>
            <a:r>
              <a:rPr lang="en-US" dirty="0" smtClean="0"/>
              <a:t> listed is correct.</a:t>
            </a:r>
          </a:p>
          <a:p>
            <a:pPr lvl="1"/>
            <a:r>
              <a:rPr lang="en-US" dirty="0" smtClean="0"/>
              <a:t>Make sure the student’s </a:t>
            </a:r>
            <a:r>
              <a:rPr lang="en-US" b="1" u="sng" dirty="0" smtClean="0"/>
              <a:t>Program of Study</a:t>
            </a:r>
            <a:r>
              <a:rPr lang="en-US" dirty="0" smtClean="0"/>
              <a:t> is correct.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702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lvl="1"/>
            <a:r>
              <a:rPr lang="en-US" dirty="0" smtClean="0"/>
              <a:t>Look over the courses to make sure the student has been given credit for all the courses they have taken toward graduation requirements.</a:t>
            </a:r>
          </a:p>
          <a:p>
            <a:pPr lvl="1"/>
            <a:r>
              <a:rPr lang="en-US" dirty="0" smtClean="0"/>
              <a:t>Check to see if the </a:t>
            </a:r>
            <a:r>
              <a:rPr lang="en-US" b="1" u="sng" dirty="0" smtClean="0"/>
              <a:t>academic catalog year</a:t>
            </a:r>
            <a:r>
              <a:rPr lang="en-US" dirty="0" smtClean="0"/>
              <a:t> listed is correct or the best it can be given the student’s situation.</a:t>
            </a:r>
          </a:p>
          <a:p>
            <a:r>
              <a:rPr lang="en-US" dirty="0" smtClean="0"/>
              <a:t>After you look over the student’s “EVAL” using “PSPR”, go into the student’s </a:t>
            </a:r>
            <a:r>
              <a:rPr lang="en-US" b="1" u="sng" dirty="0" smtClean="0"/>
              <a:t>“STAC”</a:t>
            </a:r>
            <a:r>
              <a:rPr lang="en-US" dirty="0" smtClean="0"/>
              <a:t> and make sure everything looks good compared to what you just looked over.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0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If you find any discrepancies, be sure to follow this procedure:</a:t>
            </a:r>
          </a:p>
          <a:p>
            <a:pPr lvl="1"/>
            <a:r>
              <a:rPr lang="en-US" dirty="0" smtClean="0"/>
              <a:t>Look on the Moodle Advising site for the proper form to clear up the problem.</a:t>
            </a:r>
          </a:p>
          <a:p>
            <a:pPr lvl="1"/>
            <a:r>
              <a:rPr lang="en-US" dirty="0" smtClean="0"/>
              <a:t>Usually this will be the “Change of Information form.”</a:t>
            </a:r>
          </a:p>
          <a:p>
            <a:pPr lvl="1"/>
            <a:r>
              <a:rPr lang="en-US" dirty="0" smtClean="0"/>
              <a:t>Fill out the appropriate form and obtain required signatures.</a:t>
            </a:r>
          </a:p>
          <a:p>
            <a:pPr lvl="1"/>
            <a:r>
              <a:rPr lang="en-US" dirty="0" smtClean="0"/>
              <a:t>Bring the form to </a:t>
            </a:r>
            <a:r>
              <a:rPr lang="en-US" u="sng" dirty="0" smtClean="0"/>
              <a:t>Student Services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37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WebAdvisor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your courses begin, as students enter the course (seated or online), please be sure to put an “E” under the date of entry in WebAdvisor.</a:t>
            </a:r>
          </a:p>
          <a:p>
            <a:pPr lvl="1"/>
            <a:r>
              <a:rPr lang="en-US" b="1" u="sng" dirty="0" smtClean="0"/>
              <a:t>Do so before the 10% point.  Do not wait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If the 10% point has passed and a student has not entered the course, go to Student </a:t>
            </a:r>
            <a:r>
              <a:rPr lang="en-US" dirty="0"/>
              <a:t>S</a:t>
            </a:r>
            <a:r>
              <a:rPr lang="en-US" dirty="0" smtClean="0"/>
              <a:t>ervices and drop them from the course ASAP.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4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Dropping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drop a student from your course, you must go to Student Services and fill out a </a:t>
            </a:r>
            <a:r>
              <a:rPr lang="en-US" u="sng" dirty="0" smtClean="0"/>
              <a:t>Drop/Add form.</a:t>
            </a:r>
          </a:p>
          <a:p>
            <a:pPr lvl="1"/>
            <a:r>
              <a:rPr lang="en-US" dirty="0" smtClean="0"/>
              <a:t>Be prepared to list a last day of attendance for the student (unless they never entered the course).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40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Do not wait too long to drop a student who has:</a:t>
            </a:r>
          </a:p>
          <a:p>
            <a:pPr lvl="1"/>
            <a:r>
              <a:rPr lang="en-US" dirty="0" smtClean="0"/>
              <a:t>Not been attending class.</a:t>
            </a:r>
          </a:p>
          <a:p>
            <a:pPr lvl="1"/>
            <a:r>
              <a:rPr lang="en-US" dirty="0" smtClean="0"/>
              <a:t>Not been turning in assignments (whether online or face-to-face courses).</a:t>
            </a:r>
          </a:p>
          <a:p>
            <a:pPr lvl="1"/>
            <a:r>
              <a:rPr lang="en-US" dirty="0" smtClean="0"/>
              <a:t>Never entered the </a:t>
            </a:r>
            <a:r>
              <a:rPr lang="en-US" dirty="0"/>
              <a:t>course (whether online or face-to-face courses).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572000"/>
            <a:ext cx="5486400" cy="108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1032</Words>
  <Application>Microsoft Office PowerPoint</Application>
  <PresentationFormat>On-screen Show (4:3)</PresentationFormat>
  <Paragraphs>98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Fall 2016 Advising Professional Development</vt:lpstr>
      <vt:lpstr>PCC Advising Moodle Site</vt:lpstr>
      <vt:lpstr>Making Changes</vt:lpstr>
      <vt:lpstr>Student Information</vt:lpstr>
      <vt:lpstr>PowerPoint Presentation</vt:lpstr>
      <vt:lpstr>PowerPoint Presentation</vt:lpstr>
      <vt:lpstr>WebAdvisor</vt:lpstr>
      <vt:lpstr>Dropping Students</vt:lpstr>
      <vt:lpstr>PowerPoint Presentation</vt:lpstr>
      <vt:lpstr>PowerPoint Presentation</vt:lpstr>
      <vt:lpstr>PowerPoint Presentation</vt:lpstr>
      <vt:lpstr>Early Alerts</vt:lpstr>
      <vt:lpstr>Phantom Courses:  Fall 2016</vt:lpstr>
      <vt:lpstr>PowerPoint Presentation</vt:lpstr>
      <vt:lpstr>Alert The Advisor</vt:lpstr>
      <vt:lpstr>Student Services</vt:lpstr>
      <vt:lpstr>Financial Aid</vt:lpstr>
      <vt:lpstr>PowerPoint Presentation</vt:lpstr>
      <vt:lpstr>PowerPoint Presentation</vt:lpstr>
      <vt:lpstr>Using PSPR instead of EVAL</vt:lpstr>
      <vt:lpstr>STRK:  FERPA Information</vt:lpstr>
      <vt:lpstr>EVAL &amp; AGE</vt:lpstr>
      <vt:lpstr>Important Course Dates: Fall 2016</vt:lpstr>
      <vt:lpstr>New Student Services Structure &amp; Procedures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2013 Advising Professional Development</dc:title>
  <dc:creator>Neil Callahan</dc:creator>
  <cp:lastModifiedBy>Neil Callahan</cp:lastModifiedBy>
  <cp:revision>70</cp:revision>
  <cp:lastPrinted>2016-08-08T13:18:35Z</cp:lastPrinted>
  <dcterms:created xsi:type="dcterms:W3CDTF">2013-11-11T16:54:46Z</dcterms:created>
  <dcterms:modified xsi:type="dcterms:W3CDTF">2016-08-09T15:47:12Z</dcterms:modified>
</cp:coreProperties>
</file>