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6" r:id="rId2"/>
    <p:sldId id="399" r:id="rId3"/>
    <p:sldId id="433" r:id="rId4"/>
    <p:sldId id="424" r:id="rId5"/>
    <p:sldId id="425" r:id="rId6"/>
    <p:sldId id="426" r:id="rId7"/>
    <p:sldId id="427" r:id="rId8"/>
    <p:sldId id="423" r:id="rId9"/>
    <p:sldId id="428" r:id="rId10"/>
    <p:sldId id="429" r:id="rId11"/>
    <p:sldId id="430" r:id="rId12"/>
    <p:sldId id="431" r:id="rId13"/>
    <p:sldId id="432" r:id="rId14"/>
    <p:sldId id="419" r:id="rId15"/>
    <p:sldId id="420" r:id="rId16"/>
    <p:sldId id="421" r:id="rId17"/>
    <p:sldId id="422" r:id="rId18"/>
    <p:sldId id="416" r:id="rId19"/>
    <p:sldId id="402" r:id="rId20"/>
    <p:sldId id="403" r:id="rId21"/>
    <p:sldId id="434" r:id="rId22"/>
    <p:sldId id="435" r:id="rId23"/>
    <p:sldId id="436" r:id="rId24"/>
    <p:sldId id="437" r:id="rId25"/>
    <p:sldId id="438" r:id="rId26"/>
    <p:sldId id="439" r:id="rId27"/>
    <p:sldId id="440" r:id="rId28"/>
    <p:sldId id="441" r:id="rId29"/>
    <p:sldId id="442" r:id="rId30"/>
    <p:sldId id="443" r:id="rId31"/>
    <p:sldId id="444" r:id="rId32"/>
    <p:sldId id="445" r:id="rId33"/>
    <p:sldId id="446" r:id="rId34"/>
    <p:sldId id="447" r:id="rId35"/>
    <p:sldId id="395" r:id="rId36"/>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sorterViewPr>
    <p:cViewPr>
      <p:scale>
        <a:sx n="100" d="100"/>
        <a:sy n="100" d="100"/>
      </p:scale>
      <p:origin x="0" y="-1133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87A214DA-D767-4A82-8FA3-6FDC7425C9CA}" type="datetimeFigureOut">
              <a:rPr lang="en-US" smtClean="0"/>
              <a:t>2/5/2024</a:t>
            </a:fld>
            <a:endParaRPr lang="en-US" dirty="0"/>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EBB46316-8C24-4EEC-A2A5-9662B4527960}" type="slidenum">
              <a:rPr lang="en-US" smtClean="0"/>
              <a:t>‹#›</a:t>
            </a:fld>
            <a:endParaRPr lang="en-US" dirty="0"/>
          </a:p>
        </p:txBody>
      </p:sp>
    </p:spTree>
    <p:extLst>
      <p:ext uri="{BB962C8B-B14F-4D97-AF65-F5344CB8AC3E}">
        <p14:creationId xmlns:p14="http://schemas.microsoft.com/office/powerpoint/2010/main" val="1312485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45E3AEF1-758A-4D06-AC4F-AB0DCD6F9E5A}" type="datetimeFigureOut">
              <a:rPr lang="en-US" smtClean="0"/>
              <a:t>2/5/2024</a:t>
            </a:fld>
            <a:endParaRPr lang="en-US" dirty="0"/>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1B4DE168-4ABC-4E07-9523-6B0FB9381E51}" type="slidenum">
              <a:rPr lang="en-US" smtClean="0"/>
              <a:t>‹#›</a:t>
            </a:fld>
            <a:endParaRPr lang="en-US" dirty="0"/>
          </a:p>
        </p:txBody>
      </p:sp>
    </p:spTree>
    <p:extLst>
      <p:ext uri="{BB962C8B-B14F-4D97-AF65-F5344CB8AC3E}">
        <p14:creationId xmlns:p14="http://schemas.microsoft.com/office/powerpoint/2010/main" val="3013072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a:t>
            </a:fld>
            <a:endParaRPr lang="en-US" dirty="0"/>
          </a:p>
        </p:txBody>
      </p:sp>
    </p:spTree>
    <p:extLst>
      <p:ext uri="{BB962C8B-B14F-4D97-AF65-F5344CB8AC3E}">
        <p14:creationId xmlns:p14="http://schemas.microsoft.com/office/powerpoint/2010/main" val="1455598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a:t>
            </a:fld>
            <a:endParaRPr lang="en-US" dirty="0"/>
          </a:p>
        </p:txBody>
      </p:sp>
    </p:spTree>
    <p:extLst>
      <p:ext uri="{BB962C8B-B14F-4D97-AF65-F5344CB8AC3E}">
        <p14:creationId xmlns:p14="http://schemas.microsoft.com/office/powerpoint/2010/main" val="3855622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a:t>
            </a:fld>
            <a:endParaRPr lang="en-US" dirty="0"/>
          </a:p>
        </p:txBody>
      </p:sp>
    </p:spTree>
    <p:extLst>
      <p:ext uri="{BB962C8B-B14F-4D97-AF65-F5344CB8AC3E}">
        <p14:creationId xmlns:p14="http://schemas.microsoft.com/office/powerpoint/2010/main" val="29053950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5</a:t>
            </a:fld>
            <a:endParaRPr lang="en-US" dirty="0"/>
          </a:p>
        </p:txBody>
      </p:sp>
    </p:spTree>
    <p:extLst>
      <p:ext uri="{BB962C8B-B14F-4D97-AF65-F5344CB8AC3E}">
        <p14:creationId xmlns:p14="http://schemas.microsoft.com/office/powerpoint/2010/main" val="1753867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6</a:t>
            </a:fld>
            <a:endParaRPr lang="en-US" dirty="0"/>
          </a:p>
        </p:txBody>
      </p:sp>
    </p:spTree>
    <p:extLst>
      <p:ext uri="{BB962C8B-B14F-4D97-AF65-F5344CB8AC3E}">
        <p14:creationId xmlns:p14="http://schemas.microsoft.com/office/powerpoint/2010/main" val="14215233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35</a:t>
            </a:fld>
            <a:endParaRPr lang="en-US" dirty="0"/>
          </a:p>
        </p:txBody>
      </p:sp>
    </p:spTree>
    <p:extLst>
      <p:ext uri="{BB962C8B-B14F-4D97-AF65-F5344CB8AC3E}">
        <p14:creationId xmlns:p14="http://schemas.microsoft.com/office/powerpoint/2010/main" val="2117156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543619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910935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26372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06238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593587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232848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423921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981658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17958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407554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621404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99200C-72C1-4792-9787-9829037FD14D}" type="datetimeFigureOut">
              <a:rPr lang="en-US" smtClean="0"/>
              <a:t>2/5/2024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E6267-472E-46FD-BF9E-F7B383A0CB00}" type="slidenum">
              <a:rPr lang="en-US" smtClean="0"/>
              <a:t>‹#›</a:t>
            </a:fld>
            <a:endParaRPr lang="en-US" dirty="0"/>
          </a:p>
        </p:txBody>
      </p:sp>
    </p:spTree>
    <p:extLst>
      <p:ext uri="{BB962C8B-B14F-4D97-AF65-F5344CB8AC3E}">
        <p14:creationId xmlns:p14="http://schemas.microsoft.com/office/powerpoint/2010/main" val="3127666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url?sa=i&amp;rct=j&amp;q=&amp;esrc=s&amp;frm=1&amp;source=images&amp;cd=&amp;cad=rja&amp;docid=b83gaMrCSvoOnM&amp;tbnid=a3HmT4z74kHihM:&amp;ved=0CAUQjRw&amp;url=https://moodle.org/logo/&amp;ei=_hiBUoH0HsTnkAebs4GgDg&amp;bvm=bv.56146854,d.eW0&amp;psig=AFQjCNHTJkHV6xEUbvmEvJJKf5LY4WO1Bw&amp;ust=138427862965466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b="1" u="sng" dirty="0"/>
              <a:t>Academic Advising</a:t>
            </a:r>
          </a:p>
        </p:txBody>
      </p:sp>
      <p:sp>
        <p:nvSpPr>
          <p:cNvPr id="3" name="Subtitle 2"/>
          <p:cNvSpPr>
            <a:spLocks noGrp="1"/>
          </p:cNvSpPr>
          <p:nvPr>
            <p:ph type="subTitle" idx="1"/>
          </p:nvPr>
        </p:nvSpPr>
        <p:spPr>
          <a:xfrm>
            <a:off x="838200" y="5333999"/>
            <a:ext cx="7467600" cy="685801"/>
          </a:xfrm>
        </p:spPr>
        <p:txBody>
          <a:bodyPr>
            <a:normAutofit/>
          </a:bodyPr>
          <a:lstStyle/>
          <a:p>
            <a:r>
              <a:rPr lang="en-US" b="1" u="sng" dirty="0">
                <a:solidFill>
                  <a:schemeClr val="tx1"/>
                </a:solidFill>
              </a:rPr>
              <a:t>Professional Development: </a:t>
            </a:r>
            <a:r>
              <a:rPr lang="en-US" b="1" u="sng">
                <a:solidFill>
                  <a:schemeClr val="tx1"/>
                </a:solidFill>
              </a:rPr>
              <a:t>Part 3</a:t>
            </a:r>
            <a:endParaRPr lang="en-US" b="1" u="sng" dirty="0">
              <a:solidFill>
                <a:schemeClr val="tx1"/>
              </a:solidFill>
            </a:endParaRPr>
          </a:p>
        </p:txBody>
      </p:sp>
      <p:pic>
        <p:nvPicPr>
          <p:cNvPr id="1028" name="Picture 4" descr="Pamlico Community Colle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3866" y="2079625"/>
            <a:ext cx="2656268"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527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en-US" dirty="0"/>
              <a:t>Ask the student if they have an unofficial copy of this transcript.  It will give you </a:t>
            </a:r>
            <a:r>
              <a:rPr lang="en-US" b="1" u="sng" dirty="0"/>
              <a:t>an idea</a:t>
            </a:r>
            <a:r>
              <a:rPr lang="en-US" dirty="0"/>
              <a:t> of what courses the student needs and does not need while you wait for the official transcript to arrive. </a:t>
            </a:r>
          </a:p>
          <a:p>
            <a:pPr lvl="1"/>
            <a:r>
              <a:rPr lang="en-US" dirty="0"/>
              <a:t>Avoid registering for those courses.  Look at other courses that they need and have never taken anywhere.  </a:t>
            </a:r>
          </a:p>
          <a:p>
            <a:endParaRPr lang="en-US" dirty="0"/>
          </a:p>
          <a:p>
            <a:endParaRPr lang="en-US" dirty="0"/>
          </a:p>
        </p:txBody>
      </p:sp>
    </p:spTree>
    <p:extLst>
      <p:ext uri="{BB962C8B-B14F-4D97-AF65-F5344CB8AC3E}">
        <p14:creationId xmlns:p14="http://schemas.microsoft.com/office/powerpoint/2010/main" val="2054130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If a course you would like to register the student for has a pre or co-requirement that is showing on the unofficial transcript, you cannot register the student based on this.  </a:t>
            </a:r>
            <a:r>
              <a:rPr lang="en-US" b="1" dirty="0"/>
              <a:t>That information is not official here at PCC till the registrar receives an official copy of the transcript.</a:t>
            </a:r>
          </a:p>
        </p:txBody>
      </p:sp>
    </p:spTree>
    <p:extLst>
      <p:ext uri="{BB962C8B-B14F-4D97-AF65-F5344CB8AC3E}">
        <p14:creationId xmlns:p14="http://schemas.microsoft.com/office/powerpoint/2010/main" val="2027614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b="1" u="sng" dirty="0"/>
              <a:t>The unofficial copy (photo copy or loose, unsealed original copy) does not take the place of an original, sealed copy.</a:t>
            </a:r>
            <a:r>
              <a:rPr lang="en-US" dirty="0"/>
              <a:t>  The student still needs to get an official copy sent to the registrar.  Once the official copy arrives, the registrar will send you a transcript evaluation.  Until you evaluate these courses, they will not be on the student’s PCC transcript and will not count towards graduation.</a:t>
            </a:r>
          </a:p>
          <a:p>
            <a:pPr lvl="1"/>
            <a:r>
              <a:rPr lang="en-US" dirty="0"/>
              <a:t>If a student hands you an official, sealed transcript, take it to the college registrar.  </a:t>
            </a:r>
            <a:r>
              <a:rPr lang="en-US" b="1" dirty="0"/>
              <a:t>Do not open it.</a:t>
            </a:r>
          </a:p>
        </p:txBody>
      </p:sp>
    </p:spTree>
    <p:extLst>
      <p:ext uri="{BB962C8B-B14F-4D97-AF65-F5344CB8AC3E}">
        <p14:creationId xmlns:p14="http://schemas.microsoft.com/office/powerpoint/2010/main" val="2146665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67400"/>
          </a:xfrm>
        </p:spPr>
        <p:txBody>
          <a:bodyPr>
            <a:normAutofit/>
          </a:bodyPr>
          <a:lstStyle/>
          <a:p>
            <a:pPr lvl="1"/>
            <a:r>
              <a:rPr lang="en-US" dirty="0"/>
              <a:t>If transfer credits are showing on an official transcript from another institution, an official transcript from that particular institution needs to be sent to the PCC registrar as well to be officially added to the student’s PCC transcript and count towards graduation credits.</a:t>
            </a:r>
          </a:p>
          <a:p>
            <a:pPr lvl="1"/>
            <a:r>
              <a:rPr lang="en-US" dirty="0"/>
              <a:t>For example, my official ECU transcript shows I took ENG 1100 &amp; 1200.  The PCC registrar can give credit for those.  If that same transcript shows ECU accepted some credits from my time at Craven CC, the PCC registrar needs an official transcript sent from Craven CC to give me credit for those courses here.</a:t>
            </a:r>
          </a:p>
        </p:txBody>
      </p:sp>
    </p:spTree>
    <p:extLst>
      <p:ext uri="{BB962C8B-B14F-4D97-AF65-F5344CB8AC3E}">
        <p14:creationId xmlns:p14="http://schemas.microsoft.com/office/powerpoint/2010/main" val="1263136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Transcript Evaluations</a:t>
            </a:r>
          </a:p>
        </p:txBody>
      </p:sp>
      <p:sp>
        <p:nvSpPr>
          <p:cNvPr id="3" name="Content Placeholder 2"/>
          <p:cNvSpPr>
            <a:spLocks noGrp="1"/>
          </p:cNvSpPr>
          <p:nvPr>
            <p:ph idx="1"/>
          </p:nvPr>
        </p:nvSpPr>
        <p:spPr/>
        <p:txBody>
          <a:bodyPr>
            <a:normAutofit lnSpcReduction="10000"/>
          </a:bodyPr>
          <a:lstStyle/>
          <a:p>
            <a:r>
              <a:rPr lang="en-US" dirty="0"/>
              <a:t>From time to time, the Registrar’s office will send you transcript evaluations that </a:t>
            </a:r>
            <a:r>
              <a:rPr lang="en-US" b="1" u="sng" dirty="0"/>
              <a:t>require your immediate attention</a:t>
            </a:r>
            <a:r>
              <a:rPr lang="en-US" dirty="0"/>
              <a:t>.</a:t>
            </a:r>
          </a:p>
          <a:p>
            <a:pPr lvl="1"/>
            <a:r>
              <a:rPr lang="en-US" dirty="0"/>
              <a:t>These outside courses could possibly count toward graduation requirements or pre-reqs. in your program.</a:t>
            </a:r>
            <a:endParaRPr lang="en-US" dirty="0">
              <a:solidFill>
                <a:srgbClr val="FF0000"/>
              </a:solidFill>
            </a:endParaRPr>
          </a:p>
          <a:p>
            <a:pPr lvl="1"/>
            <a:r>
              <a:rPr lang="en-US" dirty="0"/>
              <a:t>No student wants to waste time and money taking courses that they have already taken.</a:t>
            </a:r>
          </a:p>
          <a:p>
            <a:pPr lvl="1"/>
            <a:r>
              <a:rPr lang="en-US" dirty="0"/>
              <a:t>These courses </a:t>
            </a:r>
            <a:r>
              <a:rPr lang="en-US" b="1" u="sng" dirty="0"/>
              <a:t>do not show up</a:t>
            </a:r>
            <a:r>
              <a:rPr lang="en-US" dirty="0"/>
              <a:t> on their transcript until we as advisors complete the evaluation.</a:t>
            </a:r>
          </a:p>
        </p:txBody>
      </p:sp>
    </p:spTree>
    <p:extLst>
      <p:ext uri="{BB962C8B-B14F-4D97-AF65-F5344CB8AC3E}">
        <p14:creationId xmlns:p14="http://schemas.microsoft.com/office/powerpoint/2010/main" val="68925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dirty="0"/>
              <a:t>In order to determine what the course being transferred translates to here may require some detective work on your part.</a:t>
            </a:r>
          </a:p>
          <a:p>
            <a:pPr lvl="1"/>
            <a:r>
              <a:rPr lang="en-US" dirty="0"/>
              <a:t>Of course, ACA 111 from Craven CC is ACA 111 at PCC.  The registrar inputs these automatically.</a:t>
            </a:r>
          </a:p>
          <a:p>
            <a:pPr lvl="1"/>
            <a:r>
              <a:rPr lang="en-US" dirty="0"/>
              <a:t>But what is NUTR 1000 from ECU?  It’s EDU 153.</a:t>
            </a:r>
          </a:p>
          <a:p>
            <a:r>
              <a:rPr lang="en-US" dirty="0"/>
              <a:t>Course descriptions are very helpful in determining what a course translates to here.</a:t>
            </a:r>
          </a:p>
        </p:txBody>
      </p:sp>
    </p:spTree>
    <p:extLst>
      <p:ext uri="{BB962C8B-B14F-4D97-AF65-F5344CB8AC3E}">
        <p14:creationId xmlns:p14="http://schemas.microsoft.com/office/powerpoint/2010/main" val="42106256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srcRect l="4108" t="15287" r="19888"/>
          <a:stretch/>
        </p:blipFill>
        <p:spPr>
          <a:xfrm>
            <a:off x="685800" y="914400"/>
            <a:ext cx="7758650" cy="4648200"/>
          </a:xfrm>
          <a:prstGeom prst="rect">
            <a:avLst/>
          </a:prstGeom>
        </p:spPr>
      </p:pic>
      <p:sp>
        <p:nvSpPr>
          <p:cNvPr id="6" name="Rectangle 5"/>
          <p:cNvSpPr/>
          <p:nvPr/>
        </p:nvSpPr>
        <p:spPr>
          <a:xfrm>
            <a:off x="1676400" y="1066800"/>
            <a:ext cx="1143000" cy="76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78589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Be mindful of the number of credits the transferring course has.</a:t>
            </a:r>
          </a:p>
          <a:p>
            <a:pPr lvl="1"/>
            <a:r>
              <a:rPr lang="en-US" dirty="0"/>
              <a:t>If the course being transferred in is a 2 credit course, you cannot translate it to a 3 credit course equivalent at PCC.</a:t>
            </a:r>
          </a:p>
          <a:p>
            <a:r>
              <a:rPr lang="en-US" dirty="0"/>
              <a:t>If you require further help in determining what a course translates into, you can touch base with the subject matter expert.</a:t>
            </a:r>
          </a:p>
          <a:p>
            <a:pPr lvl="1"/>
            <a:r>
              <a:rPr lang="en-US" dirty="0"/>
              <a:t>If you cannot contact the subject matter expert, contact Neil Callahan for assistance.</a:t>
            </a:r>
          </a:p>
          <a:p>
            <a:endParaRPr lang="en-US" dirty="0"/>
          </a:p>
        </p:txBody>
      </p:sp>
    </p:spTree>
    <p:extLst>
      <p:ext uri="{BB962C8B-B14F-4D97-AF65-F5344CB8AC3E}">
        <p14:creationId xmlns:p14="http://schemas.microsoft.com/office/powerpoint/2010/main" val="2918622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Review Transcripts (Give Them Credit)</a:t>
            </a:r>
            <a:endParaRPr lang="en-US" dirty="0"/>
          </a:p>
        </p:txBody>
      </p:sp>
      <p:sp>
        <p:nvSpPr>
          <p:cNvPr id="3" name="Content Placeholder 2"/>
          <p:cNvSpPr>
            <a:spLocks noGrp="1"/>
          </p:cNvSpPr>
          <p:nvPr>
            <p:ph idx="1"/>
          </p:nvPr>
        </p:nvSpPr>
        <p:spPr/>
        <p:txBody>
          <a:bodyPr>
            <a:normAutofit/>
          </a:bodyPr>
          <a:lstStyle/>
          <a:p>
            <a:r>
              <a:rPr lang="en-US" dirty="0"/>
              <a:t>As you advise, or prepare to advise, your students, be sure to look over their transcript in Datatel Colleague using the EVAL function.  </a:t>
            </a:r>
          </a:p>
          <a:p>
            <a:r>
              <a:rPr lang="en-US" dirty="0"/>
              <a:t>Once you have printed a copy of the student’s transcript information using the EVAL function, look for the section at the end of the document called “Other Courses.”</a:t>
            </a:r>
          </a:p>
        </p:txBody>
      </p:sp>
    </p:spTree>
    <p:extLst>
      <p:ext uri="{BB962C8B-B14F-4D97-AF65-F5344CB8AC3E}">
        <p14:creationId xmlns:p14="http://schemas.microsoft.com/office/powerpoint/2010/main" val="4171915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lvl="1"/>
            <a:r>
              <a:rPr lang="en-US" dirty="0"/>
              <a:t>In this section, you may find courses the student has taken here or elsewhere that have not been filtered into the program requirement sections on the EVAL transcript.</a:t>
            </a:r>
          </a:p>
          <a:p>
            <a:pPr lvl="1"/>
            <a:r>
              <a:rPr lang="en-US" dirty="0"/>
              <a:t>Examine these courses carefully because you may find a course that can be used as a program requirement.  </a:t>
            </a:r>
          </a:p>
          <a:p>
            <a:r>
              <a:rPr lang="en-US" dirty="0"/>
              <a:t>To know for sure, always refer to your Curriculum Standard, located on the NCCCS website.  </a:t>
            </a:r>
          </a:p>
          <a:p>
            <a:pPr lvl="1"/>
            <a:endParaRPr lang="en-US" dirty="0"/>
          </a:p>
        </p:txBody>
      </p:sp>
    </p:spTree>
    <p:extLst>
      <p:ext uri="{BB962C8B-B14F-4D97-AF65-F5344CB8AC3E}">
        <p14:creationId xmlns:p14="http://schemas.microsoft.com/office/powerpoint/2010/main" val="2377020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Advising Resources</a:t>
            </a:r>
          </a:p>
        </p:txBody>
      </p:sp>
      <p:sp>
        <p:nvSpPr>
          <p:cNvPr id="3" name="Content Placeholder 2"/>
          <p:cNvSpPr>
            <a:spLocks noGrp="1"/>
          </p:cNvSpPr>
          <p:nvPr>
            <p:ph idx="1"/>
          </p:nvPr>
        </p:nvSpPr>
        <p:spPr/>
        <p:txBody>
          <a:bodyPr/>
          <a:lstStyle/>
          <a:p>
            <a:r>
              <a:rPr lang="en-US" dirty="0"/>
              <a:t>Look under </a:t>
            </a:r>
            <a:r>
              <a:rPr lang="en-US" b="1" u="sng" dirty="0"/>
              <a:t>My Courses</a:t>
            </a:r>
            <a:r>
              <a:rPr lang="en-US" dirty="0"/>
              <a:t>:</a:t>
            </a:r>
          </a:p>
          <a:p>
            <a:pPr lvl="1"/>
            <a:r>
              <a:rPr lang="en-US" dirty="0"/>
              <a:t>Scroll down to </a:t>
            </a:r>
            <a:r>
              <a:rPr lang="en-US" b="1" u="sng" dirty="0"/>
              <a:t>Resources</a:t>
            </a:r>
            <a:r>
              <a:rPr lang="en-US" dirty="0"/>
              <a:t>.</a:t>
            </a:r>
          </a:p>
          <a:p>
            <a:pPr lvl="1"/>
            <a:r>
              <a:rPr lang="en-US" dirty="0"/>
              <a:t>You will find the </a:t>
            </a:r>
            <a:r>
              <a:rPr lang="en-US" b="1" u="sng" dirty="0"/>
              <a:t>PCC Academic Advising Center</a:t>
            </a:r>
            <a:r>
              <a:rPr lang="en-US" dirty="0"/>
              <a:t> &amp; the </a:t>
            </a:r>
            <a:r>
              <a:rPr lang="en-US" b="1" u="sng" dirty="0"/>
              <a:t>PCC Transfer Center.</a:t>
            </a:r>
          </a:p>
          <a:p>
            <a:pPr lvl="1"/>
            <a:r>
              <a:rPr lang="en-US" dirty="0"/>
              <a:t>If you don’t have access, let me know.</a:t>
            </a:r>
          </a:p>
        </p:txBody>
      </p:sp>
      <p:pic>
        <p:nvPicPr>
          <p:cNvPr id="2056" name="Picture 8" descr="https://moodle.org/logo/logo-4045x1000.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86000" y="4343400"/>
            <a:ext cx="4338637" cy="107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25626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1"/>
            <a:r>
              <a:rPr lang="en-US" dirty="0"/>
              <a:t>If you have further questions about whether the course can be used as a program requirement, consult the college registrar.</a:t>
            </a:r>
          </a:p>
          <a:p>
            <a:pPr lvl="1"/>
            <a:endParaRPr lang="en-US" dirty="0"/>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64167"/>
          <a:stretch/>
        </p:blipFill>
        <p:spPr>
          <a:xfrm>
            <a:off x="2609850" y="2209800"/>
            <a:ext cx="3924300" cy="3705230"/>
          </a:xfrm>
          <a:prstGeom prst="rect">
            <a:avLst/>
          </a:prstGeom>
        </p:spPr>
      </p:pic>
    </p:spTree>
    <p:extLst>
      <p:ext uri="{BB962C8B-B14F-4D97-AF65-F5344CB8AC3E}">
        <p14:creationId xmlns:p14="http://schemas.microsoft.com/office/powerpoint/2010/main" val="30143144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Program Certificate, Diploma, and Degree Completion</a:t>
            </a:r>
          </a:p>
        </p:txBody>
      </p:sp>
    </p:spTree>
    <p:extLst>
      <p:ext uri="{BB962C8B-B14F-4D97-AF65-F5344CB8AC3E}">
        <p14:creationId xmlns:p14="http://schemas.microsoft.com/office/powerpoint/2010/main" val="844807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u="sng" dirty="0"/>
              <a:t>Program Certificate, Diploma, and Degree Completion</a:t>
            </a:r>
            <a:endParaRPr lang="en-US" sz="3200" dirty="0"/>
          </a:p>
        </p:txBody>
      </p:sp>
      <p:sp>
        <p:nvSpPr>
          <p:cNvPr id="3" name="Content Placeholder 2"/>
          <p:cNvSpPr>
            <a:spLocks noGrp="1"/>
          </p:cNvSpPr>
          <p:nvPr>
            <p:ph idx="1"/>
          </p:nvPr>
        </p:nvSpPr>
        <p:spPr/>
        <p:txBody>
          <a:bodyPr/>
          <a:lstStyle/>
          <a:p>
            <a:r>
              <a:rPr lang="en-US" dirty="0"/>
              <a:t>As students move through their program of study, be aware of completion milestones.</a:t>
            </a:r>
          </a:p>
          <a:p>
            <a:pPr lvl="1"/>
            <a:r>
              <a:rPr lang="en-US" dirty="0"/>
              <a:t>As students complete program certificates and diplomas on their way towards completing their two-year degree, have them apply to receive these as they earn them.</a:t>
            </a:r>
          </a:p>
          <a:p>
            <a:pPr lvl="1"/>
            <a:r>
              <a:rPr lang="en-US" dirty="0"/>
              <a:t>This is better than letting them wait till the very end to apply for their two-year degree, diploma, and all earned certificates.</a:t>
            </a:r>
          </a:p>
        </p:txBody>
      </p:sp>
    </p:spTree>
    <p:extLst>
      <p:ext uri="{BB962C8B-B14F-4D97-AF65-F5344CB8AC3E}">
        <p14:creationId xmlns:p14="http://schemas.microsoft.com/office/powerpoint/2010/main" val="29976721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Why?</a:t>
            </a:r>
          </a:p>
          <a:p>
            <a:pPr lvl="1"/>
            <a:r>
              <a:rPr lang="en-US" dirty="0"/>
              <a:t>They may not complete the two-year degree.  If not, they may have enough credits for a diploma or certificate.</a:t>
            </a:r>
          </a:p>
          <a:p>
            <a:pPr lvl="1"/>
            <a:r>
              <a:rPr lang="en-US" dirty="0"/>
              <a:t>It shows PCC has “completers”.  The more “completers” PCC has, the better we look as an institution.</a:t>
            </a:r>
          </a:p>
          <a:p>
            <a:pPr lvl="1"/>
            <a:endParaRPr lang="en-US" dirty="0"/>
          </a:p>
        </p:txBody>
      </p:sp>
    </p:spTree>
    <p:extLst>
      <p:ext uri="{BB962C8B-B14F-4D97-AF65-F5344CB8AC3E}">
        <p14:creationId xmlns:p14="http://schemas.microsoft.com/office/powerpoint/2010/main" val="2624558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When you get a new student, be sure to look over their listed of completed courses on the STAC and EVAL screen in Datatel.</a:t>
            </a:r>
          </a:p>
          <a:p>
            <a:pPr lvl="1"/>
            <a:r>
              <a:rPr lang="en-US" dirty="0"/>
              <a:t>They may have completed courses at PCC in the past or have transfer credit for courses from other institutions.</a:t>
            </a:r>
          </a:p>
          <a:p>
            <a:pPr lvl="1"/>
            <a:r>
              <a:rPr lang="en-US" dirty="0"/>
              <a:t>Sometimes these random course credits on their transcript that may add-up to something (certificate, diploma, etc.) in another program.</a:t>
            </a:r>
          </a:p>
          <a:p>
            <a:pPr lvl="1"/>
            <a:r>
              <a:rPr lang="en-US" dirty="0"/>
              <a:t>Make sure they apply for it if they have not already.</a:t>
            </a:r>
          </a:p>
          <a:p>
            <a:pPr lvl="1"/>
            <a:endParaRPr lang="en-US" dirty="0"/>
          </a:p>
        </p:txBody>
      </p:sp>
    </p:spTree>
    <p:extLst>
      <p:ext uri="{BB962C8B-B14F-4D97-AF65-F5344CB8AC3E}">
        <p14:creationId xmlns:p14="http://schemas.microsoft.com/office/powerpoint/2010/main" val="28395987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r>
              <a:rPr lang="en-US" dirty="0"/>
              <a:t>The Process:</a:t>
            </a:r>
          </a:p>
          <a:p>
            <a:pPr lvl="1"/>
            <a:r>
              <a:rPr lang="en-US" dirty="0"/>
              <a:t>Have the student fill out the “Application for Graduation”.  Look for it in </a:t>
            </a:r>
            <a:r>
              <a:rPr lang="en-US" b="1" u="sng" dirty="0"/>
              <a:t>Student Services</a:t>
            </a:r>
            <a:r>
              <a:rPr lang="en-US" dirty="0"/>
              <a:t> or on the </a:t>
            </a:r>
            <a:r>
              <a:rPr lang="en-US" b="1" u="sng" dirty="0"/>
              <a:t>PCC Academic Advising Center.</a:t>
            </a:r>
            <a:endParaRPr lang="en-US" dirty="0"/>
          </a:p>
          <a:p>
            <a:pPr lvl="1"/>
            <a:r>
              <a:rPr lang="en-US" dirty="0"/>
              <a:t>Make sure they note which certificates, diplomas, and degrees they are applying for.</a:t>
            </a:r>
          </a:p>
          <a:p>
            <a:pPr lvl="1"/>
            <a:r>
              <a:rPr lang="en-US" dirty="0"/>
              <a:t>Turn it in to Student Services.</a:t>
            </a:r>
          </a:p>
        </p:txBody>
      </p:sp>
    </p:spTree>
    <p:extLst>
      <p:ext uri="{BB962C8B-B14F-4D97-AF65-F5344CB8AC3E}">
        <p14:creationId xmlns:p14="http://schemas.microsoft.com/office/powerpoint/2010/main" val="16518252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Understand Your Program of Study (POS)</a:t>
            </a:r>
          </a:p>
        </p:txBody>
      </p:sp>
    </p:spTree>
    <p:extLst>
      <p:ext uri="{BB962C8B-B14F-4D97-AF65-F5344CB8AC3E}">
        <p14:creationId xmlns:p14="http://schemas.microsoft.com/office/powerpoint/2010/main" val="24828373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Understand Your Program of Study (POS)</a:t>
            </a:r>
            <a:endParaRPr lang="en-US" dirty="0"/>
          </a:p>
        </p:txBody>
      </p:sp>
      <p:sp>
        <p:nvSpPr>
          <p:cNvPr id="3" name="Content Placeholder 2"/>
          <p:cNvSpPr>
            <a:spLocks noGrp="1"/>
          </p:cNvSpPr>
          <p:nvPr>
            <p:ph idx="1"/>
          </p:nvPr>
        </p:nvSpPr>
        <p:spPr>
          <a:xfrm>
            <a:off x="457200" y="1752600"/>
            <a:ext cx="8229600" cy="4373563"/>
          </a:xfrm>
        </p:spPr>
        <p:txBody>
          <a:bodyPr/>
          <a:lstStyle/>
          <a:p>
            <a:r>
              <a:rPr lang="en-US" dirty="0"/>
              <a:t>As a subject matter expert (SME), you need to be well versed in your POS.  </a:t>
            </a:r>
          </a:p>
          <a:p>
            <a:pPr lvl="1"/>
            <a:r>
              <a:rPr lang="en-US" dirty="0"/>
              <a:t>POS:  Program of Study</a:t>
            </a:r>
          </a:p>
          <a:p>
            <a:pPr lvl="1"/>
            <a:r>
              <a:rPr lang="en-US" dirty="0"/>
              <a:t>Your POS is based on your Curriculum Standard.</a:t>
            </a:r>
          </a:p>
          <a:p>
            <a:pPr lvl="1"/>
            <a:r>
              <a:rPr lang="en-US" dirty="0"/>
              <a:t>The Curriculum Standard is developed on the state-level.</a:t>
            </a:r>
          </a:p>
          <a:p>
            <a:r>
              <a:rPr lang="en-US" dirty="0"/>
              <a:t>Your knowledge of your POS can help students progress quicker towards graduation.</a:t>
            </a:r>
          </a:p>
          <a:p>
            <a:endParaRPr lang="en-US" dirty="0"/>
          </a:p>
        </p:txBody>
      </p:sp>
    </p:spTree>
    <p:extLst>
      <p:ext uri="{BB962C8B-B14F-4D97-AF65-F5344CB8AC3E}">
        <p14:creationId xmlns:p14="http://schemas.microsoft.com/office/powerpoint/2010/main" val="31066373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For questions about your Curriculum Standard, contact your state-level subject matter specialist.</a:t>
            </a:r>
          </a:p>
          <a:p>
            <a:pPr lvl="1"/>
            <a:r>
              <a:rPr lang="en-US" dirty="0"/>
              <a:t>If you are not sure who this person is, please talk with your supervisor to help you find this information.</a:t>
            </a:r>
          </a:p>
        </p:txBody>
      </p:sp>
    </p:spTree>
    <p:extLst>
      <p:ext uri="{BB962C8B-B14F-4D97-AF65-F5344CB8AC3E}">
        <p14:creationId xmlns:p14="http://schemas.microsoft.com/office/powerpoint/2010/main" val="32979370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POS Basics</a:t>
            </a:r>
          </a:p>
        </p:txBody>
      </p:sp>
      <p:sp>
        <p:nvSpPr>
          <p:cNvPr id="3" name="Content Placeholder 2"/>
          <p:cNvSpPr>
            <a:spLocks noGrp="1"/>
          </p:cNvSpPr>
          <p:nvPr>
            <p:ph idx="1"/>
          </p:nvPr>
        </p:nvSpPr>
        <p:spPr/>
        <p:txBody>
          <a:bodyPr/>
          <a:lstStyle/>
          <a:p>
            <a:r>
              <a:rPr lang="en-US" dirty="0"/>
              <a:t>Your POS has a minimum and maximum number of credits it has to be.</a:t>
            </a:r>
          </a:p>
          <a:p>
            <a:pPr lvl="1"/>
            <a:r>
              <a:rPr lang="en-US" dirty="0"/>
              <a:t>Minimum:  64 semester credit hours</a:t>
            </a:r>
          </a:p>
          <a:p>
            <a:pPr lvl="1"/>
            <a:r>
              <a:rPr lang="en-US" dirty="0"/>
              <a:t>Maximum:  76 semester credit hours</a:t>
            </a:r>
          </a:p>
          <a:p>
            <a:r>
              <a:rPr lang="en-US" dirty="0"/>
              <a:t>Since the implementation of Completion by Design at PCC, your POS semester credit hours necessary to obtain a two-year degree should be close to 64 semester credit hours.</a:t>
            </a:r>
          </a:p>
        </p:txBody>
      </p:sp>
    </p:spTree>
    <p:extLst>
      <p:ext uri="{BB962C8B-B14F-4D97-AF65-F5344CB8AC3E}">
        <p14:creationId xmlns:p14="http://schemas.microsoft.com/office/powerpoint/2010/main" val="215290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Financial Aid</a:t>
            </a:r>
          </a:p>
        </p:txBody>
      </p:sp>
    </p:spTree>
    <p:extLst>
      <p:ext uri="{BB962C8B-B14F-4D97-AF65-F5344CB8AC3E}">
        <p14:creationId xmlns:p14="http://schemas.microsoft.com/office/powerpoint/2010/main" val="21406729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The POS/Curriculum Standard is made up of several categories:</a:t>
            </a:r>
          </a:p>
          <a:p>
            <a:pPr lvl="1"/>
            <a:r>
              <a:rPr lang="en-US" dirty="0"/>
              <a:t>General education requirements</a:t>
            </a:r>
          </a:p>
          <a:p>
            <a:pPr lvl="1"/>
            <a:r>
              <a:rPr lang="en-US" dirty="0"/>
              <a:t>Major hours/Requirements</a:t>
            </a:r>
          </a:p>
          <a:p>
            <a:pPr lvl="2"/>
            <a:r>
              <a:rPr lang="en-US" dirty="0"/>
              <a:t>Aka the “Core”</a:t>
            </a:r>
          </a:p>
          <a:p>
            <a:pPr lvl="1"/>
            <a:r>
              <a:rPr lang="en-US" dirty="0"/>
              <a:t>Other required/major hours</a:t>
            </a:r>
          </a:p>
          <a:p>
            <a:pPr marL="457200" lvl="1" indent="0">
              <a:buNone/>
            </a:pPr>
            <a:endParaRPr lang="en-US" dirty="0"/>
          </a:p>
          <a:p>
            <a:pPr marL="457200" lvl="1" indent="0">
              <a:buNone/>
            </a:pPr>
            <a:r>
              <a:rPr lang="en-US" sz="3200" b="1" u="sng" dirty="0"/>
              <a:t>See your POS/Curriculum Standard for more details.</a:t>
            </a:r>
          </a:p>
          <a:p>
            <a:pPr marL="457200" lvl="1" indent="0">
              <a:buNone/>
            </a:pPr>
            <a:endParaRPr lang="en-US" dirty="0"/>
          </a:p>
        </p:txBody>
      </p:sp>
    </p:spTree>
    <p:extLst>
      <p:ext uri="{BB962C8B-B14F-4D97-AF65-F5344CB8AC3E}">
        <p14:creationId xmlns:p14="http://schemas.microsoft.com/office/powerpoint/2010/main" val="22120872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Within the POS/Curriculum Standard, certain course requirements are set by the state:</a:t>
            </a:r>
          </a:p>
          <a:p>
            <a:pPr lvl="1"/>
            <a:r>
              <a:rPr lang="en-US" dirty="0"/>
              <a:t>General education requirements</a:t>
            </a:r>
          </a:p>
          <a:p>
            <a:pPr lvl="2"/>
            <a:r>
              <a:rPr lang="en-US" dirty="0"/>
              <a:t>There </a:t>
            </a:r>
            <a:r>
              <a:rPr lang="en-US" b="1" u="sng" dirty="0"/>
              <a:t>may</a:t>
            </a:r>
            <a:r>
              <a:rPr lang="en-US" dirty="0"/>
              <a:t> be some leeway as far as course choices.</a:t>
            </a:r>
          </a:p>
          <a:p>
            <a:pPr lvl="1"/>
            <a:r>
              <a:rPr lang="en-US" dirty="0"/>
              <a:t>Major hours/Requirements</a:t>
            </a:r>
          </a:p>
          <a:p>
            <a:pPr lvl="2"/>
            <a:r>
              <a:rPr lang="en-US" dirty="0"/>
              <a:t>Aka the “Core”.</a:t>
            </a:r>
          </a:p>
          <a:p>
            <a:pPr lvl="2"/>
            <a:r>
              <a:rPr lang="en-US" dirty="0"/>
              <a:t>These can not be changed or substituted.</a:t>
            </a:r>
          </a:p>
          <a:p>
            <a:pPr marL="457200" lvl="1" indent="0">
              <a:buNone/>
            </a:pPr>
            <a:endParaRPr lang="en-US" sz="3200" b="1" u="sng" dirty="0"/>
          </a:p>
          <a:p>
            <a:pPr marL="457200" lvl="1" indent="0" algn="ctr">
              <a:buNone/>
            </a:pPr>
            <a:r>
              <a:rPr lang="en-US" sz="3200" b="1" u="sng" dirty="0"/>
              <a:t>See your POS/Curriculum Standard </a:t>
            </a:r>
          </a:p>
          <a:p>
            <a:pPr marL="457200" lvl="1" indent="0" algn="ctr">
              <a:buNone/>
            </a:pPr>
            <a:r>
              <a:rPr lang="en-US" sz="3200" b="1" u="sng" dirty="0"/>
              <a:t>for more details.</a:t>
            </a:r>
          </a:p>
        </p:txBody>
      </p:sp>
    </p:spTree>
    <p:extLst>
      <p:ext uri="{BB962C8B-B14F-4D97-AF65-F5344CB8AC3E}">
        <p14:creationId xmlns:p14="http://schemas.microsoft.com/office/powerpoint/2010/main" val="24483475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15000"/>
          </a:xfrm>
        </p:spPr>
        <p:txBody>
          <a:bodyPr>
            <a:normAutofit lnSpcReduction="10000"/>
          </a:bodyPr>
          <a:lstStyle/>
          <a:p>
            <a:r>
              <a:rPr lang="en-US" dirty="0"/>
              <a:t>The rest of the courses are chosen by you to make up the required 64-76 semester credit hours needed for a two year degree.</a:t>
            </a:r>
          </a:p>
          <a:p>
            <a:pPr lvl="1"/>
            <a:r>
              <a:rPr lang="en-US" dirty="0"/>
              <a:t>These courses are placed under the “Other required/major hours” category.</a:t>
            </a:r>
          </a:p>
          <a:p>
            <a:pPr lvl="1"/>
            <a:r>
              <a:rPr lang="en-US" dirty="0"/>
              <a:t>These courses have to be chosen from state approved prefixes.</a:t>
            </a:r>
          </a:p>
          <a:p>
            <a:pPr lvl="1"/>
            <a:r>
              <a:rPr lang="en-US" dirty="0"/>
              <a:t>These courses can be substituted if necessary, following the correct guidelines.</a:t>
            </a:r>
          </a:p>
          <a:p>
            <a:pPr lvl="1"/>
            <a:endParaRPr lang="en-US" dirty="0"/>
          </a:p>
          <a:p>
            <a:pPr marL="457200" lvl="1" indent="0" algn="ctr">
              <a:buNone/>
            </a:pPr>
            <a:r>
              <a:rPr lang="en-US" sz="3200" b="1" u="sng" dirty="0"/>
              <a:t>See your POS/Curriculum Standard </a:t>
            </a:r>
          </a:p>
          <a:p>
            <a:pPr marL="457200" lvl="1" indent="0" algn="ctr">
              <a:buNone/>
            </a:pPr>
            <a:r>
              <a:rPr lang="en-US" sz="3200" b="1" u="sng" dirty="0"/>
              <a:t>for more details.</a:t>
            </a:r>
          </a:p>
          <a:p>
            <a:pPr marL="457200" lvl="1" indent="0">
              <a:buNone/>
            </a:pPr>
            <a:endParaRPr lang="en-US" dirty="0"/>
          </a:p>
          <a:p>
            <a:pPr lvl="1"/>
            <a:endParaRPr lang="en-US" dirty="0"/>
          </a:p>
        </p:txBody>
      </p:sp>
    </p:spTree>
    <p:extLst>
      <p:ext uri="{BB962C8B-B14F-4D97-AF65-F5344CB8AC3E}">
        <p14:creationId xmlns:p14="http://schemas.microsoft.com/office/powerpoint/2010/main" val="37005951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Changes To The POS</a:t>
            </a:r>
          </a:p>
        </p:txBody>
      </p:sp>
      <p:sp>
        <p:nvSpPr>
          <p:cNvPr id="3" name="Content Placeholder 2"/>
          <p:cNvSpPr>
            <a:spLocks noGrp="1"/>
          </p:cNvSpPr>
          <p:nvPr>
            <p:ph idx="1"/>
          </p:nvPr>
        </p:nvSpPr>
        <p:spPr>
          <a:xfrm>
            <a:off x="457200" y="1600200"/>
            <a:ext cx="8229600" cy="4876800"/>
          </a:xfrm>
        </p:spPr>
        <p:txBody>
          <a:bodyPr>
            <a:normAutofit/>
          </a:bodyPr>
          <a:lstStyle/>
          <a:p>
            <a:r>
              <a:rPr lang="en-US" dirty="0"/>
              <a:t>Changes to your POS can only be made once during the course of the school year:</a:t>
            </a:r>
          </a:p>
          <a:p>
            <a:pPr lvl="1"/>
            <a:r>
              <a:rPr lang="en-US" dirty="0"/>
              <a:t>These changes will go into effect the </a:t>
            </a:r>
            <a:r>
              <a:rPr lang="en-US" b="1" u="sng" dirty="0"/>
              <a:t>following fall semester.</a:t>
            </a:r>
          </a:p>
          <a:p>
            <a:r>
              <a:rPr lang="en-US" dirty="0"/>
              <a:t>The process:</a:t>
            </a:r>
          </a:p>
          <a:p>
            <a:pPr lvl="1"/>
            <a:r>
              <a:rPr lang="en-US" dirty="0"/>
              <a:t>Step one:  Present your POS changes to your advisory board for approval.</a:t>
            </a:r>
          </a:p>
          <a:p>
            <a:pPr lvl="1"/>
            <a:r>
              <a:rPr lang="en-US" dirty="0"/>
              <a:t>Step two:  Submit your POS changes to the Instructional Services Committee for approval.</a:t>
            </a:r>
          </a:p>
        </p:txBody>
      </p:sp>
    </p:spTree>
    <p:extLst>
      <p:ext uri="{BB962C8B-B14F-4D97-AF65-F5344CB8AC3E}">
        <p14:creationId xmlns:p14="http://schemas.microsoft.com/office/powerpoint/2010/main" val="9747543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248400"/>
          </a:xfrm>
        </p:spPr>
        <p:txBody>
          <a:bodyPr>
            <a:normAutofit/>
          </a:bodyPr>
          <a:lstStyle/>
          <a:p>
            <a:pPr lvl="1"/>
            <a:r>
              <a:rPr lang="en-US" dirty="0"/>
              <a:t>Step three:</a:t>
            </a:r>
            <a:r>
              <a:rPr lang="en-US" dirty="0">
                <a:solidFill>
                  <a:srgbClr val="FF0000"/>
                </a:solidFill>
              </a:rPr>
              <a:t> </a:t>
            </a:r>
            <a:r>
              <a:rPr lang="en-US" dirty="0"/>
              <a:t>Submit your approved POS changes to the college registrar.</a:t>
            </a:r>
          </a:p>
          <a:p>
            <a:r>
              <a:rPr lang="en-US" b="1" u="sng" dirty="0"/>
              <a:t>Note:</a:t>
            </a:r>
            <a:r>
              <a:rPr lang="en-US" dirty="0"/>
              <a:t>  Remember to start this process early enough to get all the approvals you need.</a:t>
            </a:r>
          </a:p>
          <a:p>
            <a:pPr lvl="1"/>
            <a:r>
              <a:rPr lang="en-US" dirty="0"/>
              <a:t>The Instructional Services Committee only meets once a month (maybe less now).</a:t>
            </a:r>
          </a:p>
          <a:p>
            <a:pPr lvl="1"/>
            <a:r>
              <a:rPr lang="en-US" dirty="0"/>
              <a:t>For more details, speak with your supervisor.</a:t>
            </a:r>
          </a:p>
          <a:p>
            <a:r>
              <a:rPr lang="en-US" dirty="0"/>
              <a:t>If you have additional questions about the process, see registrar, LaTanya Bryant.</a:t>
            </a:r>
          </a:p>
          <a:p>
            <a:endParaRPr lang="en-US" dirty="0"/>
          </a:p>
        </p:txBody>
      </p:sp>
    </p:spTree>
    <p:extLst>
      <p:ext uri="{BB962C8B-B14F-4D97-AF65-F5344CB8AC3E}">
        <p14:creationId xmlns:p14="http://schemas.microsoft.com/office/powerpoint/2010/main" val="13677950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66800"/>
            <a:ext cx="7772400" cy="1771651"/>
          </a:xfrm>
        </p:spPr>
        <p:txBody>
          <a:bodyPr>
            <a:normAutofit/>
          </a:bodyPr>
          <a:lstStyle/>
          <a:p>
            <a:r>
              <a:rPr lang="en-US" sz="6000" b="1" u="sng" dirty="0"/>
              <a:t>Questions?</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2355" y="2868188"/>
            <a:ext cx="2959290" cy="2824163"/>
          </a:xfrm>
          <a:prstGeom prst="rect">
            <a:avLst/>
          </a:prstGeom>
        </p:spPr>
      </p:pic>
    </p:spTree>
    <p:extLst>
      <p:ext uri="{BB962C8B-B14F-4D97-AF65-F5344CB8AC3E}">
        <p14:creationId xmlns:p14="http://schemas.microsoft.com/office/powerpoint/2010/main" val="1131214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Financial Aid</a:t>
            </a:r>
          </a:p>
        </p:txBody>
      </p:sp>
      <p:sp>
        <p:nvSpPr>
          <p:cNvPr id="3" name="Content Placeholder 2"/>
          <p:cNvSpPr>
            <a:spLocks noGrp="1"/>
          </p:cNvSpPr>
          <p:nvPr>
            <p:ph idx="1"/>
          </p:nvPr>
        </p:nvSpPr>
        <p:spPr/>
        <p:txBody>
          <a:bodyPr>
            <a:normAutofit/>
          </a:bodyPr>
          <a:lstStyle/>
          <a:p>
            <a:r>
              <a:rPr lang="en-US" dirty="0"/>
              <a:t>When a student has any financial aid questions, refer them to:</a:t>
            </a:r>
          </a:p>
          <a:p>
            <a:pPr lvl="1"/>
            <a:r>
              <a:rPr lang="en-US" b="1" u="sng" dirty="0"/>
              <a:t>Gretchen Steiger:</a:t>
            </a:r>
            <a:r>
              <a:rPr lang="en-US" dirty="0"/>
              <a:t>  Financial Aid Director</a:t>
            </a:r>
          </a:p>
          <a:p>
            <a:pPr lvl="1"/>
            <a:r>
              <a:rPr lang="en-US" b="1" u="sng" dirty="0"/>
              <a:t>Do not try to answer financial aid questions</a:t>
            </a:r>
            <a:r>
              <a:rPr lang="en-US" dirty="0"/>
              <a:t>.  Always refer the student to Ms. Steiger.</a:t>
            </a:r>
          </a:p>
          <a:p>
            <a:r>
              <a:rPr lang="en-US" dirty="0"/>
              <a:t>Encourage students to prepare their financial aid applications early, for each academic year.</a:t>
            </a:r>
          </a:p>
        </p:txBody>
      </p:sp>
    </p:spTree>
    <p:extLst>
      <p:ext uri="{BB962C8B-B14F-4D97-AF65-F5344CB8AC3E}">
        <p14:creationId xmlns:p14="http://schemas.microsoft.com/office/powerpoint/2010/main" val="2257533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15000"/>
          </a:xfrm>
        </p:spPr>
        <p:txBody>
          <a:bodyPr>
            <a:normAutofit/>
          </a:bodyPr>
          <a:lstStyle/>
          <a:p>
            <a:r>
              <a:rPr lang="en-US" dirty="0"/>
              <a:t>If a student wants to drop courses and they receive financial aid, suggest they go speak with someone in the financial aid office to see how it will affect them.</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800" y="2804541"/>
            <a:ext cx="7010400" cy="3443859"/>
          </a:xfrm>
          <a:prstGeom prst="rect">
            <a:avLst/>
          </a:prstGeom>
        </p:spPr>
      </p:pic>
    </p:spTree>
    <p:extLst>
      <p:ext uri="{BB962C8B-B14F-4D97-AF65-F5344CB8AC3E}">
        <p14:creationId xmlns:p14="http://schemas.microsoft.com/office/powerpoint/2010/main" val="898485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FERPA:  Privacy</a:t>
            </a:r>
          </a:p>
        </p:txBody>
      </p:sp>
      <p:sp>
        <p:nvSpPr>
          <p:cNvPr id="3" name="Content Placeholder 2"/>
          <p:cNvSpPr>
            <a:spLocks noGrp="1"/>
          </p:cNvSpPr>
          <p:nvPr>
            <p:ph idx="1"/>
          </p:nvPr>
        </p:nvSpPr>
        <p:spPr/>
        <p:txBody>
          <a:bodyPr>
            <a:normAutofit/>
          </a:bodyPr>
          <a:lstStyle/>
          <a:p>
            <a:r>
              <a:rPr lang="en-US" dirty="0"/>
              <a:t>The Family Educational Rights and Privacy Act (FERPA) is a federal law that affords parents the right to have access to their children's education records, the right to seek to have the records amended, and the right to have some control over the disclosure of personally identifiable information from the education records.</a:t>
            </a:r>
          </a:p>
        </p:txBody>
      </p:sp>
    </p:spTree>
    <p:extLst>
      <p:ext uri="{BB962C8B-B14F-4D97-AF65-F5344CB8AC3E}">
        <p14:creationId xmlns:p14="http://schemas.microsoft.com/office/powerpoint/2010/main" val="2685387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What you can and can not discuss about a student’s education record is based FERPA law.</a:t>
            </a:r>
          </a:p>
          <a:p>
            <a:r>
              <a:rPr lang="en-US" dirty="0"/>
              <a:t>To see who you can and can not speak with, use the </a:t>
            </a:r>
            <a:r>
              <a:rPr lang="en-US" b="1" u="sng" dirty="0"/>
              <a:t>STRK</a:t>
            </a:r>
            <a:r>
              <a:rPr lang="en-US" dirty="0"/>
              <a:t> mnemonic in Datatel.</a:t>
            </a:r>
          </a:p>
          <a:p>
            <a:pPr lvl="1"/>
            <a:r>
              <a:rPr lang="en-US" dirty="0"/>
              <a:t>When in doubt about FERPA regulations or if you have questions, please consult the Student Services staff.</a:t>
            </a:r>
          </a:p>
        </p:txBody>
      </p:sp>
    </p:spTree>
    <p:extLst>
      <p:ext uri="{BB962C8B-B14F-4D97-AF65-F5344CB8AC3E}">
        <p14:creationId xmlns:p14="http://schemas.microsoft.com/office/powerpoint/2010/main" val="2718938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a:t>Transcripts</a:t>
            </a:r>
          </a:p>
        </p:txBody>
      </p:sp>
    </p:spTree>
    <p:extLst>
      <p:ext uri="{BB962C8B-B14F-4D97-AF65-F5344CB8AC3E}">
        <p14:creationId xmlns:p14="http://schemas.microsoft.com/office/powerpoint/2010/main" val="1551868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College Transcripts</a:t>
            </a:r>
            <a:endParaRPr lang="en-US" dirty="0"/>
          </a:p>
        </p:txBody>
      </p:sp>
      <p:sp>
        <p:nvSpPr>
          <p:cNvPr id="3" name="Content Placeholder 2"/>
          <p:cNvSpPr>
            <a:spLocks noGrp="1"/>
          </p:cNvSpPr>
          <p:nvPr>
            <p:ph idx="1"/>
          </p:nvPr>
        </p:nvSpPr>
        <p:spPr/>
        <p:txBody>
          <a:bodyPr/>
          <a:lstStyle/>
          <a:p>
            <a:r>
              <a:rPr lang="en-US" i="1" dirty="0"/>
              <a:t>Have you taken college courses elsewhere?</a:t>
            </a:r>
            <a:r>
              <a:rPr lang="en-US" dirty="0"/>
              <a:t>  </a:t>
            </a:r>
          </a:p>
          <a:p>
            <a:pPr lvl="1"/>
            <a:r>
              <a:rPr lang="en-US" dirty="0"/>
              <a:t>If so, have you had an official transcript sent to the college registrar?  </a:t>
            </a:r>
          </a:p>
          <a:p>
            <a:pPr lvl="1"/>
            <a:r>
              <a:rPr lang="en-US" dirty="0"/>
              <a:t>If not, tell them to contact that college/university and have an official copy sent to the PCC registrar.</a:t>
            </a:r>
          </a:p>
          <a:p>
            <a:pPr lvl="1"/>
            <a:r>
              <a:rPr lang="en-US" dirty="0"/>
              <a:t>For more details on how to do that, take the student to Student Services.</a:t>
            </a:r>
          </a:p>
          <a:p>
            <a:pPr lvl="1"/>
            <a:endParaRPr lang="en-US" dirty="0"/>
          </a:p>
        </p:txBody>
      </p:sp>
    </p:spTree>
    <p:extLst>
      <p:ext uri="{BB962C8B-B14F-4D97-AF65-F5344CB8AC3E}">
        <p14:creationId xmlns:p14="http://schemas.microsoft.com/office/powerpoint/2010/main" val="24593708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1767</TotalTime>
  <Words>1726</Words>
  <Application>Microsoft Office PowerPoint</Application>
  <PresentationFormat>On-screen Show (4:3)</PresentationFormat>
  <Paragraphs>123</Paragraphs>
  <Slides>35</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35</vt:i4>
      </vt:variant>
    </vt:vector>
  </HeadingPairs>
  <TitlesOfParts>
    <vt:vector size="38" baseType="lpstr">
      <vt:lpstr>Arial</vt:lpstr>
      <vt:lpstr>Calibri</vt:lpstr>
      <vt:lpstr>Office Theme</vt:lpstr>
      <vt:lpstr>Academic Advising</vt:lpstr>
      <vt:lpstr>Advising Resources</vt:lpstr>
      <vt:lpstr>Financial Aid</vt:lpstr>
      <vt:lpstr>Financial Aid</vt:lpstr>
      <vt:lpstr>PowerPoint Presentation</vt:lpstr>
      <vt:lpstr>FERPA:  Privacy</vt:lpstr>
      <vt:lpstr>PowerPoint Presentation</vt:lpstr>
      <vt:lpstr>Transcripts</vt:lpstr>
      <vt:lpstr>College Transcripts</vt:lpstr>
      <vt:lpstr>PowerPoint Presentation</vt:lpstr>
      <vt:lpstr>PowerPoint Presentation</vt:lpstr>
      <vt:lpstr>PowerPoint Presentation</vt:lpstr>
      <vt:lpstr>PowerPoint Presentation</vt:lpstr>
      <vt:lpstr>Transcript Evaluations</vt:lpstr>
      <vt:lpstr>PowerPoint Presentation</vt:lpstr>
      <vt:lpstr>PowerPoint Presentation</vt:lpstr>
      <vt:lpstr>PowerPoint Presentation</vt:lpstr>
      <vt:lpstr>Review Transcripts (Give Them Credit)</vt:lpstr>
      <vt:lpstr>PowerPoint Presentation</vt:lpstr>
      <vt:lpstr>PowerPoint Presentation</vt:lpstr>
      <vt:lpstr>Program Certificate, Diploma, and Degree Completion</vt:lpstr>
      <vt:lpstr>Program Certificate, Diploma, and Degree Completion</vt:lpstr>
      <vt:lpstr>PowerPoint Presentation</vt:lpstr>
      <vt:lpstr>PowerPoint Presentation</vt:lpstr>
      <vt:lpstr>PowerPoint Presentation</vt:lpstr>
      <vt:lpstr>Understand Your Program of Study (POS)</vt:lpstr>
      <vt:lpstr>Understand Your Program of Study (POS)</vt:lpstr>
      <vt:lpstr>PowerPoint Presentation</vt:lpstr>
      <vt:lpstr>POS Basics</vt:lpstr>
      <vt:lpstr>PowerPoint Presentation</vt:lpstr>
      <vt:lpstr>PowerPoint Presentation</vt:lpstr>
      <vt:lpstr>PowerPoint Presentation</vt:lpstr>
      <vt:lpstr>Changes To The POS</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2013 Advising Professional Development</dc:title>
  <dc:creator>Neil Callahan</dc:creator>
  <cp:lastModifiedBy>Neil Callahan</cp:lastModifiedBy>
  <cp:revision>179</cp:revision>
  <cp:lastPrinted>2015-05-07T15:07:59Z</cp:lastPrinted>
  <dcterms:created xsi:type="dcterms:W3CDTF">2013-11-11T16:54:46Z</dcterms:created>
  <dcterms:modified xsi:type="dcterms:W3CDTF">2024-02-05T16:56:08Z</dcterms:modified>
</cp:coreProperties>
</file>