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4"/>
  </p:notesMasterIdLst>
  <p:handoutMasterIdLst>
    <p:handoutMasterId r:id="rId55"/>
  </p:handoutMasterIdLst>
  <p:sldIdLst>
    <p:sldId id="256" r:id="rId2"/>
    <p:sldId id="257" r:id="rId3"/>
    <p:sldId id="366" r:id="rId4"/>
    <p:sldId id="367" r:id="rId5"/>
    <p:sldId id="279" r:id="rId6"/>
    <p:sldId id="258" r:id="rId7"/>
    <p:sldId id="259" r:id="rId8"/>
    <p:sldId id="260" r:id="rId9"/>
    <p:sldId id="261" r:id="rId10"/>
    <p:sldId id="262" r:id="rId11"/>
    <p:sldId id="368" r:id="rId12"/>
    <p:sldId id="369" r:id="rId13"/>
    <p:sldId id="289" r:id="rId14"/>
    <p:sldId id="298" r:id="rId15"/>
    <p:sldId id="290" r:id="rId16"/>
    <p:sldId id="270" r:id="rId17"/>
    <p:sldId id="272" r:id="rId18"/>
    <p:sldId id="358" r:id="rId19"/>
    <p:sldId id="357" r:id="rId20"/>
    <p:sldId id="356" r:id="rId21"/>
    <p:sldId id="291" r:id="rId22"/>
    <p:sldId id="274" r:id="rId23"/>
    <p:sldId id="292" r:id="rId24"/>
    <p:sldId id="293" r:id="rId25"/>
    <p:sldId id="294" r:id="rId26"/>
    <p:sldId id="275" r:id="rId27"/>
    <p:sldId id="295" r:id="rId28"/>
    <p:sldId id="296" r:id="rId29"/>
    <p:sldId id="297" r:id="rId30"/>
    <p:sldId id="276" r:id="rId31"/>
    <p:sldId id="391" r:id="rId32"/>
    <p:sldId id="392" r:id="rId33"/>
    <p:sldId id="394" r:id="rId34"/>
    <p:sldId id="374" r:id="rId35"/>
    <p:sldId id="375" r:id="rId36"/>
    <p:sldId id="379" r:id="rId37"/>
    <p:sldId id="380" r:id="rId38"/>
    <p:sldId id="381" r:id="rId39"/>
    <p:sldId id="382" r:id="rId40"/>
    <p:sldId id="383" r:id="rId41"/>
    <p:sldId id="384" r:id="rId42"/>
    <p:sldId id="316" r:id="rId43"/>
    <p:sldId id="359" r:id="rId44"/>
    <p:sldId id="376" r:id="rId45"/>
    <p:sldId id="389" r:id="rId46"/>
    <p:sldId id="390" r:id="rId47"/>
    <p:sldId id="385" r:id="rId48"/>
    <p:sldId id="386" r:id="rId49"/>
    <p:sldId id="387" r:id="rId50"/>
    <p:sldId id="388" r:id="rId51"/>
    <p:sldId id="377" r:id="rId52"/>
    <p:sldId id="354" r:id="rId53"/>
  </p:sldIdLst>
  <p:sldSz cx="9144000" cy="6858000" type="screen4x3"/>
  <p:notesSz cx="6950075" cy="92360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6" d="100"/>
          <a:sy n="86" d="100"/>
        </p:scale>
        <p:origin x="1524" y="90"/>
      </p:cViewPr>
      <p:guideLst>
        <p:guide orient="horz" pos="2160"/>
        <p:guide pos="2880"/>
      </p:guideLst>
    </p:cSldViewPr>
  </p:slideViewPr>
  <p:notesTextViewPr>
    <p:cViewPr>
      <p:scale>
        <a:sx n="1" d="1"/>
        <a:sy n="1" d="1"/>
      </p:scale>
      <p:origin x="0" y="0"/>
    </p:cViewPr>
  </p:notesTextViewPr>
  <p:sorterViewPr>
    <p:cViewPr>
      <p:scale>
        <a:sx n="100" d="100"/>
        <a:sy n="100" d="100"/>
      </p:scale>
      <p:origin x="0" y="-11334"/>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handoutMaster" Target="handoutMasters/handoutMaster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theme" Target="theme/theme1.xml"/><Relationship Id="rId5" Type="http://schemas.openxmlformats.org/officeDocument/2006/relationships/slide" Target="slides/slide4.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tableStyles" Target="tableStyle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viewProps" Target="viewProps.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11699" cy="463408"/>
          </a:xfrm>
          <a:prstGeom prst="rect">
            <a:avLst/>
          </a:prstGeom>
        </p:spPr>
        <p:txBody>
          <a:bodyPr vert="horz" lIns="92492" tIns="46246" rIns="92492" bIns="46246" rtlCol="0"/>
          <a:lstStyle>
            <a:lvl1pPr algn="l">
              <a:defRPr sz="1200"/>
            </a:lvl1pPr>
          </a:lstStyle>
          <a:p>
            <a:endParaRPr lang="en-US" dirty="0"/>
          </a:p>
        </p:txBody>
      </p:sp>
      <p:sp>
        <p:nvSpPr>
          <p:cNvPr id="3" name="Date Placeholder 2"/>
          <p:cNvSpPr>
            <a:spLocks noGrp="1"/>
          </p:cNvSpPr>
          <p:nvPr>
            <p:ph type="dt" sz="quarter" idx="1"/>
          </p:nvPr>
        </p:nvSpPr>
        <p:spPr>
          <a:xfrm>
            <a:off x="3936768" y="0"/>
            <a:ext cx="3011699" cy="463408"/>
          </a:xfrm>
          <a:prstGeom prst="rect">
            <a:avLst/>
          </a:prstGeom>
        </p:spPr>
        <p:txBody>
          <a:bodyPr vert="horz" lIns="92492" tIns="46246" rIns="92492" bIns="46246" rtlCol="0"/>
          <a:lstStyle>
            <a:lvl1pPr algn="r">
              <a:defRPr sz="1200"/>
            </a:lvl1pPr>
          </a:lstStyle>
          <a:p>
            <a:fld id="{87A214DA-D767-4A82-8FA3-6FDC7425C9CA}" type="datetimeFigureOut">
              <a:rPr lang="en-US" smtClean="0"/>
              <a:t>2/15/2017</a:t>
            </a:fld>
            <a:endParaRPr lang="en-US" dirty="0"/>
          </a:p>
        </p:txBody>
      </p:sp>
      <p:sp>
        <p:nvSpPr>
          <p:cNvPr id="4" name="Footer Placeholder 3"/>
          <p:cNvSpPr>
            <a:spLocks noGrp="1"/>
          </p:cNvSpPr>
          <p:nvPr>
            <p:ph type="ftr" sz="quarter" idx="2"/>
          </p:nvPr>
        </p:nvSpPr>
        <p:spPr>
          <a:xfrm>
            <a:off x="0" y="8772669"/>
            <a:ext cx="3011699" cy="463407"/>
          </a:xfrm>
          <a:prstGeom prst="rect">
            <a:avLst/>
          </a:prstGeom>
        </p:spPr>
        <p:txBody>
          <a:bodyPr vert="horz" lIns="92492" tIns="46246" rIns="92492" bIns="46246"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36768" y="8772669"/>
            <a:ext cx="3011699" cy="463407"/>
          </a:xfrm>
          <a:prstGeom prst="rect">
            <a:avLst/>
          </a:prstGeom>
        </p:spPr>
        <p:txBody>
          <a:bodyPr vert="horz" lIns="92492" tIns="46246" rIns="92492" bIns="46246" rtlCol="0" anchor="b"/>
          <a:lstStyle>
            <a:lvl1pPr algn="r">
              <a:defRPr sz="1200"/>
            </a:lvl1pPr>
          </a:lstStyle>
          <a:p>
            <a:fld id="{EBB46316-8C24-4EEC-A2A5-9662B4527960}" type="slidenum">
              <a:rPr lang="en-US" smtClean="0"/>
              <a:t>‹#›</a:t>
            </a:fld>
            <a:endParaRPr lang="en-US" dirty="0"/>
          </a:p>
        </p:txBody>
      </p:sp>
    </p:spTree>
    <p:extLst>
      <p:ext uri="{BB962C8B-B14F-4D97-AF65-F5344CB8AC3E}">
        <p14:creationId xmlns:p14="http://schemas.microsoft.com/office/powerpoint/2010/main" val="131248566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11699" cy="463408"/>
          </a:xfrm>
          <a:prstGeom prst="rect">
            <a:avLst/>
          </a:prstGeom>
        </p:spPr>
        <p:txBody>
          <a:bodyPr vert="horz" lIns="92492" tIns="46246" rIns="92492" bIns="46246" rtlCol="0"/>
          <a:lstStyle>
            <a:lvl1pPr algn="l">
              <a:defRPr sz="1200"/>
            </a:lvl1pPr>
          </a:lstStyle>
          <a:p>
            <a:endParaRPr lang="en-US" dirty="0"/>
          </a:p>
        </p:txBody>
      </p:sp>
      <p:sp>
        <p:nvSpPr>
          <p:cNvPr id="3" name="Date Placeholder 2"/>
          <p:cNvSpPr>
            <a:spLocks noGrp="1"/>
          </p:cNvSpPr>
          <p:nvPr>
            <p:ph type="dt" idx="1"/>
          </p:nvPr>
        </p:nvSpPr>
        <p:spPr>
          <a:xfrm>
            <a:off x="3936768" y="0"/>
            <a:ext cx="3011699" cy="463408"/>
          </a:xfrm>
          <a:prstGeom prst="rect">
            <a:avLst/>
          </a:prstGeom>
        </p:spPr>
        <p:txBody>
          <a:bodyPr vert="horz" lIns="92492" tIns="46246" rIns="92492" bIns="46246" rtlCol="0"/>
          <a:lstStyle>
            <a:lvl1pPr algn="r">
              <a:defRPr sz="1200"/>
            </a:lvl1pPr>
          </a:lstStyle>
          <a:p>
            <a:fld id="{45E3AEF1-758A-4D06-AC4F-AB0DCD6F9E5A}" type="datetimeFigureOut">
              <a:rPr lang="en-US" smtClean="0"/>
              <a:t>2/15/2017</a:t>
            </a:fld>
            <a:endParaRPr lang="en-US" dirty="0"/>
          </a:p>
        </p:txBody>
      </p:sp>
      <p:sp>
        <p:nvSpPr>
          <p:cNvPr id="4" name="Slide Image Placeholder 3"/>
          <p:cNvSpPr>
            <a:spLocks noGrp="1" noRot="1" noChangeAspect="1"/>
          </p:cNvSpPr>
          <p:nvPr>
            <p:ph type="sldImg" idx="2"/>
          </p:nvPr>
        </p:nvSpPr>
        <p:spPr>
          <a:xfrm>
            <a:off x="1397000" y="1154113"/>
            <a:ext cx="4156075" cy="3117850"/>
          </a:xfrm>
          <a:prstGeom prst="rect">
            <a:avLst/>
          </a:prstGeom>
          <a:noFill/>
          <a:ln w="12700">
            <a:solidFill>
              <a:prstClr val="black"/>
            </a:solidFill>
          </a:ln>
        </p:spPr>
        <p:txBody>
          <a:bodyPr vert="horz" lIns="92492" tIns="46246" rIns="92492" bIns="46246" rtlCol="0" anchor="ctr"/>
          <a:lstStyle/>
          <a:p>
            <a:endParaRPr lang="en-US" dirty="0"/>
          </a:p>
        </p:txBody>
      </p:sp>
      <p:sp>
        <p:nvSpPr>
          <p:cNvPr id="5" name="Notes Placeholder 4"/>
          <p:cNvSpPr>
            <a:spLocks noGrp="1"/>
          </p:cNvSpPr>
          <p:nvPr>
            <p:ph type="body" sz="quarter" idx="3"/>
          </p:nvPr>
        </p:nvSpPr>
        <p:spPr>
          <a:xfrm>
            <a:off x="695008" y="4444861"/>
            <a:ext cx="5560060" cy="3636705"/>
          </a:xfrm>
          <a:prstGeom prst="rect">
            <a:avLst/>
          </a:prstGeom>
        </p:spPr>
        <p:txBody>
          <a:bodyPr vert="horz" lIns="92492" tIns="46246" rIns="92492" bIns="46246"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772669"/>
            <a:ext cx="3011699" cy="463407"/>
          </a:xfrm>
          <a:prstGeom prst="rect">
            <a:avLst/>
          </a:prstGeom>
        </p:spPr>
        <p:txBody>
          <a:bodyPr vert="horz" lIns="92492" tIns="46246" rIns="92492" bIns="46246"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36768" y="8772669"/>
            <a:ext cx="3011699" cy="463407"/>
          </a:xfrm>
          <a:prstGeom prst="rect">
            <a:avLst/>
          </a:prstGeom>
        </p:spPr>
        <p:txBody>
          <a:bodyPr vert="horz" lIns="92492" tIns="46246" rIns="92492" bIns="46246" rtlCol="0" anchor="b"/>
          <a:lstStyle>
            <a:lvl1pPr algn="r">
              <a:defRPr sz="1200"/>
            </a:lvl1pPr>
          </a:lstStyle>
          <a:p>
            <a:fld id="{1B4DE168-4ABC-4E07-9523-6B0FB9381E51}" type="slidenum">
              <a:rPr lang="en-US" smtClean="0"/>
              <a:t>‹#›</a:t>
            </a:fld>
            <a:endParaRPr lang="en-US" dirty="0"/>
          </a:p>
        </p:txBody>
      </p:sp>
    </p:spTree>
    <p:extLst>
      <p:ext uri="{BB962C8B-B14F-4D97-AF65-F5344CB8AC3E}">
        <p14:creationId xmlns:p14="http://schemas.microsoft.com/office/powerpoint/2010/main" val="301307210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B4DE168-4ABC-4E07-9523-6B0FB9381E51}" type="slidenum">
              <a:rPr lang="en-US" smtClean="0"/>
              <a:t>1</a:t>
            </a:fld>
            <a:endParaRPr lang="en-US" dirty="0"/>
          </a:p>
        </p:txBody>
      </p:sp>
    </p:spTree>
    <p:extLst>
      <p:ext uri="{BB962C8B-B14F-4D97-AF65-F5344CB8AC3E}">
        <p14:creationId xmlns:p14="http://schemas.microsoft.com/office/powerpoint/2010/main" val="145559851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B4DE168-4ABC-4E07-9523-6B0FB9381E51}" type="slidenum">
              <a:rPr lang="en-US" smtClean="0"/>
              <a:t>35</a:t>
            </a:fld>
            <a:endParaRPr lang="en-US" dirty="0"/>
          </a:p>
        </p:txBody>
      </p:sp>
    </p:spTree>
    <p:extLst>
      <p:ext uri="{BB962C8B-B14F-4D97-AF65-F5344CB8AC3E}">
        <p14:creationId xmlns:p14="http://schemas.microsoft.com/office/powerpoint/2010/main" val="133352608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B4DE168-4ABC-4E07-9523-6B0FB9381E51}" type="slidenum">
              <a:rPr lang="en-US" smtClean="0"/>
              <a:t>36</a:t>
            </a:fld>
            <a:endParaRPr lang="en-US" dirty="0"/>
          </a:p>
        </p:txBody>
      </p:sp>
    </p:spTree>
    <p:extLst>
      <p:ext uri="{BB962C8B-B14F-4D97-AF65-F5344CB8AC3E}">
        <p14:creationId xmlns:p14="http://schemas.microsoft.com/office/powerpoint/2010/main" val="366644079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B4DE168-4ABC-4E07-9523-6B0FB9381E51}" type="slidenum">
              <a:rPr lang="en-US" smtClean="0"/>
              <a:t>37</a:t>
            </a:fld>
            <a:endParaRPr lang="en-US" dirty="0"/>
          </a:p>
        </p:txBody>
      </p:sp>
    </p:spTree>
    <p:extLst>
      <p:ext uri="{BB962C8B-B14F-4D97-AF65-F5344CB8AC3E}">
        <p14:creationId xmlns:p14="http://schemas.microsoft.com/office/powerpoint/2010/main" val="290249732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B4DE168-4ABC-4E07-9523-6B0FB9381E51}" type="slidenum">
              <a:rPr lang="en-US" smtClean="0"/>
              <a:t>38</a:t>
            </a:fld>
            <a:endParaRPr lang="en-US" dirty="0"/>
          </a:p>
        </p:txBody>
      </p:sp>
    </p:spTree>
    <p:extLst>
      <p:ext uri="{BB962C8B-B14F-4D97-AF65-F5344CB8AC3E}">
        <p14:creationId xmlns:p14="http://schemas.microsoft.com/office/powerpoint/2010/main" val="418522434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B4DE168-4ABC-4E07-9523-6B0FB9381E51}" type="slidenum">
              <a:rPr lang="en-US" smtClean="0"/>
              <a:t>39</a:t>
            </a:fld>
            <a:endParaRPr lang="en-US" dirty="0"/>
          </a:p>
        </p:txBody>
      </p:sp>
    </p:spTree>
    <p:extLst>
      <p:ext uri="{BB962C8B-B14F-4D97-AF65-F5344CB8AC3E}">
        <p14:creationId xmlns:p14="http://schemas.microsoft.com/office/powerpoint/2010/main" val="420705462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B4DE168-4ABC-4E07-9523-6B0FB9381E51}" type="slidenum">
              <a:rPr lang="en-US" smtClean="0"/>
              <a:t>43</a:t>
            </a:fld>
            <a:endParaRPr lang="en-US" dirty="0"/>
          </a:p>
        </p:txBody>
      </p:sp>
    </p:spTree>
    <p:extLst>
      <p:ext uri="{BB962C8B-B14F-4D97-AF65-F5344CB8AC3E}">
        <p14:creationId xmlns:p14="http://schemas.microsoft.com/office/powerpoint/2010/main" val="218429066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B4DE168-4ABC-4E07-9523-6B0FB9381E51}" type="slidenum">
              <a:rPr lang="en-US" smtClean="0"/>
              <a:t>44</a:t>
            </a:fld>
            <a:endParaRPr lang="en-US"/>
          </a:p>
        </p:txBody>
      </p:sp>
    </p:spTree>
    <p:extLst>
      <p:ext uri="{BB962C8B-B14F-4D97-AF65-F5344CB8AC3E}">
        <p14:creationId xmlns:p14="http://schemas.microsoft.com/office/powerpoint/2010/main" val="418520232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B4DE168-4ABC-4E07-9523-6B0FB9381E51}" type="slidenum">
              <a:rPr lang="en-US" smtClean="0"/>
              <a:t>48</a:t>
            </a:fld>
            <a:endParaRPr lang="en-US" dirty="0"/>
          </a:p>
        </p:txBody>
      </p:sp>
    </p:spTree>
    <p:extLst>
      <p:ext uri="{BB962C8B-B14F-4D97-AF65-F5344CB8AC3E}">
        <p14:creationId xmlns:p14="http://schemas.microsoft.com/office/powerpoint/2010/main" val="160695336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B4DE168-4ABC-4E07-9523-6B0FB9381E51}" type="slidenum">
              <a:rPr lang="en-US" smtClean="0"/>
              <a:t>49</a:t>
            </a:fld>
            <a:endParaRPr lang="en-US" dirty="0"/>
          </a:p>
        </p:txBody>
      </p:sp>
    </p:spTree>
    <p:extLst>
      <p:ext uri="{BB962C8B-B14F-4D97-AF65-F5344CB8AC3E}">
        <p14:creationId xmlns:p14="http://schemas.microsoft.com/office/powerpoint/2010/main" val="248448851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B4DE168-4ABC-4E07-9523-6B0FB9381E51}" type="slidenum">
              <a:rPr lang="en-US" smtClean="0"/>
              <a:t>51</a:t>
            </a:fld>
            <a:endParaRPr lang="en-US" dirty="0"/>
          </a:p>
        </p:txBody>
      </p:sp>
    </p:spTree>
    <p:extLst>
      <p:ext uri="{BB962C8B-B14F-4D97-AF65-F5344CB8AC3E}">
        <p14:creationId xmlns:p14="http://schemas.microsoft.com/office/powerpoint/2010/main" val="114269007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B4DE168-4ABC-4E07-9523-6B0FB9381E51}" type="slidenum">
              <a:rPr lang="en-US" smtClean="0"/>
              <a:t>2</a:t>
            </a:fld>
            <a:endParaRPr lang="en-US" dirty="0"/>
          </a:p>
        </p:txBody>
      </p:sp>
    </p:spTree>
    <p:extLst>
      <p:ext uri="{BB962C8B-B14F-4D97-AF65-F5344CB8AC3E}">
        <p14:creationId xmlns:p14="http://schemas.microsoft.com/office/powerpoint/2010/main" val="3295317223"/>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B4DE168-4ABC-4E07-9523-6B0FB9381E51}" type="slidenum">
              <a:rPr lang="en-US" smtClean="0"/>
              <a:t>52</a:t>
            </a:fld>
            <a:endParaRPr lang="en-US" dirty="0"/>
          </a:p>
        </p:txBody>
      </p:sp>
    </p:spTree>
    <p:extLst>
      <p:ext uri="{BB962C8B-B14F-4D97-AF65-F5344CB8AC3E}">
        <p14:creationId xmlns:p14="http://schemas.microsoft.com/office/powerpoint/2010/main" val="421011735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B4DE168-4ABC-4E07-9523-6B0FB9381E51}" type="slidenum">
              <a:rPr lang="en-US" smtClean="0"/>
              <a:t>11</a:t>
            </a:fld>
            <a:endParaRPr lang="en-US" dirty="0"/>
          </a:p>
        </p:txBody>
      </p:sp>
    </p:spTree>
    <p:extLst>
      <p:ext uri="{BB962C8B-B14F-4D97-AF65-F5344CB8AC3E}">
        <p14:creationId xmlns:p14="http://schemas.microsoft.com/office/powerpoint/2010/main" val="46401126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B4DE168-4ABC-4E07-9523-6B0FB9381E51}" type="slidenum">
              <a:rPr lang="en-US" smtClean="0"/>
              <a:t>12</a:t>
            </a:fld>
            <a:endParaRPr lang="en-US" dirty="0"/>
          </a:p>
        </p:txBody>
      </p:sp>
    </p:spTree>
    <p:extLst>
      <p:ext uri="{BB962C8B-B14F-4D97-AF65-F5344CB8AC3E}">
        <p14:creationId xmlns:p14="http://schemas.microsoft.com/office/powerpoint/2010/main" val="178149832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B4DE168-4ABC-4E07-9523-6B0FB9381E51}" type="slidenum">
              <a:rPr lang="en-US" smtClean="0"/>
              <a:t>19</a:t>
            </a:fld>
            <a:endParaRPr lang="en-US" dirty="0"/>
          </a:p>
        </p:txBody>
      </p:sp>
    </p:spTree>
    <p:extLst>
      <p:ext uri="{BB962C8B-B14F-4D97-AF65-F5344CB8AC3E}">
        <p14:creationId xmlns:p14="http://schemas.microsoft.com/office/powerpoint/2010/main" val="13243134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B4DE168-4ABC-4E07-9523-6B0FB9381E51}" type="slidenum">
              <a:rPr lang="en-US" smtClean="0"/>
              <a:t>20</a:t>
            </a:fld>
            <a:endParaRPr lang="en-US" dirty="0"/>
          </a:p>
        </p:txBody>
      </p:sp>
    </p:spTree>
    <p:extLst>
      <p:ext uri="{BB962C8B-B14F-4D97-AF65-F5344CB8AC3E}">
        <p14:creationId xmlns:p14="http://schemas.microsoft.com/office/powerpoint/2010/main" val="146584317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B4DE168-4ABC-4E07-9523-6B0FB9381E51}" type="slidenum">
              <a:rPr lang="en-US" smtClean="0"/>
              <a:t>31</a:t>
            </a:fld>
            <a:endParaRPr lang="en-US" dirty="0"/>
          </a:p>
        </p:txBody>
      </p:sp>
    </p:spTree>
    <p:extLst>
      <p:ext uri="{BB962C8B-B14F-4D97-AF65-F5344CB8AC3E}">
        <p14:creationId xmlns:p14="http://schemas.microsoft.com/office/powerpoint/2010/main" val="61121067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B4DE168-4ABC-4E07-9523-6B0FB9381E51}" type="slidenum">
              <a:rPr lang="en-US" smtClean="0"/>
              <a:t>32</a:t>
            </a:fld>
            <a:endParaRPr lang="en-US" dirty="0"/>
          </a:p>
        </p:txBody>
      </p:sp>
    </p:spTree>
    <p:extLst>
      <p:ext uri="{BB962C8B-B14F-4D97-AF65-F5344CB8AC3E}">
        <p14:creationId xmlns:p14="http://schemas.microsoft.com/office/powerpoint/2010/main" val="77161544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B4DE168-4ABC-4E07-9523-6B0FB9381E51}" type="slidenum">
              <a:rPr lang="en-US" smtClean="0"/>
              <a:t>34</a:t>
            </a:fld>
            <a:endParaRPr lang="en-US" dirty="0"/>
          </a:p>
        </p:txBody>
      </p:sp>
    </p:spTree>
    <p:extLst>
      <p:ext uri="{BB962C8B-B14F-4D97-AF65-F5344CB8AC3E}">
        <p14:creationId xmlns:p14="http://schemas.microsoft.com/office/powerpoint/2010/main" val="25285183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9D99200C-72C1-4792-9787-9829037FD14D}" type="datetimeFigureOut">
              <a:rPr lang="en-US" smtClean="0"/>
              <a:t>2/15/2017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8BE6267-472E-46FD-BF9E-F7B383A0CB00}" type="slidenum">
              <a:rPr lang="en-US" smtClean="0"/>
              <a:t>‹#›</a:t>
            </a:fld>
            <a:endParaRPr lang="en-US" dirty="0"/>
          </a:p>
        </p:txBody>
      </p:sp>
    </p:spTree>
    <p:extLst>
      <p:ext uri="{BB962C8B-B14F-4D97-AF65-F5344CB8AC3E}">
        <p14:creationId xmlns:p14="http://schemas.microsoft.com/office/powerpoint/2010/main" val="154361956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D99200C-72C1-4792-9787-9829037FD14D}" type="datetimeFigureOut">
              <a:rPr lang="en-US" smtClean="0"/>
              <a:t>2/15/2017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8BE6267-472E-46FD-BF9E-F7B383A0CB00}" type="slidenum">
              <a:rPr lang="en-US" smtClean="0"/>
              <a:t>‹#›</a:t>
            </a:fld>
            <a:endParaRPr lang="en-US" dirty="0"/>
          </a:p>
        </p:txBody>
      </p:sp>
    </p:spTree>
    <p:extLst>
      <p:ext uri="{BB962C8B-B14F-4D97-AF65-F5344CB8AC3E}">
        <p14:creationId xmlns:p14="http://schemas.microsoft.com/office/powerpoint/2010/main" val="191093561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D99200C-72C1-4792-9787-9829037FD14D}" type="datetimeFigureOut">
              <a:rPr lang="en-US" smtClean="0"/>
              <a:t>2/15/2017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8BE6267-472E-46FD-BF9E-F7B383A0CB00}" type="slidenum">
              <a:rPr lang="en-US" smtClean="0"/>
              <a:t>‹#›</a:t>
            </a:fld>
            <a:endParaRPr lang="en-US" dirty="0"/>
          </a:p>
        </p:txBody>
      </p:sp>
    </p:spTree>
    <p:extLst>
      <p:ext uri="{BB962C8B-B14F-4D97-AF65-F5344CB8AC3E}">
        <p14:creationId xmlns:p14="http://schemas.microsoft.com/office/powerpoint/2010/main" val="12637270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D99200C-72C1-4792-9787-9829037FD14D}" type="datetimeFigureOut">
              <a:rPr lang="en-US" smtClean="0"/>
              <a:t>2/15/2017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8BE6267-472E-46FD-BF9E-F7B383A0CB00}" type="slidenum">
              <a:rPr lang="en-US" smtClean="0"/>
              <a:t>‹#›</a:t>
            </a:fld>
            <a:endParaRPr lang="en-US" dirty="0"/>
          </a:p>
        </p:txBody>
      </p:sp>
    </p:spTree>
    <p:extLst>
      <p:ext uri="{BB962C8B-B14F-4D97-AF65-F5344CB8AC3E}">
        <p14:creationId xmlns:p14="http://schemas.microsoft.com/office/powerpoint/2010/main" val="306238423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D99200C-72C1-4792-9787-9829037FD14D}" type="datetimeFigureOut">
              <a:rPr lang="en-US" smtClean="0"/>
              <a:t>2/15/2017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8BE6267-472E-46FD-BF9E-F7B383A0CB00}" type="slidenum">
              <a:rPr lang="en-US" smtClean="0"/>
              <a:t>‹#›</a:t>
            </a:fld>
            <a:endParaRPr lang="en-US" dirty="0"/>
          </a:p>
        </p:txBody>
      </p:sp>
    </p:spTree>
    <p:extLst>
      <p:ext uri="{BB962C8B-B14F-4D97-AF65-F5344CB8AC3E}">
        <p14:creationId xmlns:p14="http://schemas.microsoft.com/office/powerpoint/2010/main" val="259358718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9D99200C-72C1-4792-9787-9829037FD14D}" type="datetimeFigureOut">
              <a:rPr lang="en-US" smtClean="0"/>
              <a:t>2/15/2017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08BE6267-472E-46FD-BF9E-F7B383A0CB00}" type="slidenum">
              <a:rPr lang="en-US" smtClean="0"/>
              <a:t>‹#›</a:t>
            </a:fld>
            <a:endParaRPr lang="en-US" dirty="0"/>
          </a:p>
        </p:txBody>
      </p:sp>
    </p:spTree>
    <p:extLst>
      <p:ext uri="{BB962C8B-B14F-4D97-AF65-F5344CB8AC3E}">
        <p14:creationId xmlns:p14="http://schemas.microsoft.com/office/powerpoint/2010/main" val="323284895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9D99200C-72C1-4792-9787-9829037FD14D}" type="datetimeFigureOut">
              <a:rPr lang="en-US" smtClean="0"/>
              <a:t>2/15/2017</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08BE6267-472E-46FD-BF9E-F7B383A0CB00}" type="slidenum">
              <a:rPr lang="en-US" smtClean="0"/>
              <a:t>‹#›</a:t>
            </a:fld>
            <a:endParaRPr lang="en-US" dirty="0"/>
          </a:p>
        </p:txBody>
      </p:sp>
    </p:spTree>
    <p:extLst>
      <p:ext uri="{BB962C8B-B14F-4D97-AF65-F5344CB8AC3E}">
        <p14:creationId xmlns:p14="http://schemas.microsoft.com/office/powerpoint/2010/main" val="14239214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9D99200C-72C1-4792-9787-9829037FD14D}" type="datetimeFigureOut">
              <a:rPr lang="en-US" smtClean="0"/>
              <a:t>2/15/2017</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08BE6267-472E-46FD-BF9E-F7B383A0CB00}" type="slidenum">
              <a:rPr lang="en-US" smtClean="0"/>
              <a:t>‹#›</a:t>
            </a:fld>
            <a:endParaRPr lang="en-US" dirty="0"/>
          </a:p>
        </p:txBody>
      </p:sp>
    </p:spTree>
    <p:extLst>
      <p:ext uri="{BB962C8B-B14F-4D97-AF65-F5344CB8AC3E}">
        <p14:creationId xmlns:p14="http://schemas.microsoft.com/office/powerpoint/2010/main" val="9816588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D99200C-72C1-4792-9787-9829037FD14D}" type="datetimeFigureOut">
              <a:rPr lang="en-US" smtClean="0"/>
              <a:t>2/15/2017</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08BE6267-472E-46FD-BF9E-F7B383A0CB00}" type="slidenum">
              <a:rPr lang="en-US" smtClean="0"/>
              <a:t>‹#›</a:t>
            </a:fld>
            <a:endParaRPr lang="en-US" dirty="0"/>
          </a:p>
        </p:txBody>
      </p:sp>
    </p:spTree>
    <p:extLst>
      <p:ext uri="{BB962C8B-B14F-4D97-AF65-F5344CB8AC3E}">
        <p14:creationId xmlns:p14="http://schemas.microsoft.com/office/powerpoint/2010/main" val="217958154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D99200C-72C1-4792-9787-9829037FD14D}" type="datetimeFigureOut">
              <a:rPr lang="en-US" smtClean="0"/>
              <a:t>2/15/2017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08BE6267-472E-46FD-BF9E-F7B383A0CB00}" type="slidenum">
              <a:rPr lang="en-US" smtClean="0"/>
              <a:t>‹#›</a:t>
            </a:fld>
            <a:endParaRPr lang="en-US" dirty="0"/>
          </a:p>
        </p:txBody>
      </p:sp>
    </p:spTree>
    <p:extLst>
      <p:ext uri="{BB962C8B-B14F-4D97-AF65-F5344CB8AC3E}">
        <p14:creationId xmlns:p14="http://schemas.microsoft.com/office/powerpoint/2010/main" val="40755479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D99200C-72C1-4792-9787-9829037FD14D}" type="datetimeFigureOut">
              <a:rPr lang="en-US" smtClean="0"/>
              <a:t>2/15/2017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08BE6267-472E-46FD-BF9E-F7B383A0CB00}" type="slidenum">
              <a:rPr lang="en-US" smtClean="0"/>
              <a:t>‹#›</a:t>
            </a:fld>
            <a:endParaRPr lang="en-US" dirty="0"/>
          </a:p>
        </p:txBody>
      </p:sp>
    </p:spTree>
    <p:extLst>
      <p:ext uri="{BB962C8B-B14F-4D97-AF65-F5344CB8AC3E}">
        <p14:creationId xmlns:p14="http://schemas.microsoft.com/office/powerpoint/2010/main" val="62140445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D99200C-72C1-4792-9787-9829037FD14D}" type="datetimeFigureOut">
              <a:rPr lang="en-US" smtClean="0"/>
              <a:t>2/15/2017</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BE6267-472E-46FD-BF9E-F7B383A0CB00}" type="slidenum">
              <a:rPr lang="en-US" smtClean="0"/>
              <a:t>‹#›</a:t>
            </a:fld>
            <a:endParaRPr lang="en-US" dirty="0"/>
          </a:p>
        </p:txBody>
      </p:sp>
    </p:spTree>
    <p:extLst>
      <p:ext uri="{BB962C8B-B14F-4D97-AF65-F5344CB8AC3E}">
        <p14:creationId xmlns:p14="http://schemas.microsoft.com/office/powerpoint/2010/main" val="312766676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https://www.google.com/url?sa=i&amp;rct=j&amp;q=&amp;esrc=s&amp;frm=1&amp;source=images&amp;cd=&amp;cad=rja&amp;docid=b83gaMrCSvoOnM&amp;tbnid=a3HmT4z74kHihM:&amp;ved=0CAUQjRw&amp;url=https://moodle.org/logo/&amp;ei=_hiBUoH0HsTnkAebs4GgDg&amp;bvm=bv.56146854,d.eW0&amp;psig=AFQjCNHTJkHV6xEUbvmEvJJKf5LY4WO1Bw&amp;ust=1384278629654663"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2.jpeg"/></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hyperlink" Target="file:///C:\Users\patrick_callahan\Documents\Student%20Advising\Advising%20Handbook\ACADEMIC%20PLAN%202013.xlsx" TargetMode="Externa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hyperlink" Target="mailto:ncallahan@pamlicocc.edu" TargetMode="Externa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3" Type="http://schemas.openxmlformats.org/officeDocument/2006/relationships/hyperlink" Target="http://www.google.com/url?sa=i&amp;rct=j&amp;q=&amp;esrc=s&amp;frm=1&amp;source=images&amp;cd=&amp;cad=rja&amp;docid=WPhelDQPf3BMEM&amp;tbnid=OWYgkEr6H3JNfM:&amp;ved=0CAUQjRw&amp;url=http://open-site.org/schools/pamlico-community-college/&amp;ei=JkiCUsfYBMSOkAfY8ID4Dw&amp;bvm=bv.56146854,d.eW0&amp;psig=AFQjCNFUjDXl48Ljhm2YPmvcUXrMKgOZ9Q&amp;ust=1384356257343770" TargetMode="External"/><Relationship Id="rId2" Type="http://schemas.openxmlformats.org/officeDocument/2006/relationships/notesSlide" Target="../notesSlides/notesSlide20.xml"/><Relationship Id="rId1" Type="http://schemas.openxmlformats.org/officeDocument/2006/relationships/slideLayout" Target="../slideLayouts/slideLayout1.xml"/><Relationship Id="rId4" Type="http://schemas.openxmlformats.org/officeDocument/2006/relationships/image" Target="../media/image4.jpe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hyperlink" Target="file:///C:\Users\patrick_callahan\Documents\Student%20Advising\Advising%20Handbook\Focus%20On%20Success%20Advising%20Checklist%202013%20v.7.doc"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hyperlink" Target="file:///C:\Users\patrick_callahan\Documents\Student%20Advising\Advising%20Handbook\PCC%20Application.pdf"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609600"/>
            <a:ext cx="7772400" cy="1470025"/>
          </a:xfrm>
        </p:spPr>
        <p:txBody>
          <a:bodyPr/>
          <a:lstStyle/>
          <a:p>
            <a:r>
              <a:rPr lang="en-US" b="1" u="sng" dirty="0" smtClean="0"/>
              <a:t>Academic Advising</a:t>
            </a:r>
            <a:endParaRPr lang="en-US" b="1" u="sng" dirty="0"/>
          </a:p>
        </p:txBody>
      </p:sp>
      <p:sp>
        <p:nvSpPr>
          <p:cNvPr id="3" name="Subtitle 2"/>
          <p:cNvSpPr>
            <a:spLocks noGrp="1"/>
          </p:cNvSpPr>
          <p:nvPr>
            <p:ph type="subTitle" idx="1"/>
          </p:nvPr>
        </p:nvSpPr>
        <p:spPr>
          <a:xfrm>
            <a:off x="838200" y="5333999"/>
            <a:ext cx="7467600" cy="685801"/>
          </a:xfrm>
        </p:spPr>
        <p:txBody>
          <a:bodyPr>
            <a:normAutofit/>
          </a:bodyPr>
          <a:lstStyle/>
          <a:p>
            <a:r>
              <a:rPr lang="en-US" b="1" u="sng" dirty="0" smtClean="0">
                <a:solidFill>
                  <a:schemeClr val="tx1"/>
                </a:solidFill>
              </a:rPr>
              <a:t>Professional Development: Part 1</a:t>
            </a:r>
            <a:endParaRPr lang="en-US" b="1" u="sng" dirty="0">
              <a:solidFill>
                <a:schemeClr val="tx1"/>
              </a:solidFill>
            </a:endParaRPr>
          </a:p>
        </p:txBody>
      </p:sp>
      <p:pic>
        <p:nvPicPr>
          <p:cNvPr id="1026" name="Picture 2" descr="http://www.pamlicocc.edu/images/562.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086719" y="2209800"/>
            <a:ext cx="2970562" cy="2667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3952781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440363"/>
          </a:xfrm>
        </p:spPr>
        <p:txBody>
          <a:bodyPr/>
          <a:lstStyle/>
          <a:p>
            <a:pPr lvl="1"/>
            <a:r>
              <a:rPr lang="en-US" dirty="0" smtClean="0"/>
              <a:t>Check their </a:t>
            </a:r>
            <a:r>
              <a:rPr lang="en-US" u="sng" dirty="0" smtClean="0"/>
              <a:t>math and English placement test scores</a:t>
            </a:r>
            <a:r>
              <a:rPr lang="en-US" dirty="0" smtClean="0"/>
              <a:t>. Look in Datatel under “TSUM”.  If they have not taken these tests, </a:t>
            </a:r>
            <a:r>
              <a:rPr lang="en-US" dirty="0"/>
              <a:t>have </a:t>
            </a:r>
            <a:r>
              <a:rPr lang="en-US" dirty="0" smtClean="0"/>
              <a:t>them </a:t>
            </a:r>
            <a:r>
              <a:rPr lang="en-US" dirty="0"/>
              <a:t>go to </a:t>
            </a:r>
            <a:r>
              <a:rPr lang="en-US" dirty="0" smtClean="0"/>
              <a:t>the PCC library </a:t>
            </a:r>
            <a:r>
              <a:rPr lang="en-US" dirty="0"/>
              <a:t>and ask to see </a:t>
            </a:r>
            <a:r>
              <a:rPr lang="en-US" b="1" u="sng" dirty="0" smtClean="0"/>
              <a:t>Barbara Cayton </a:t>
            </a:r>
            <a:r>
              <a:rPr lang="en-US" dirty="0" smtClean="0"/>
              <a:t>to set up a time to take them.</a:t>
            </a:r>
          </a:p>
          <a:p>
            <a:pPr lvl="1"/>
            <a:r>
              <a:rPr lang="en-US" i="1" dirty="0"/>
              <a:t>Have you taken college courses elsewhere?</a:t>
            </a:r>
            <a:r>
              <a:rPr lang="en-US" dirty="0"/>
              <a:t>  If so, have you had an official transcript sent to the college registrar?  </a:t>
            </a:r>
          </a:p>
        </p:txBody>
      </p:sp>
    </p:spTree>
    <p:extLst>
      <p:ext uri="{BB962C8B-B14F-4D97-AF65-F5344CB8AC3E}">
        <p14:creationId xmlns:p14="http://schemas.microsoft.com/office/powerpoint/2010/main" val="100507237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u="sng" dirty="0" smtClean="0"/>
              <a:t>Student Information</a:t>
            </a:r>
            <a:endParaRPr lang="en-US" b="1" u="sng" dirty="0"/>
          </a:p>
        </p:txBody>
      </p:sp>
      <p:sp>
        <p:nvSpPr>
          <p:cNvPr id="3" name="Content Placeholder 2"/>
          <p:cNvSpPr>
            <a:spLocks noGrp="1"/>
          </p:cNvSpPr>
          <p:nvPr>
            <p:ph idx="1"/>
          </p:nvPr>
        </p:nvSpPr>
        <p:spPr/>
        <p:txBody>
          <a:bodyPr>
            <a:normAutofit/>
          </a:bodyPr>
          <a:lstStyle/>
          <a:p>
            <a:r>
              <a:rPr lang="en-US" dirty="0" smtClean="0"/>
              <a:t>Before you register a student for classes, </a:t>
            </a:r>
          </a:p>
          <a:p>
            <a:pPr lvl="1"/>
            <a:r>
              <a:rPr lang="en-US" dirty="0" smtClean="0"/>
              <a:t>Go over their </a:t>
            </a:r>
            <a:r>
              <a:rPr lang="en-US" b="1" u="sng" dirty="0" smtClean="0"/>
              <a:t>“PSPR”</a:t>
            </a:r>
            <a:r>
              <a:rPr lang="en-US" dirty="0" smtClean="0"/>
              <a:t> on the Datatel Colleague System.</a:t>
            </a:r>
          </a:p>
          <a:p>
            <a:pPr lvl="1"/>
            <a:r>
              <a:rPr lang="en-US" dirty="0" smtClean="0"/>
              <a:t>Check to see if the </a:t>
            </a:r>
            <a:r>
              <a:rPr lang="en-US" b="1" u="sng" dirty="0" smtClean="0"/>
              <a:t>program advisor</a:t>
            </a:r>
            <a:r>
              <a:rPr lang="en-US" dirty="0" smtClean="0"/>
              <a:t> listed is correct.</a:t>
            </a:r>
          </a:p>
          <a:p>
            <a:pPr lvl="1"/>
            <a:r>
              <a:rPr lang="en-US" dirty="0" smtClean="0"/>
              <a:t>Make sure the student’s </a:t>
            </a:r>
            <a:r>
              <a:rPr lang="en-US" b="1" u="sng" dirty="0" smtClean="0"/>
              <a:t>Program of Study</a:t>
            </a:r>
            <a:r>
              <a:rPr lang="en-US" dirty="0" smtClean="0"/>
              <a:t> is correct.</a:t>
            </a:r>
          </a:p>
          <a:p>
            <a:pPr marL="457200" lvl="1" indent="0">
              <a:buNone/>
            </a:pPr>
            <a:endParaRPr lang="en-US" dirty="0" smtClean="0"/>
          </a:p>
        </p:txBody>
      </p:sp>
    </p:spTree>
    <p:extLst>
      <p:ext uri="{BB962C8B-B14F-4D97-AF65-F5344CB8AC3E}">
        <p14:creationId xmlns:p14="http://schemas.microsoft.com/office/powerpoint/2010/main" val="253236623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440363"/>
          </a:xfrm>
        </p:spPr>
        <p:txBody>
          <a:bodyPr/>
          <a:lstStyle/>
          <a:p>
            <a:pPr lvl="1"/>
            <a:r>
              <a:rPr lang="en-US" dirty="0" smtClean="0"/>
              <a:t>Look over the courses to make sure the student has been given credit for all the courses they have taken toward graduation requirements.</a:t>
            </a:r>
          </a:p>
          <a:p>
            <a:pPr lvl="1"/>
            <a:r>
              <a:rPr lang="en-US" dirty="0" smtClean="0"/>
              <a:t>Check to see if the </a:t>
            </a:r>
            <a:r>
              <a:rPr lang="en-US" b="1" u="sng" dirty="0" smtClean="0"/>
              <a:t>academic catalog year</a:t>
            </a:r>
            <a:r>
              <a:rPr lang="en-US" dirty="0" smtClean="0"/>
              <a:t> listed is correct or the best it can be given the student’s situation.</a:t>
            </a:r>
          </a:p>
          <a:p>
            <a:r>
              <a:rPr lang="en-US" dirty="0" smtClean="0"/>
              <a:t>After you look over the student’s “PSPR”, go into the student’s </a:t>
            </a:r>
            <a:r>
              <a:rPr lang="en-US" b="1" u="sng" dirty="0" smtClean="0"/>
              <a:t>“STAC”</a:t>
            </a:r>
            <a:r>
              <a:rPr lang="en-US" dirty="0" smtClean="0"/>
              <a:t> and make sure everything looks good compared to the “PSPR”.</a:t>
            </a:r>
          </a:p>
          <a:p>
            <a:pPr lvl="1"/>
            <a:endParaRPr lang="en-US" dirty="0"/>
          </a:p>
        </p:txBody>
      </p:sp>
    </p:spTree>
    <p:extLst>
      <p:ext uri="{BB962C8B-B14F-4D97-AF65-F5344CB8AC3E}">
        <p14:creationId xmlns:p14="http://schemas.microsoft.com/office/powerpoint/2010/main" val="282515068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lstStyle/>
          <a:p>
            <a:r>
              <a:rPr lang="en-US" b="1" u="sng" dirty="0" smtClean="0"/>
              <a:t>Course Selection</a:t>
            </a:r>
            <a:endParaRPr lang="en-US" b="1" u="sng" dirty="0"/>
          </a:p>
        </p:txBody>
      </p:sp>
    </p:spTree>
    <p:extLst>
      <p:ext uri="{BB962C8B-B14F-4D97-AF65-F5344CB8AC3E}">
        <p14:creationId xmlns:p14="http://schemas.microsoft.com/office/powerpoint/2010/main" val="299311639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u="sng" dirty="0" smtClean="0"/>
              <a:t>Course Selection</a:t>
            </a:r>
            <a:endParaRPr lang="en-US" dirty="0"/>
          </a:p>
        </p:txBody>
      </p:sp>
      <p:sp>
        <p:nvSpPr>
          <p:cNvPr id="3" name="Content Placeholder 2"/>
          <p:cNvSpPr>
            <a:spLocks noGrp="1"/>
          </p:cNvSpPr>
          <p:nvPr>
            <p:ph idx="1"/>
          </p:nvPr>
        </p:nvSpPr>
        <p:spPr/>
        <p:txBody>
          <a:bodyPr>
            <a:normAutofit/>
          </a:bodyPr>
          <a:lstStyle/>
          <a:p>
            <a:r>
              <a:rPr lang="en-US" dirty="0" smtClean="0"/>
              <a:t>For </a:t>
            </a:r>
            <a:r>
              <a:rPr lang="en-US" dirty="0"/>
              <a:t>new and returning students, suggest basic courses that will help start their educational pathway in a successful manner.  For example:</a:t>
            </a:r>
            <a:endParaRPr lang="en-US" sz="2800" dirty="0"/>
          </a:p>
          <a:p>
            <a:pPr lvl="1"/>
            <a:r>
              <a:rPr lang="en-US" dirty="0"/>
              <a:t>ACA </a:t>
            </a:r>
            <a:r>
              <a:rPr lang="en-US" dirty="0" smtClean="0"/>
              <a:t>111 or 122</a:t>
            </a:r>
            <a:endParaRPr lang="en-US" sz="2400" dirty="0"/>
          </a:p>
          <a:p>
            <a:pPr lvl="1"/>
            <a:r>
              <a:rPr lang="en-US" dirty="0"/>
              <a:t>English (based on test score)</a:t>
            </a:r>
            <a:endParaRPr lang="en-US" sz="2400" dirty="0"/>
          </a:p>
          <a:p>
            <a:pPr lvl="1"/>
            <a:r>
              <a:rPr lang="en-US" dirty="0"/>
              <a:t>Math (based on test score)</a:t>
            </a:r>
            <a:endParaRPr lang="en-US" sz="2400" dirty="0"/>
          </a:p>
          <a:p>
            <a:pPr lvl="1"/>
            <a:r>
              <a:rPr lang="en-US" dirty="0"/>
              <a:t>CIS </a:t>
            </a:r>
            <a:r>
              <a:rPr lang="en-US" dirty="0" smtClean="0"/>
              <a:t>110</a:t>
            </a:r>
            <a:endParaRPr lang="en-US" sz="2400" dirty="0"/>
          </a:p>
          <a:p>
            <a:pPr lvl="1"/>
            <a:r>
              <a:rPr lang="en-US" dirty="0"/>
              <a:t>One subject matter (core course) course.</a:t>
            </a:r>
            <a:endParaRPr lang="en-US" sz="2400" dirty="0"/>
          </a:p>
          <a:p>
            <a:endParaRPr lang="en-US" dirty="0"/>
          </a:p>
        </p:txBody>
      </p:sp>
    </p:spTree>
    <p:extLst>
      <p:ext uri="{BB962C8B-B14F-4D97-AF65-F5344CB8AC3E}">
        <p14:creationId xmlns:p14="http://schemas.microsoft.com/office/powerpoint/2010/main" val="388991879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lstStyle/>
          <a:p>
            <a:r>
              <a:rPr lang="en-US" dirty="0"/>
              <a:t>Explain to the student the importance of enrolling in ACA 111 (College Student Success) or ACA 122 (College Transfer Success) during their first semester enrolled.  </a:t>
            </a:r>
          </a:p>
          <a:p>
            <a:pPr lvl="1"/>
            <a:r>
              <a:rPr lang="en-US" dirty="0"/>
              <a:t>These courses need to be </a:t>
            </a:r>
            <a:r>
              <a:rPr lang="en-US" b="1" u="sng" dirty="0"/>
              <a:t>HIGHLY</a:t>
            </a:r>
            <a:r>
              <a:rPr lang="en-US" dirty="0"/>
              <a:t> suggested as one of the first courses they take in order to better assure their academic success.</a:t>
            </a:r>
          </a:p>
          <a:p>
            <a:endParaRPr lang="en-US" dirty="0"/>
          </a:p>
        </p:txBody>
      </p:sp>
    </p:spTree>
    <p:extLst>
      <p:ext uri="{BB962C8B-B14F-4D97-AF65-F5344CB8AC3E}">
        <p14:creationId xmlns:p14="http://schemas.microsoft.com/office/powerpoint/2010/main" val="425711355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638800"/>
          </a:xfrm>
        </p:spPr>
        <p:txBody>
          <a:bodyPr/>
          <a:lstStyle/>
          <a:p>
            <a:pPr lvl="1"/>
            <a:r>
              <a:rPr lang="en-US" dirty="0" smtClean="0"/>
              <a:t>ACA </a:t>
            </a:r>
            <a:r>
              <a:rPr lang="en-US" dirty="0"/>
              <a:t>111 should be suggested if the students’ intent is to only complete a two-year degree.  </a:t>
            </a:r>
            <a:endParaRPr lang="en-US" dirty="0" smtClean="0"/>
          </a:p>
          <a:p>
            <a:pPr lvl="1"/>
            <a:r>
              <a:rPr lang="en-US" dirty="0" smtClean="0"/>
              <a:t>ACA </a:t>
            </a:r>
            <a:r>
              <a:rPr lang="en-US" dirty="0"/>
              <a:t>122 should be suggested if the students’ intent is to pursue a four-year degree</a:t>
            </a:r>
            <a:r>
              <a:rPr lang="en-US" dirty="0" smtClean="0"/>
              <a:t>.</a:t>
            </a:r>
          </a:p>
          <a:p>
            <a:r>
              <a:rPr lang="en-US" dirty="0"/>
              <a:t>Encourage student to enroll in their math and English courses during their first semester.  </a:t>
            </a:r>
          </a:p>
          <a:p>
            <a:pPr lvl="1"/>
            <a:r>
              <a:rPr lang="en-US" dirty="0"/>
              <a:t>Taking composition courses prior to reading intensive courses (literature, history, etc.) or courses with significant research papers (Psychology, etc.) will help increase academic success in other courses. </a:t>
            </a:r>
          </a:p>
        </p:txBody>
      </p:sp>
    </p:spTree>
    <p:extLst>
      <p:ext uri="{BB962C8B-B14F-4D97-AF65-F5344CB8AC3E}">
        <p14:creationId xmlns:p14="http://schemas.microsoft.com/office/powerpoint/2010/main" val="423118524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440363"/>
          </a:xfrm>
        </p:spPr>
        <p:txBody>
          <a:bodyPr>
            <a:normAutofit lnSpcReduction="10000"/>
          </a:bodyPr>
          <a:lstStyle/>
          <a:p>
            <a:pPr lvl="1"/>
            <a:r>
              <a:rPr lang="en-US" dirty="0" smtClean="0"/>
              <a:t>Courses </a:t>
            </a:r>
            <a:r>
              <a:rPr lang="en-US" dirty="0"/>
              <a:t>that require the ability to make precise calculations are better taken after math course work has begun</a:t>
            </a:r>
            <a:r>
              <a:rPr lang="en-US" dirty="0" smtClean="0"/>
              <a:t>.</a:t>
            </a:r>
          </a:p>
          <a:p>
            <a:r>
              <a:rPr lang="en-US" dirty="0"/>
              <a:t>Encourage student to enroll in CIS 110 (Introduction to Computers</a:t>
            </a:r>
            <a:r>
              <a:rPr lang="en-US" dirty="0" smtClean="0"/>
              <a:t>),if </a:t>
            </a:r>
            <a:r>
              <a:rPr lang="en-US" dirty="0"/>
              <a:t>needed, during their first semester.  </a:t>
            </a:r>
            <a:endParaRPr lang="en-US" dirty="0" smtClean="0"/>
          </a:p>
          <a:p>
            <a:pPr lvl="1"/>
            <a:r>
              <a:rPr lang="en-US" dirty="0" smtClean="0"/>
              <a:t>Skills </a:t>
            </a:r>
            <a:r>
              <a:rPr lang="en-US" dirty="0"/>
              <a:t>learned in these courses are useful in all other courses. </a:t>
            </a:r>
          </a:p>
          <a:p>
            <a:r>
              <a:rPr lang="en-US" u="sng" dirty="0" smtClean="0"/>
              <a:t>Online </a:t>
            </a:r>
            <a:r>
              <a:rPr lang="en-US" u="sng" dirty="0"/>
              <a:t>courses</a:t>
            </a:r>
            <a:r>
              <a:rPr lang="en-US" dirty="0"/>
              <a:t>:  Online courses have a certain level of difficulty and are not suggested to be the bulk of an FOS students’ first semester schedule.</a:t>
            </a:r>
            <a:endParaRPr lang="en-US" sz="2400" dirty="0"/>
          </a:p>
          <a:p>
            <a:endParaRPr lang="en-US" dirty="0"/>
          </a:p>
        </p:txBody>
      </p:sp>
    </p:spTree>
    <p:extLst>
      <p:ext uri="{BB962C8B-B14F-4D97-AF65-F5344CB8AC3E}">
        <p14:creationId xmlns:p14="http://schemas.microsoft.com/office/powerpoint/2010/main" val="2546798798"/>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normAutofit/>
          </a:bodyPr>
          <a:lstStyle/>
          <a:p>
            <a:r>
              <a:rPr lang="en-US" dirty="0"/>
              <a:t>FOS students (first year students) need to be registered for seated classes whenever possible.</a:t>
            </a:r>
          </a:p>
          <a:p>
            <a:pPr lvl="1"/>
            <a:r>
              <a:rPr lang="en-US" dirty="0"/>
              <a:t>They will be more successfully during that first semester if you do this</a:t>
            </a:r>
            <a:r>
              <a:rPr lang="en-US" dirty="0" smtClean="0"/>
              <a:t>.</a:t>
            </a:r>
          </a:p>
          <a:p>
            <a:pPr lvl="1"/>
            <a:r>
              <a:rPr lang="en-US" dirty="0"/>
              <a:t>A partial internet course (PI), is a good way to give them a taste of what an online course is like with the benefit of seeing the instructor each week</a:t>
            </a:r>
            <a:r>
              <a:rPr lang="en-US" dirty="0" smtClean="0"/>
              <a:t>.</a:t>
            </a:r>
            <a:endParaRPr lang="en-US" dirty="0"/>
          </a:p>
          <a:p>
            <a:r>
              <a:rPr lang="en-US" dirty="0"/>
              <a:t>FOS students typically do not realize the work and discipline it takes to be successful in the online environment.</a:t>
            </a:r>
          </a:p>
          <a:p>
            <a:pPr lvl="1"/>
            <a:endParaRPr lang="en-US" dirty="0"/>
          </a:p>
        </p:txBody>
      </p:sp>
    </p:spTree>
    <p:extLst>
      <p:ext uri="{BB962C8B-B14F-4D97-AF65-F5344CB8AC3E}">
        <p14:creationId xmlns:p14="http://schemas.microsoft.com/office/powerpoint/2010/main" val="330980454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33400"/>
            <a:ext cx="8229600" cy="5592763"/>
          </a:xfrm>
        </p:spPr>
        <p:txBody>
          <a:bodyPr>
            <a:normAutofit/>
          </a:bodyPr>
          <a:lstStyle/>
          <a:p>
            <a:r>
              <a:rPr lang="en-US" dirty="0"/>
              <a:t>The same could be said of a current student with a history of poor performance in online courses.</a:t>
            </a:r>
          </a:p>
          <a:p>
            <a:pPr lvl="1"/>
            <a:r>
              <a:rPr lang="en-US" dirty="0" smtClean="0"/>
              <a:t>You may want to advise against taking online courses when possible.</a:t>
            </a:r>
          </a:p>
          <a:p>
            <a:pPr lvl="1"/>
            <a:r>
              <a:rPr lang="en-US" dirty="0" smtClean="0"/>
              <a:t>The more seated versions they take, the better they will probably do.</a:t>
            </a:r>
          </a:p>
          <a:p>
            <a:pPr lvl="1"/>
            <a:r>
              <a:rPr lang="en-US" dirty="0" smtClean="0"/>
              <a:t>Until they develop the discipline needed for online coursework, this is the best practice</a:t>
            </a:r>
            <a:r>
              <a:rPr lang="en-US" dirty="0"/>
              <a:t>. </a:t>
            </a:r>
            <a:endParaRPr lang="en-US" dirty="0" smtClean="0"/>
          </a:p>
          <a:p>
            <a:pPr lvl="1"/>
            <a:r>
              <a:rPr lang="en-US" dirty="0" smtClean="0"/>
              <a:t>This </a:t>
            </a:r>
            <a:r>
              <a:rPr lang="en-US" dirty="0"/>
              <a:t>is something you will learn as you get to know your students.</a:t>
            </a:r>
          </a:p>
          <a:p>
            <a:pPr lvl="1"/>
            <a:endParaRPr lang="en-US" dirty="0"/>
          </a:p>
        </p:txBody>
      </p:sp>
    </p:spTree>
    <p:extLst>
      <p:ext uri="{BB962C8B-B14F-4D97-AF65-F5344CB8AC3E}">
        <p14:creationId xmlns:p14="http://schemas.microsoft.com/office/powerpoint/2010/main" val="149845430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u="sng" dirty="0" smtClean="0"/>
              <a:t>PCC Advising Moodle Site</a:t>
            </a:r>
            <a:endParaRPr lang="en-US" b="1" u="sng" dirty="0"/>
          </a:p>
        </p:txBody>
      </p:sp>
      <p:pic>
        <p:nvPicPr>
          <p:cNvPr id="2056" name="Picture 8" descr="https://moodle.org/logo/logo-4045x1000.jpg">
            <a:hlinkClick r:id="rId3"/>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995362" y="1981200"/>
            <a:ext cx="7153275" cy="177165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57989792"/>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440363"/>
          </a:xfrm>
        </p:spPr>
        <p:txBody>
          <a:bodyPr/>
          <a:lstStyle/>
          <a:p>
            <a:r>
              <a:rPr lang="en-US" dirty="0"/>
              <a:t>Explain to the student </a:t>
            </a:r>
            <a:r>
              <a:rPr lang="en-US" b="1" u="sng" dirty="0"/>
              <a:t>when and how</a:t>
            </a:r>
            <a:r>
              <a:rPr lang="en-US" dirty="0"/>
              <a:t> courses are offered here at PCC.  </a:t>
            </a:r>
          </a:p>
          <a:p>
            <a:pPr lvl="1"/>
            <a:r>
              <a:rPr lang="en-US" dirty="0"/>
              <a:t>Certain courses are offered on a rotational basis (only during the spring or fall semester).  </a:t>
            </a:r>
          </a:p>
          <a:p>
            <a:pPr lvl="1"/>
            <a:r>
              <a:rPr lang="en-US" dirty="0"/>
              <a:t>Certain courses are offered every semester (English and math courses, for example).  </a:t>
            </a:r>
          </a:p>
          <a:p>
            <a:pPr lvl="1"/>
            <a:r>
              <a:rPr lang="en-US" dirty="0"/>
              <a:t>Some courses have pre-requisites that must be met before you can take them.  </a:t>
            </a:r>
          </a:p>
          <a:p>
            <a:endParaRPr lang="en-US" dirty="0"/>
          </a:p>
        </p:txBody>
      </p:sp>
    </p:spTree>
    <p:extLst>
      <p:ext uri="{BB962C8B-B14F-4D97-AF65-F5344CB8AC3E}">
        <p14:creationId xmlns:p14="http://schemas.microsoft.com/office/powerpoint/2010/main" val="2591844405"/>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440363"/>
          </a:xfrm>
        </p:spPr>
        <p:txBody>
          <a:bodyPr/>
          <a:lstStyle/>
          <a:p>
            <a:pPr lvl="2"/>
            <a:r>
              <a:rPr lang="en-US" dirty="0"/>
              <a:t>In this case, you must be mindful of the rotation of those courses.  </a:t>
            </a:r>
            <a:endParaRPr lang="en-US" dirty="0" smtClean="0"/>
          </a:p>
          <a:p>
            <a:pPr lvl="2"/>
            <a:r>
              <a:rPr lang="en-US" dirty="0" smtClean="0"/>
              <a:t>For </a:t>
            </a:r>
            <a:r>
              <a:rPr lang="en-US" dirty="0"/>
              <a:t>example, EDU 144 (fall) leads to EDU 145 (spring) which leads to EDU 221 (fall).  </a:t>
            </a:r>
            <a:endParaRPr lang="en-US" dirty="0" smtClean="0"/>
          </a:p>
          <a:p>
            <a:pPr lvl="1"/>
            <a:r>
              <a:rPr lang="en-US" dirty="0" smtClean="0"/>
              <a:t>Some </a:t>
            </a:r>
            <a:r>
              <a:rPr lang="en-US" dirty="0"/>
              <a:t>courses are only offered in certain formats (online or seated, for example.)</a:t>
            </a:r>
          </a:p>
          <a:p>
            <a:pPr lvl="1"/>
            <a:endParaRPr lang="en-US" dirty="0"/>
          </a:p>
        </p:txBody>
      </p:sp>
    </p:spTree>
    <p:extLst>
      <p:ext uri="{BB962C8B-B14F-4D97-AF65-F5344CB8AC3E}">
        <p14:creationId xmlns:p14="http://schemas.microsoft.com/office/powerpoint/2010/main" val="1604684380"/>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440363"/>
          </a:xfrm>
        </p:spPr>
        <p:txBody>
          <a:bodyPr>
            <a:normAutofit/>
          </a:bodyPr>
          <a:lstStyle/>
          <a:p>
            <a:pPr lvl="0"/>
            <a:r>
              <a:rPr lang="en-US" dirty="0"/>
              <a:t>Question the student about other commitments and factors (work, family, Internet access for online courses, etc.) to help you determine the number of credit hours and course difficulty for that particular student. Ask questions such as</a:t>
            </a:r>
            <a:r>
              <a:rPr lang="en-US" dirty="0" smtClean="0"/>
              <a:t>:</a:t>
            </a:r>
            <a:endParaRPr lang="en-US" sz="2800" dirty="0"/>
          </a:p>
          <a:p>
            <a:pPr lvl="1"/>
            <a:r>
              <a:rPr lang="en-US" dirty="0"/>
              <a:t>Do you work?  What days?  What hours?</a:t>
            </a:r>
            <a:endParaRPr lang="en-US" sz="2400" dirty="0"/>
          </a:p>
          <a:p>
            <a:pPr lvl="1"/>
            <a:r>
              <a:rPr lang="en-US" dirty="0"/>
              <a:t>Are you responsible for your family?</a:t>
            </a:r>
            <a:endParaRPr lang="en-US" sz="2400" dirty="0"/>
          </a:p>
          <a:p>
            <a:pPr lvl="1"/>
            <a:r>
              <a:rPr lang="en-US" dirty="0"/>
              <a:t>Do you have military obligations? </a:t>
            </a:r>
            <a:endParaRPr lang="en-US" sz="2400" dirty="0"/>
          </a:p>
        </p:txBody>
      </p:sp>
    </p:spTree>
    <p:extLst>
      <p:ext uri="{BB962C8B-B14F-4D97-AF65-F5344CB8AC3E}">
        <p14:creationId xmlns:p14="http://schemas.microsoft.com/office/powerpoint/2010/main" val="3121017168"/>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440363"/>
          </a:xfrm>
        </p:spPr>
        <p:txBody>
          <a:bodyPr/>
          <a:lstStyle/>
          <a:p>
            <a:pPr lvl="1"/>
            <a:r>
              <a:rPr lang="en-US" dirty="0"/>
              <a:t>Do you plan to be part-time or full-time? </a:t>
            </a:r>
            <a:endParaRPr lang="en-US" sz="2400" dirty="0"/>
          </a:p>
          <a:p>
            <a:pPr lvl="1"/>
            <a:r>
              <a:rPr lang="en-US" dirty="0"/>
              <a:t>Can you attend day classes?  Evening classes?</a:t>
            </a:r>
            <a:endParaRPr lang="en-US" sz="2400" dirty="0"/>
          </a:p>
          <a:p>
            <a:pPr lvl="1"/>
            <a:r>
              <a:rPr lang="en-US" dirty="0"/>
              <a:t>Do you plan to take distance education courses (online)?</a:t>
            </a:r>
          </a:p>
          <a:p>
            <a:r>
              <a:rPr lang="en-US" dirty="0"/>
              <a:t>Many of your students are working adults with job schedules that do not always fit the course offerings for seated-tradition courses.  </a:t>
            </a:r>
          </a:p>
          <a:p>
            <a:pPr lvl="1"/>
            <a:r>
              <a:rPr lang="en-US" dirty="0"/>
              <a:t>In these instances, online courses are a great learning alternative.</a:t>
            </a:r>
          </a:p>
        </p:txBody>
      </p:sp>
    </p:spTree>
    <p:extLst>
      <p:ext uri="{BB962C8B-B14F-4D97-AF65-F5344CB8AC3E}">
        <p14:creationId xmlns:p14="http://schemas.microsoft.com/office/powerpoint/2010/main" val="919864793"/>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440363"/>
          </a:xfrm>
        </p:spPr>
        <p:txBody>
          <a:bodyPr>
            <a:normAutofit/>
          </a:bodyPr>
          <a:lstStyle/>
          <a:p>
            <a:pPr lvl="1"/>
            <a:r>
              <a:rPr lang="en-US" b="1" u="sng" dirty="0" smtClean="0"/>
              <a:t>However</a:t>
            </a:r>
            <a:r>
              <a:rPr lang="en-US" dirty="0"/>
              <a:t>, some students do not fully understand the steep learning curve that can come with online courses.  </a:t>
            </a:r>
            <a:endParaRPr lang="en-US" dirty="0" smtClean="0"/>
          </a:p>
          <a:p>
            <a:r>
              <a:rPr lang="en-US" dirty="0" smtClean="0"/>
              <a:t>As </a:t>
            </a:r>
            <a:r>
              <a:rPr lang="en-US" dirty="0"/>
              <a:t>students register for online courses for the first time, be sure to explain the following to your students</a:t>
            </a:r>
            <a:r>
              <a:rPr lang="en-US" dirty="0" smtClean="0"/>
              <a:t>:</a:t>
            </a:r>
          </a:p>
          <a:p>
            <a:pPr lvl="1"/>
            <a:r>
              <a:rPr lang="en-US" dirty="0"/>
              <a:t>Online courses are convenient but by no means are they easier than seated-traditional course offerings</a:t>
            </a:r>
            <a:r>
              <a:rPr lang="en-US" dirty="0" smtClean="0"/>
              <a:t>.</a:t>
            </a:r>
            <a:endParaRPr lang="en-US" sz="2400" dirty="0"/>
          </a:p>
        </p:txBody>
      </p:sp>
    </p:spTree>
    <p:extLst>
      <p:ext uri="{BB962C8B-B14F-4D97-AF65-F5344CB8AC3E}">
        <p14:creationId xmlns:p14="http://schemas.microsoft.com/office/powerpoint/2010/main" val="3356474294"/>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440363"/>
          </a:xfrm>
        </p:spPr>
        <p:txBody>
          <a:bodyPr/>
          <a:lstStyle/>
          <a:p>
            <a:pPr lvl="1"/>
            <a:r>
              <a:rPr lang="en-US" dirty="0"/>
              <a:t>Time management may be the biggest factor in succeeding in online courses. Successful online students have to be very proactive in their studies and take responsibility for their own </a:t>
            </a:r>
            <a:r>
              <a:rPr lang="en-US" dirty="0" smtClean="0"/>
              <a:t>learning.</a:t>
            </a:r>
          </a:p>
          <a:p>
            <a:pPr lvl="1"/>
            <a:r>
              <a:rPr lang="en-US" dirty="0"/>
              <a:t>Online students need to have a certain level of “computer know-how.”  If they do not have this knowledge, it is suggested they complete CIS 110 before attempting an online course.</a:t>
            </a:r>
            <a:endParaRPr lang="en-US" sz="2400" dirty="0"/>
          </a:p>
          <a:p>
            <a:pPr lvl="1"/>
            <a:r>
              <a:rPr lang="en-US" dirty="0"/>
              <a:t>Online students need to have reliable access to the internet and the proper computer equipment to participate in the course</a:t>
            </a:r>
            <a:r>
              <a:rPr lang="en-US" dirty="0" smtClean="0"/>
              <a:t>.</a:t>
            </a:r>
            <a:endParaRPr lang="en-US" dirty="0"/>
          </a:p>
          <a:p>
            <a:pPr lvl="1"/>
            <a:endParaRPr lang="en-US" dirty="0"/>
          </a:p>
        </p:txBody>
      </p:sp>
    </p:spTree>
    <p:extLst>
      <p:ext uri="{BB962C8B-B14F-4D97-AF65-F5344CB8AC3E}">
        <p14:creationId xmlns:p14="http://schemas.microsoft.com/office/powerpoint/2010/main" val="3272459131"/>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638800"/>
          </a:xfrm>
        </p:spPr>
        <p:txBody>
          <a:bodyPr>
            <a:normAutofit/>
          </a:bodyPr>
          <a:lstStyle/>
          <a:p>
            <a:pPr lvl="1"/>
            <a:r>
              <a:rPr lang="en-US" dirty="0" smtClean="0"/>
              <a:t>Procrastinating </a:t>
            </a:r>
            <a:r>
              <a:rPr lang="en-US" dirty="0"/>
              <a:t>in an online course, or any course, is not recommended.  Deadlines come quick and life happens.  By planning ahead, you can avoid all the problems procrastination may bring</a:t>
            </a:r>
            <a:r>
              <a:rPr lang="en-US" dirty="0" smtClean="0"/>
              <a:t>.</a:t>
            </a:r>
          </a:p>
          <a:p>
            <a:pPr lvl="0"/>
            <a:r>
              <a:rPr lang="en-US" dirty="0"/>
              <a:t>Guide the student in choosing classes that will meet the degree requirements. </a:t>
            </a:r>
            <a:endParaRPr lang="en-US" sz="2800" dirty="0"/>
          </a:p>
          <a:p>
            <a:pPr lvl="1"/>
            <a:r>
              <a:rPr lang="en-US" dirty="0"/>
              <a:t>Do not encourage students to take courses not listed in the program of study </a:t>
            </a:r>
            <a:r>
              <a:rPr lang="en-US" b="1" dirty="0"/>
              <a:t>UNLESS</a:t>
            </a:r>
            <a:r>
              <a:rPr lang="en-US" dirty="0"/>
              <a:t> they plan to pay for them out-of-pocket.  Financial aid will not pay for such </a:t>
            </a:r>
            <a:r>
              <a:rPr lang="en-US" dirty="0" smtClean="0"/>
              <a:t>courses.</a:t>
            </a:r>
          </a:p>
          <a:p>
            <a:pPr lvl="1"/>
            <a:r>
              <a:rPr lang="en-US" dirty="0" smtClean="0"/>
              <a:t>Remind </a:t>
            </a:r>
            <a:r>
              <a:rPr lang="en-US" dirty="0"/>
              <a:t>them that such courses do not count toward their degree and graduation.</a:t>
            </a:r>
          </a:p>
        </p:txBody>
      </p:sp>
    </p:spTree>
    <p:extLst>
      <p:ext uri="{BB962C8B-B14F-4D97-AF65-F5344CB8AC3E}">
        <p14:creationId xmlns:p14="http://schemas.microsoft.com/office/powerpoint/2010/main" val="2512199076"/>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440363"/>
          </a:xfrm>
        </p:spPr>
        <p:txBody>
          <a:bodyPr/>
          <a:lstStyle/>
          <a:p>
            <a:pPr lvl="0"/>
            <a:r>
              <a:rPr lang="en-US" dirty="0"/>
              <a:t>Together with the student, select courses that</a:t>
            </a:r>
            <a:r>
              <a:rPr lang="en-US" dirty="0" smtClean="0"/>
              <a:t>:</a:t>
            </a:r>
            <a:endParaRPr lang="en-US" sz="2800" dirty="0"/>
          </a:p>
          <a:p>
            <a:pPr lvl="1"/>
            <a:r>
              <a:rPr lang="en-US" dirty="0" smtClean="0"/>
              <a:t>Satisfy </a:t>
            </a:r>
            <a:r>
              <a:rPr lang="en-US" dirty="0"/>
              <a:t>program requirements.</a:t>
            </a:r>
            <a:endParaRPr lang="en-US" sz="2400" dirty="0"/>
          </a:p>
          <a:p>
            <a:pPr lvl="1"/>
            <a:r>
              <a:rPr lang="en-US" dirty="0"/>
              <a:t>Logically lead to faster degree completion.</a:t>
            </a:r>
            <a:endParaRPr lang="en-US" sz="2400" dirty="0"/>
          </a:p>
          <a:p>
            <a:pPr lvl="1"/>
            <a:r>
              <a:rPr lang="en-US" dirty="0"/>
              <a:t>Are offered in a format that best suits the student’s </a:t>
            </a:r>
            <a:r>
              <a:rPr lang="en-US" dirty="0" smtClean="0"/>
              <a:t>ability.</a:t>
            </a:r>
            <a:endParaRPr lang="en-US" sz="2400" dirty="0"/>
          </a:p>
          <a:p>
            <a:pPr lvl="1"/>
            <a:r>
              <a:rPr lang="en-US" dirty="0" smtClean="0"/>
              <a:t>Are </a:t>
            </a:r>
            <a:r>
              <a:rPr lang="en-US" dirty="0"/>
              <a:t>offered during times the student is available.</a:t>
            </a:r>
          </a:p>
        </p:txBody>
      </p:sp>
    </p:spTree>
    <p:extLst>
      <p:ext uri="{BB962C8B-B14F-4D97-AF65-F5344CB8AC3E}">
        <p14:creationId xmlns:p14="http://schemas.microsoft.com/office/powerpoint/2010/main" val="163420733"/>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440363"/>
          </a:xfrm>
        </p:spPr>
        <p:txBody>
          <a:bodyPr>
            <a:normAutofit/>
          </a:bodyPr>
          <a:lstStyle/>
          <a:p>
            <a:pPr lvl="0"/>
            <a:r>
              <a:rPr lang="en-US" dirty="0"/>
              <a:t>As you and the student go through this process, teach them how to use the program of study checklist and other forms to plan class schedules and how to track their </a:t>
            </a:r>
            <a:r>
              <a:rPr lang="en-US" dirty="0" smtClean="0"/>
              <a:t>own progress </a:t>
            </a:r>
            <a:r>
              <a:rPr lang="en-US" dirty="0"/>
              <a:t>toward graduation requirements</a:t>
            </a:r>
            <a:r>
              <a:rPr lang="en-US" dirty="0" smtClean="0"/>
              <a:t>.</a:t>
            </a:r>
            <a:endParaRPr lang="en-US" dirty="0"/>
          </a:p>
          <a:p>
            <a:pPr lvl="1"/>
            <a:r>
              <a:rPr lang="en-US" dirty="0"/>
              <a:t>Give the student a copy of their program of study checklist, a copy of their Datatel Colleague program evaluation </a:t>
            </a:r>
            <a:r>
              <a:rPr lang="en-US" dirty="0" smtClean="0"/>
              <a:t>using (PSPR), </a:t>
            </a:r>
            <a:r>
              <a:rPr lang="en-US" dirty="0"/>
              <a:t>and </a:t>
            </a:r>
            <a:r>
              <a:rPr lang="en-US" u="sng" dirty="0">
                <a:hlinkClick r:id="rId2"/>
              </a:rPr>
              <a:t>the PCC Academic Plan by Semester Form</a:t>
            </a:r>
            <a:r>
              <a:rPr lang="en-US" dirty="0"/>
              <a:t>.  Explain how to use each.</a:t>
            </a:r>
          </a:p>
        </p:txBody>
      </p:sp>
    </p:spTree>
    <p:extLst>
      <p:ext uri="{BB962C8B-B14F-4D97-AF65-F5344CB8AC3E}">
        <p14:creationId xmlns:p14="http://schemas.microsoft.com/office/powerpoint/2010/main" val="1914030753"/>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440363"/>
          </a:xfrm>
        </p:spPr>
        <p:txBody>
          <a:bodyPr/>
          <a:lstStyle/>
          <a:p>
            <a:pPr lvl="1"/>
            <a:r>
              <a:rPr lang="en-US" dirty="0"/>
              <a:t>Armed with such information, students can now come to future advising sessions prepared with their tentative class schedule.  </a:t>
            </a:r>
            <a:endParaRPr lang="en-US" dirty="0" smtClean="0"/>
          </a:p>
          <a:p>
            <a:pPr lvl="1"/>
            <a:r>
              <a:rPr lang="en-US" dirty="0" smtClean="0"/>
              <a:t>As </a:t>
            </a:r>
            <a:r>
              <a:rPr lang="en-US" dirty="0"/>
              <a:t>an academic advisor, you should strongly suggest that students prepare for advising sessions in this manner.  </a:t>
            </a:r>
            <a:endParaRPr lang="en-US" dirty="0" smtClean="0"/>
          </a:p>
          <a:p>
            <a:pPr lvl="1"/>
            <a:r>
              <a:rPr lang="en-US" dirty="0" smtClean="0"/>
              <a:t>A </a:t>
            </a:r>
            <a:r>
              <a:rPr lang="en-US" dirty="0"/>
              <a:t>student knowledgeable of their program of study tends to be more success than one who is not.  </a:t>
            </a:r>
            <a:endParaRPr lang="en-US" dirty="0" smtClean="0"/>
          </a:p>
          <a:p>
            <a:pPr lvl="1"/>
            <a:r>
              <a:rPr lang="en-US" dirty="0" smtClean="0"/>
              <a:t>This </a:t>
            </a:r>
            <a:r>
              <a:rPr lang="en-US" dirty="0"/>
              <a:t>also empowers the student to have more ownership of their college career.</a:t>
            </a:r>
          </a:p>
        </p:txBody>
      </p:sp>
    </p:spTree>
    <p:extLst>
      <p:ext uri="{BB962C8B-B14F-4D97-AF65-F5344CB8AC3E}">
        <p14:creationId xmlns:p14="http://schemas.microsoft.com/office/powerpoint/2010/main" val="82201307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u="sng" dirty="0" smtClean="0"/>
              <a:t>Student Advising Guidelines</a:t>
            </a:r>
            <a:endParaRPr lang="en-US" dirty="0"/>
          </a:p>
        </p:txBody>
      </p:sp>
      <p:sp>
        <p:nvSpPr>
          <p:cNvPr id="3" name="Content Placeholder 2"/>
          <p:cNvSpPr>
            <a:spLocks noGrp="1"/>
          </p:cNvSpPr>
          <p:nvPr>
            <p:ph idx="1"/>
          </p:nvPr>
        </p:nvSpPr>
        <p:spPr/>
        <p:txBody>
          <a:bodyPr/>
          <a:lstStyle/>
          <a:p>
            <a:pPr lvl="0"/>
            <a:r>
              <a:rPr lang="en-US" b="1" u="sng" dirty="0"/>
              <a:t>First semester academic performance</a:t>
            </a:r>
            <a:r>
              <a:rPr lang="en-US" dirty="0"/>
              <a:t>:  </a:t>
            </a:r>
            <a:endParaRPr lang="en-US" dirty="0" smtClean="0"/>
          </a:p>
          <a:p>
            <a:pPr lvl="1"/>
            <a:r>
              <a:rPr lang="en-US" dirty="0" smtClean="0"/>
              <a:t>Performance </a:t>
            </a:r>
            <a:r>
              <a:rPr lang="en-US" dirty="0"/>
              <a:t>during the </a:t>
            </a:r>
            <a:r>
              <a:rPr lang="en-US" u="sng" dirty="0"/>
              <a:t>first semester</a:t>
            </a:r>
            <a:r>
              <a:rPr lang="en-US" dirty="0"/>
              <a:t> is the best predictor of retention.  </a:t>
            </a:r>
            <a:endParaRPr lang="en-US" dirty="0" smtClean="0"/>
          </a:p>
          <a:p>
            <a:pPr lvl="1"/>
            <a:r>
              <a:rPr lang="en-US" dirty="0" smtClean="0"/>
              <a:t>Knowing </a:t>
            </a:r>
            <a:r>
              <a:rPr lang="en-US" dirty="0"/>
              <a:t>this, we should place students in the </a:t>
            </a:r>
            <a:r>
              <a:rPr lang="en-US" u="sng" dirty="0"/>
              <a:t>proper courses</a:t>
            </a:r>
            <a:r>
              <a:rPr lang="en-US" dirty="0"/>
              <a:t> in order to maximize their potential for success.</a:t>
            </a:r>
          </a:p>
          <a:p>
            <a:endParaRPr lang="en-US" dirty="0"/>
          </a:p>
        </p:txBody>
      </p:sp>
    </p:spTree>
    <p:extLst>
      <p:ext uri="{BB962C8B-B14F-4D97-AF65-F5344CB8AC3E}">
        <p14:creationId xmlns:p14="http://schemas.microsoft.com/office/powerpoint/2010/main" val="162621468"/>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440363"/>
          </a:xfrm>
        </p:spPr>
        <p:txBody>
          <a:bodyPr/>
          <a:lstStyle/>
          <a:p>
            <a:pPr lvl="0"/>
            <a:r>
              <a:rPr lang="en-US" dirty="0"/>
              <a:t>As you advise the student, if they choose to ignore the advice given to them:</a:t>
            </a:r>
            <a:endParaRPr lang="en-US" sz="2400" dirty="0"/>
          </a:p>
          <a:p>
            <a:pPr lvl="1"/>
            <a:r>
              <a:rPr lang="en-US" dirty="0"/>
              <a:t>Document how you advised the student on the </a:t>
            </a:r>
            <a:r>
              <a:rPr lang="en-US" u="sng" dirty="0"/>
              <a:t>FOS Advising Checklist </a:t>
            </a:r>
            <a:r>
              <a:rPr lang="en-US" u="sng" dirty="0" smtClean="0"/>
              <a:t>Form</a:t>
            </a:r>
            <a:r>
              <a:rPr lang="en-US" dirty="0" smtClean="0"/>
              <a:t>.</a:t>
            </a:r>
          </a:p>
          <a:p>
            <a:pPr lvl="1"/>
            <a:r>
              <a:rPr lang="en-US" dirty="0" smtClean="0"/>
              <a:t>Have </a:t>
            </a:r>
            <a:r>
              <a:rPr lang="en-US" dirty="0"/>
              <a:t>the student sign the form acknowledging that they have chosen to disregard your advice as to the best way to complete their degree program</a:t>
            </a:r>
            <a:r>
              <a:rPr lang="en-US" dirty="0" smtClean="0"/>
              <a:t>.</a:t>
            </a:r>
          </a:p>
          <a:p>
            <a:pPr lvl="1"/>
            <a:r>
              <a:rPr lang="en-US" dirty="0" smtClean="0"/>
              <a:t>For added protection, fill out the </a:t>
            </a:r>
            <a:r>
              <a:rPr lang="en-US" u="sng" dirty="0" smtClean="0"/>
              <a:t>PCC Acknowledgement</a:t>
            </a:r>
            <a:r>
              <a:rPr lang="en-US" dirty="0" smtClean="0"/>
              <a:t> form and have the student sign it.  This form is located on the PCC Moodle Advising site.</a:t>
            </a:r>
            <a:endParaRPr lang="en-US" dirty="0"/>
          </a:p>
        </p:txBody>
      </p:sp>
    </p:spTree>
    <p:extLst>
      <p:ext uri="{BB962C8B-B14F-4D97-AF65-F5344CB8AC3E}">
        <p14:creationId xmlns:p14="http://schemas.microsoft.com/office/powerpoint/2010/main" val="3716479226"/>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p:spPr>
        <p:txBody>
          <a:bodyPr/>
          <a:lstStyle/>
          <a:p>
            <a:r>
              <a:rPr lang="en-US" b="1" u="sng" dirty="0" smtClean="0"/>
              <a:t>Advising For Math</a:t>
            </a:r>
            <a:endParaRPr lang="en-US" b="1" u="sng" dirty="0"/>
          </a:p>
        </p:txBody>
      </p:sp>
      <p:sp>
        <p:nvSpPr>
          <p:cNvPr id="3" name="Content Placeholder 2"/>
          <p:cNvSpPr>
            <a:spLocks noGrp="1"/>
          </p:cNvSpPr>
          <p:nvPr>
            <p:ph idx="1"/>
          </p:nvPr>
        </p:nvSpPr>
        <p:spPr>
          <a:xfrm>
            <a:off x="457200" y="1600200"/>
            <a:ext cx="8229600" cy="4724400"/>
          </a:xfrm>
        </p:spPr>
        <p:txBody>
          <a:bodyPr/>
          <a:lstStyle/>
          <a:p>
            <a:r>
              <a:rPr lang="en-US" dirty="0" smtClean="0"/>
              <a:t>Programs at PCC require different math courses to fulfill the degree math requirement.</a:t>
            </a:r>
          </a:p>
          <a:p>
            <a:r>
              <a:rPr lang="en-US" dirty="0" smtClean="0"/>
              <a:t>In order to help the student fulfill their educational goals, talk to them about their plans.</a:t>
            </a:r>
          </a:p>
          <a:p>
            <a:pPr lvl="1"/>
            <a:r>
              <a:rPr lang="en-US" dirty="0" smtClean="0"/>
              <a:t>Do you only desire a 2 year degree or do you plan to pursue a 4 year degree or higher at some point?</a:t>
            </a:r>
            <a:endParaRPr lang="en-US" dirty="0"/>
          </a:p>
        </p:txBody>
      </p:sp>
    </p:spTree>
    <p:extLst>
      <p:ext uri="{BB962C8B-B14F-4D97-AF65-F5344CB8AC3E}">
        <p14:creationId xmlns:p14="http://schemas.microsoft.com/office/powerpoint/2010/main" val="780110627"/>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33400"/>
            <a:ext cx="8229600" cy="5791200"/>
          </a:xfrm>
          <a:noFill/>
        </p:spPr>
        <p:txBody>
          <a:bodyPr>
            <a:normAutofit/>
          </a:bodyPr>
          <a:lstStyle/>
          <a:p>
            <a:pPr lvl="1"/>
            <a:r>
              <a:rPr lang="en-US" dirty="0" smtClean="0"/>
              <a:t>This question is important because it will help you advise the student which math course would best meet their educational goals.</a:t>
            </a:r>
          </a:p>
          <a:p>
            <a:pPr lvl="1"/>
            <a:r>
              <a:rPr lang="en-US" dirty="0" smtClean="0"/>
              <a:t>For example, if an EDU student only wants the 2 year degree, I advise them to take either MAT 110 or 143.  If they plan to pursue a higher degree, I advise them to take MAT 171</a:t>
            </a:r>
            <a:r>
              <a:rPr lang="en-US" dirty="0" smtClean="0"/>
              <a:t>.</a:t>
            </a:r>
          </a:p>
        </p:txBody>
      </p:sp>
    </p:spTree>
    <p:extLst>
      <p:ext uri="{BB962C8B-B14F-4D97-AF65-F5344CB8AC3E}">
        <p14:creationId xmlns:p14="http://schemas.microsoft.com/office/powerpoint/2010/main" val="330803299"/>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33400"/>
            <a:ext cx="8229600" cy="5943600"/>
          </a:xfrm>
        </p:spPr>
        <p:txBody>
          <a:bodyPr>
            <a:normAutofit lnSpcReduction="10000"/>
          </a:bodyPr>
          <a:lstStyle/>
          <a:p>
            <a:r>
              <a:rPr lang="en-US" dirty="0"/>
              <a:t>Math and college transfer:</a:t>
            </a:r>
          </a:p>
          <a:p>
            <a:pPr lvl="1"/>
            <a:r>
              <a:rPr lang="en-US" dirty="0"/>
              <a:t>MAT 110 is not transferable to a four year </a:t>
            </a:r>
            <a:r>
              <a:rPr lang="en-US" dirty="0" smtClean="0"/>
              <a:t>college/university</a:t>
            </a:r>
            <a:r>
              <a:rPr lang="en-US" dirty="0"/>
              <a:t>.</a:t>
            </a:r>
          </a:p>
          <a:p>
            <a:pPr lvl="1"/>
            <a:r>
              <a:rPr lang="en-US" dirty="0"/>
              <a:t>MAT 143 &amp; 152 are transferable, but some university programs do not prefer it</a:t>
            </a:r>
            <a:r>
              <a:rPr lang="en-US" dirty="0" smtClean="0"/>
              <a:t>. </a:t>
            </a:r>
            <a:r>
              <a:rPr lang="en-US" dirty="0"/>
              <a:t>MAT 152 is typically more transferable than MAT 143.</a:t>
            </a:r>
          </a:p>
          <a:p>
            <a:pPr lvl="1"/>
            <a:r>
              <a:rPr lang="en-US" dirty="0"/>
              <a:t>MAT 171 is transferable and preferred by many more university programs than MAT 143 &amp; 152.</a:t>
            </a:r>
          </a:p>
          <a:p>
            <a:r>
              <a:rPr lang="en-US" dirty="0" smtClean="0"/>
              <a:t>When dealing with a transfer student, check with each individual College/University program to find out more about which transferable community college math they prefer.</a:t>
            </a:r>
          </a:p>
        </p:txBody>
      </p:sp>
    </p:spTree>
    <p:extLst>
      <p:ext uri="{BB962C8B-B14F-4D97-AF65-F5344CB8AC3E}">
        <p14:creationId xmlns:p14="http://schemas.microsoft.com/office/powerpoint/2010/main" val="3440039687"/>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u="sng" dirty="0" smtClean="0"/>
              <a:t>Courses Not In The Program of Study</a:t>
            </a:r>
            <a:endParaRPr lang="en-US" b="1" u="sng" dirty="0"/>
          </a:p>
        </p:txBody>
      </p:sp>
      <p:sp>
        <p:nvSpPr>
          <p:cNvPr id="3" name="Content Placeholder 2"/>
          <p:cNvSpPr>
            <a:spLocks noGrp="1"/>
          </p:cNvSpPr>
          <p:nvPr>
            <p:ph idx="1"/>
          </p:nvPr>
        </p:nvSpPr>
        <p:spPr/>
        <p:txBody>
          <a:bodyPr/>
          <a:lstStyle/>
          <a:p>
            <a:r>
              <a:rPr lang="en-US" dirty="0" smtClean="0"/>
              <a:t>Academic advisors </a:t>
            </a:r>
            <a:r>
              <a:rPr lang="en-US" b="1" u="sng" dirty="0" smtClean="0"/>
              <a:t>should not</a:t>
            </a:r>
            <a:r>
              <a:rPr lang="en-US" dirty="0" smtClean="0"/>
              <a:t> place students in courses that are not part of the program of study in order to “give them hours.”</a:t>
            </a:r>
          </a:p>
          <a:p>
            <a:pPr lvl="1"/>
            <a:r>
              <a:rPr lang="en-US" dirty="0" smtClean="0"/>
              <a:t>These courses </a:t>
            </a:r>
            <a:r>
              <a:rPr lang="en-US" b="1" u="sng" dirty="0" smtClean="0"/>
              <a:t>will not be paid for</a:t>
            </a:r>
            <a:r>
              <a:rPr lang="en-US" dirty="0" smtClean="0"/>
              <a:t> by financial aid.</a:t>
            </a:r>
          </a:p>
          <a:p>
            <a:pPr lvl="1"/>
            <a:r>
              <a:rPr lang="en-US" dirty="0" smtClean="0"/>
              <a:t>Be prepared for the occasional student who will ask you to do this.</a:t>
            </a:r>
          </a:p>
        </p:txBody>
      </p:sp>
    </p:spTree>
    <p:extLst>
      <p:ext uri="{BB962C8B-B14F-4D97-AF65-F5344CB8AC3E}">
        <p14:creationId xmlns:p14="http://schemas.microsoft.com/office/powerpoint/2010/main" val="730085496"/>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33400"/>
            <a:ext cx="8229600" cy="5592763"/>
          </a:xfrm>
        </p:spPr>
        <p:txBody>
          <a:bodyPr/>
          <a:lstStyle/>
          <a:p>
            <a:r>
              <a:rPr lang="en-US" dirty="0" smtClean="0"/>
              <a:t>If a student wishes to take a course that is not a part of their program of study for </a:t>
            </a:r>
            <a:r>
              <a:rPr lang="en-US" b="1" u="sng" dirty="0" smtClean="0"/>
              <a:t>personal enrichment</a:t>
            </a:r>
            <a:r>
              <a:rPr lang="en-US" dirty="0" smtClean="0"/>
              <a:t>, you must explain the following things:</a:t>
            </a:r>
          </a:p>
          <a:p>
            <a:pPr lvl="1"/>
            <a:r>
              <a:rPr lang="en-US" dirty="0" smtClean="0"/>
              <a:t>The course </a:t>
            </a:r>
            <a:r>
              <a:rPr lang="en-US" b="1" u="sng" dirty="0" smtClean="0"/>
              <a:t>will not be paid for</a:t>
            </a:r>
            <a:r>
              <a:rPr lang="en-US" dirty="0" smtClean="0"/>
              <a:t> by financial aid.</a:t>
            </a:r>
          </a:p>
          <a:p>
            <a:pPr lvl="1"/>
            <a:r>
              <a:rPr lang="en-US" dirty="0" smtClean="0"/>
              <a:t>The course </a:t>
            </a:r>
            <a:r>
              <a:rPr lang="en-US" b="1" u="sng" dirty="0" smtClean="0"/>
              <a:t>will not count</a:t>
            </a:r>
            <a:r>
              <a:rPr lang="en-US" dirty="0" smtClean="0"/>
              <a:t> toward graduation requirements.</a:t>
            </a:r>
          </a:p>
          <a:p>
            <a:r>
              <a:rPr lang="en-US" dirty="0" smtClean="0"/>
              <a:t>Be sure to fill out the </a:t>
            </a:r>
            <a:r>
              <a:rPr lang="en-US" u="sng" dirty="0" smtClean="0"/>
              <a:t>PCC Course Acknowledgement Form</a:t>
            </a:r>
            <a:r>
              <a:rPr lang="en-US" dirty="0" smtClean="0"/>
              <a:t> in this instance.</a:t>
            </a:r>
          </a:p>
          <a:p>
            <a:pPr lvl="1"/>
            <a:r>
              <a:rPr lang="en-US" dirty="0" smtClean="0"/>
              <a:t>Located on the PCC Advising Moodle site.</a:t>
            </a:r>
            <a:endParaRPr lang="en-US" dirty="0"/>
          </a:p>
        </p:txBody>
      </p:sp>
    </p:spTree>
    <p:extLst>
      <p:ext uri="{BB962C8B-B14F-4D97-AF65-F5344CB8AC3E}">
        <p14:creationId xmlns:p14="http://schemas.microsoft.com/office/powerpoint/2010/main" val="3100587424"/>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u="sng" dirty="0" smtClean="0"/>
              <a:t>Phantom Courses</a:t>
            </a:r>
            <a:endParaRPr lang="en-US" b="1" u="sng" dirty="0"/>
          </a:p>
        </p:txBody>
      </p:sp>
      <p:sp>
        <p:nvSpPr>
          <p:cNvPr id="3" name="Content Placeholder 2"/>
          <p:cNvSpPr>
            <a:spLocks noGrp="1"/>
          </p:cNvSpPr>
          <p:nvPr>
            <p:ph idx="1"/>
          </p:nvPr>
        </p:nvSpPr>
        <p:spPr/>
        <p:txBody>
          <a:bodyPr/>
          <a:lstStyle/>
          <a:p>
            <a:pPr lvl="0"/>
            <a:r>
              <a:rPr lang="en-US" dirty="0"/>
              <a:t>Three courses:  </a:t>
            </a:r>
            <a:r>
              <a:rPr lang="en-US" b="1" u="sng" dirty="0"/>
              <a:t>ACA 111 OL</a:t>
            </a:r>
            <a:r>
              <a:rPr lang="en-US" dirty="0"/>
              <a:t>, </a:t>
            </a:r>
            <a:r>
              <a:rPr lang="en-US" b="1" u="sng" dirty="0"/>
              <a:t>ACA 122 OL</a:t>
            </a:r>
            <a:r>
              <a:rPr lang="en-US" dirty="0"/>
              <a:t>, &amp; </a:t>
            </a:r>
            <a:r>
              <a:rPr lang="en-US" b="1" u="sng" dirty="0"/>
              <a:t>CIS 110 OL</a:t>
            </a:r>
            <a:r>
              <a:rPr lang="en-US" dirty="0"/>
              <a:t> </a:t>
            </a:r>
            <a:endParaRPr lang="en-US" dirty="0" smtClean="0"/>
          </a:p>
          <a:p>
            <a:pPr lvl="0"/>
            <a:r>
              <a:rPr lang="en-US" b="1" u="sng" dirty="0" smtClean="0"/>
              <a:t>The </a:t>
            </a:r>
            <a:r>
              <a:rPr lang="en-US" b="1" u="sng" dirty="0"/>
              <a:t>students do not know that these sections are available.</a:t>
            </a:r>
            <a:r>
              <a:rPr lang="en-US" dirty="0"/>
              <a:t>  They are in the system, but will not be published in copies of the Fall schedule that are available to the general public</a:t>
            </a:r>
            <a:r>
              <a:rPr lang="en-US" dirty="0" smtClean="0"/>
              <a:t>.</a:t>
            </a:r>
            <a:endParaRPr lang="en-US" dirty="0"/>
          </a:p>
        </p:txBody>
      </p:sp>
    </p:spTree>
    <p:extLst>
      <p:ext uri="{BB962C8B-B14F-4D97-AF65-F5344CB8AC3E}">
        <p14:creationId xmlns:p14="http://schemas.microsoft.com/office/powerpoint/2010/main" val="3642435878"/>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normAutofit/>
          </a:bodyPr>
          <a:lstStyle/>
          <a:p>
            <a:pPr lvl="0"/>
            <a:r>
              <a:rPr lang="en-US" b="1" u="sng" dirty="0"/>
              <a:t>Why?</a:t>
            </a:r>
            <a:r>
              <a:rPr lang="en-US" dirty="0"/>
              <a:t>  To help FOS students be more successful in these important introductory courses.  These students need to be enrolled in as many face-to-face courses as possible during their first two semesters</a:t>
            </a:r>
            <a:r>
              <a:rPr lang="en-US" dirty="0" smtClean="0"/>
              <a:t>.</a:t>
            </a:r>
            <a:endParaRPr lang="en-US" sz="2400" dirty="0"/>
          </a:p>
          <a:p>
            <a:pPr lvl="1"/>
            <a:r>
              <a:rPr lang="en-US" dirty="0"/>
              <a:t>The data </a:t>
            </a:r>
            <a:r>
              <a:rPr lang="en-US" dirty="0" smtClean="0"/>
              <a:t>shows </a:t>
            </a:r>
            <a:r>
              <a:rPr lang="en-US" dirty="0"/>
              <a:t>that these students do not do as well in the online versions of the three courses targeted</a:t>
            </a:r>
            <a:r>
              <a:rPr lang="en-US" dirty="0" smtClean="0"/>
              <a:t>.</a:t>
            </a:r>
            <a:endParaRPr lang="en-US" sz="2400" dirty="0"/>
          </a:p>
          <a:p>
            <a:pPr lvl="1"/>
            <a:r>
              <a:rPr lang="en-US" dirty="0"/>
              <a:t>For example, 20% (7 of 25) of Fall 2014 FOS online students were successful (C or better), compared to 50% (6 of 12) of face-to-face FOS students</a:t>
            </a:r>
            <a:r>
              <a:rPr lang="en-US" dirty="0" smtClean="0"/>
              <a:t>.</a:t>
            </a:r>
            <a:endParaRPr lang="en-US" sz="2000" dirty="0"/>
          </a:p>
        </p:txBody>
      </p:sp>
    </p:spTree>
    <p:extLst>
      <p:ext uri="{BB962C8B-B14F-4D97-AF65-F5344CB8AC3E}">
        <p14:creationId xmlns:p14="http://schemas.microsoft.com/office/powerpoint/2010/main" val="4112288513"/>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lstStyle/>
          <a:p>
            <a:pPr lvl="0"/>
            <a:r>
              <a:rPr lang="en-US" dirty="0"/>
              <a:t>As you know, give any student the choice between a seated, PI, or online section, many will choose the online.  </a:t>
            </a:r>
            <a:endParaRPr lang="en-US" dirty="0" smtClean="0"/>
          </a:p>
          <a:p>
            <a:pPr lvl="0"/>
            <a:r>
              <a:rPr lang="en-US" dirty="0" smtClean="0"/>
              <a:t>Some </a:t>
            </a:r>
            <a:r>
              <a:rPr lang="en-US" dirty="0"/>
              <a:t>students (especially FOS students) often do not realize the level of work required to be successful in an online course.</a:t>
            </a:r>
          </a:p>
          <a:p>
            <a:endParaRPr lang="en-US" dirty="0"/>
          </a:p>
        </p:txBody>
      </p:sp>
    </p:spTree>
    <p:extLst>
      <p:ext uri="{BB962C8B-B14F-4D97-AF65-F5344CB8AC3E}">
        <p14:creationId xmlns:p14="http://schemas.microsoft.com/office/powerpoint/2010/main" val="531048461"/>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lstStyle/>
          <a:p>
            <a:pPr lvl="0"/>
            <a:r>
              <a:rPr lang="en-US" dirty="0"/>
              <a:t>For this experiment to work, advisors should not mention the existence of these sections until they have exhausted all scheduling options with the student (FOS</a:t>
            </a:r>
            <a:r>
              <a:rPr lang="en-US" dirty="0" smtClean="0"/>
              <a:t>).</a:t>
            </a:r>
            <a:endParaRPr lang="en-US" sz="2400" dirty="0"/>
          </a:p>
          <a:p>
            <a:pPr lvl="1"/>
            <a:r>
              <a:rPr lang="en-US" dirty="0"/>
              <a:t>Of course, some students cannot take on-campus courses (EDT students </a:t>
            </a:r>
            <a:r>
              <a:rPr lang="en-US" dirty="0" smtClean="0"/>
              <a:t>from </a:t>
            </a:r>
            <a:r>
              <a:rPr lang="en-US" dirty="0"/>
              <a:t>across the </a:t>
            </a:r>
            <a:r>
              <a:rPr lang="en-US" dirty="0" smtClean="0"/>
              <a:t>state or country, </a:t>
            </a:r>
            <a:r>
              <a:rPr lang="en-US" dirty="0"/>
              <a:t>for example).  No need to play the game with them, unless they are locals (Craven/Pamlico area</a:t>
            </a:r>
            <a:r>
              <a:rPr lang="en-US" dirty="0" smtClean="0"/>
              <a:t>).</a:t>
            </a:r>
            <a:endParaRPr lang="en-US" sz="2000" dirty="0"/>
          </a:p>
        </p:txBody>
      </p:sp>
    </p:spTree>
    <p:extLst>
      <p:ext uri="{BB962C8B-B14F-4D97-AF65-F5344CB8AC3E}">
        <p14:creationId xmlns:p14="http://schemas.microsoft.com/office/powerpoint/2010/main" val="206137255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lstStyle/>
          <a:p>
            <a:pPr lvl="0"/>
            <a:r>
              <a:rPr lang="en-US" dirty="0"/>
              <a:t>Evidence shows that </a:t>
            </a:r>
            <a:r>
              <a:rPr lang="en-US" u="sng" dirty="0"/>
              <a:t>effective academic advising</a:t>
            </a:r>
            <a:r>
              <a:rPr lang="en-US" dirty="0"/>
              <a:t> and uncomplicated registration procedures can be major factors in student retention. </a:t>
            </a:r>
            <a:endParaRPr lang="en-US" dirty="0" smtClean="0"/>
          </a:p>
          <a:p>
            <a:pPr lvl="0"/>
            <a:r>
              <a:rPr lang="en-US" dirty="0" smtClean="0"/>
              <a:t>Through </a:t>
            </a:r>
            <a:r>
              <a:rPr lang="en-US" dirty="0"/>
              <a:t>positive interaction with students, college bonds and connections can be formed, making both advising and registration core processes in retention.</a:t>
            </a:r>
          </a:p>
          <a:p>
            <a:endParaRPr lang="en-US" dirty="0"/>
          </a:p>
        </p:txBody>
      </p:sp>
    </p:spTree>
    <p:extLst>
      <p:ext uri="{BB962C8B-B14F-4D97-AF65-F5344CB8AC3E}">
        <p14:creationId xmlns:p14="http://schemas.microsoft.com/office/powerpoint/2010/main" val="2333480459"/>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325562"/>
          </a:xfrm>
        </p:spPr>
        <p:txBody>
          <a:bodyPr>
            <a:normAutofit fontScale="90000"/>
          </a:bodyPr>
          <a:lstStyle/>
          <a:p>
            <a:r>
              <a:rPr lang="en-US" b="1" u="sng" dirty="0"/>
              <a:t>Phantom </a:t>
            </a:r>
            <a:r>
              <a:rPr lang="en-US" b="1" u="sng" dirty="0" smtClean="0"/>
              <a:t>Course Registration Procedure</a:t>
            </a:r>
            <a:endParaRPr lang="en-US" b="1" u="sng" dirty="0"/>
          </a:p>
        </p:txBody>
      </p:sp>
      <p:sp>
        <p:nvSpPr>
          <p:cNvPr id="3" name="Content Placeholder 2"/>
          <p:cNvSpPr>
            <a:spLocks noGrp="1"/>
          </p:cNvSpPr>
          <p:nvPr>
            <p:ph idx="1"/>
          </p:nvPr>
        </p:nvSpPr>
        <p:spPr>
          <a:xfrm>
            <a:off x="457200" y="1905000"/>
            <a:ext cx="8229600" cy="4221163"/>
          </a:xfrm>
        </p:spPr>
        <p:txBody>
          <a:bodyPr/>
          <a:lstStyle/>
          <a:p>
            <a:r>
              <a:rPr lang="en-US" dirty="0"/>
              <a:t>In order to register a student for one of these phantom online courses, you must receive  prior approval.</a:t>
            </a:r>
          </a:p>
          <a:p>
            <a:pPr lvl="1"/>
            <a:r>
              <a:rPr lang="en-US" dirty="0"/>
              <a:t>For CIS </a:t>
            </a:r>
            <a:r>
              <a:rPr lang="en-US" dirty="0" smtClean="0"/>
              <a:t>110, ACA 111, </a:t>
            </a:r>
            <a:r>
              <a:rPr lang="en-US" dirty="0"/>
              <a:t>&amp; 122:  Email </a:t>
            </a:r>
            <a:r>
              <a:rPr lang="en-US" dirty="0" smtClean="0"/>
              <a:t>Neil Callahan</a:t>
            </a:r>
          </a:p>
          <a:p>
            <a:pPr lvl="1"/>
            <a:r>
              <a:rPr lang="en-US" dirty="0" smtClean="0">
                <a:hlinkClick r:id="rId2"/>
              </a:rPr>
              <a:t>ncallahan@pamlicocc.edu</a:t>
            </a:r>
            <a:endParaRPr lang="en-US" dirty="0" smtClean="0"/>
          </a:p>
          <a:p>
            <a:pPr marL="457200" lvl="1" indent="0">
              <a:buNone/>
            </a:pPr>
            <a:endParaRPr lang="en-US" dirty="0"/>
          </a:p>
          <a:p>
            <a:endParaRPr lang="en-US" dirty="0"/>
          </a:p>
        </p:txBody>
      </p:sp>
    </p:spTree>
    <p:extLst>
      <p:ext uri="{BB962C8B-B14F-4D97-AF65-F5344CB8AC3E}">
        <p14:creationId xmlns:p14="http://schemas.microsoft.com/office/powerpoint/2010/main" val="1674064257"/>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33400"/>
            <a:ext cx="8229600" cy="5592763"/>
          </a:xfrm>
        </p:spPr>
        <p:txBody>
          <a:bodyPr>
            <a:normAutofit/>
          </a:bodyPr>
          <a:lstStyle/>
          <a:p>
            <a:r>
              <a:rPr lang="en-US" dirty="0" smtClean="0"/>
              <a:t>Be sure to include the student’s name, desired phantom course, and ID number.  </a:t>
            </a:r>
          </a:p>
          <a:p>
            <a:pPr lvl="1"/>
            <a:r>
              <a:rPr lang="en-US" dirty="0" smtClean="0"/>
              <a:t>Neil will forward your email to Tammy Spain or Julie Simpson and they will register the student for the course.</a:t>
            </a:r>
            <a:endParaRPr lang="en-US" dirty="0"/>
          </a:p>
        </p:txBody>
      </p:sp>
    </p:spTree>
    <p:extLst>
      <p:ext uri="{BB962C8B-B14F-4D97-AF65-F5344CB8AC3E}">
        <p14:creationId xmlns:p14="http://schemas.microsoft.com/office/powerpoint/2010/main" val="4051116102"/>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lstStyle/>
          <a:p>
            <a:r>
              <a:rPr lang="en-US" b="1" u="sng" dirty="0" smtClean="0"/>
              <a:t>The Semester Begins</a:t>
            </a:r>
            <a:endParaRPr lang="en-US" b="1" u="sng" dirty="0"/>
          </a:p>
        </p:txBody>
      </p:sp>
    </p:spTree>
    <p:extLst>
      <p:ext uri="{BB962C8B-B14F-4D97-AF65-F5344CB8AC3E}">
        <p14:creationId xmlns:p14="http://schemas.microsoft.com/office/powerpoint/2010/main" val="3230108037"/>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u="sng" dirty="0" smtClean="0"/>
              <a:t>Making Changes</a:t>
            </a:r>
            <a:endParaRPr lang="en-US" b="1" u="sng" dirty="0"/>
          </a:p>
        </p:txBody>
      </p:sp>
      <p:sp>
        <p:nvSpPr>
          <p:cNvPr id="3" name="Content Placeholder 2"/>
          <p:cNvSpPr>
            <a:spLocks noGrp="1"/>
          </p:cNvSpPr>
          <p:nvPr>
            <p:ph idx="1"/>
          </p:nvPr>
        </p:nvSpPr>
        <p:spPr>
          <a:xfrm>
            <a:off x="457200" y="1600200"/>
            <a:ext cx="8229600" cy="4800600"/>
          </a:xfrm>
        </p:spPr>
        <p:txBody>
          <a:bodyPr>
            <a:normAutofit/>
          </a:bodyPr>
          <a:lstStyle/>
          <a:p>
            <a:r>
              <a:rPr lang="en-US" dirty="0" smtClean="0"/>
              <a:t>The following changes must be made </a:t>
            </a:r>
            <a:r>
              <a:rPr lang="en-US" b="1" u="sng" dirty="0" smtClean="0"/>
              <a:t>before the 10% point</a:t>
            </a:r>
            <a:r>
              <a:rPr lang="en-US" dirty="0" smtClean="0"/>
              <a:t>.</a:t>
            </a:r>
          </a:p>
          <a:p>
            <a:pPr lvl="1"/>
            <a:r>
              <a:rPr lang="en-US" dirty="0" smtClean="0"/>
              <a:t>Academic catalog of record</a:t>
            </a:r>
          </a:p>
          <a:p>
            <a:pPr lvl="1"/>
            <a:r>
              <a:rPr lang="en-US" dirty="0" smtClean="0"/>
              <a:t>Course substitutions</a:t>
            </a:r>
          </a:p>
          <a:p>
            <a:pPr lvl="1"/>
            <a:r>
              <a:rPr lang="en-US" dirty="0" smtClean="0"/>
              <a:t>Program of Study</a:t>
            </a:r>
          </a:p>
          <a:p>
            <a:r>
              <a:rPr lang="en-US" dirty="0" smtClean="0"/>
              <a:t>To start these processes, use the proper forms posted on the PCC Advising Moodle site.</a:t>
            </a:r>
          </a:p>
          <a:p>
            <a:r>
              <a:rPr lang="en-US" dirty="0"/>
              <a:t>Failure to do so can lead to negative results for students. </a:t>
            </a:r>
          </a:p>
          <a:p>
            <a:endParaRPr lang="en-US" dirty="0"/>
          </a:p>
        </p:txBody>
      </p:sp>
    </p:spTree>
    <p:extLst>
      <p:ext uri="{BB962C8B-B14F-4D97-AF65-F5344CB8AC3E}">
        <p14:creationId xmlns:p14="http://schemas.microsoft.com/office/powerpoint/2010/main" val="964059899"/>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u="sng" dirty="0" smtClean="0"/>
              <a:t>WebAdvisor</a:t>
            </a:r>
            <a:endParaRPr lang="en-US" b="1" u="sng" dirty="0"/>
          </a:p>
        </p:txBody>
      </p:sp>
      <p:sp>
        <p:nvSpPr>
          <p:cNvPr id="3" name="Content Placeholder 2"/>
          <p:cNvSpPr>
            <a:spLocks noGrp="1"/>
          </p:cNvSpPr>
          <p:nvPr>
            <p:ph idx="1"/>
          </p:nvPr>
        </p:nvSpPr>
        <p:spPr/>
        <p:txBody>
          <a:bodyPr/>
          <a:lstStyle/>
          <a:p>
            <a:r>
              <a:rPr lang="en-US" dirty="0" smtClean="0"/>
              <a:t>When your courses begin, as students enter the course (seated or online), please be sure to put an “E” under the date of entry in WebAdvisor.</a:t>
            </a:r>
          </a:p>
          <a:p>
            <a:pPr lvl="1"/>
            <a:r>
              <a:rPr lang="en-US" b="1" u="sng" dirty="0" smtClean="0"/>
              <a:t>Do so before the 10% point.  Do not wait</a:t>
            </a:r>
            <a:r>
              <a:rPr lang="en-US" b="1" dirty="0" smtClean="0"/>
              <a:t>.</a:t>
            </a:r>
          </a:p>
          <a:p>
            <a:r>
              <a:rPr lang="en-US" dirty="0" smtClean="0"/>
              <a:t>If the 10% point has passed and a student has not entered the course, go to Student </a:t>
            </a:r>
            <a:r>
              <a:rPr lang="en-US" dirty="0"/>
              <a:t>S</a:t>
            </a:r>
            <a:r>
              <a:rPr lang="en-US" dirty="0" smtClean="0"/>
              <a:t>ervices and drop them from the course ASAP.</a:t>
            </a:r>
            <a:endParaRPr lang="en-US" dirty="0"/>
          </a:p>
        </p:txBody>
      </p:sp>
    </p:spTree>
    <p:extLst>
      <p:ext uri="{BB962C8B-B14F-4D97-AF65-F5344CB8AC3E}">
        <p14:creationId xmlns:p14="http://schemas.microsoft.com/office/powerpoint/2010/main" val="3831209776"/>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u="sng" dirty="0" smtClean="0"/>
              <a:t>Census Reports</a:t>
            </a:r>
            <a:endParaRPr lang="en-US" b="1" u="sng" dirty="0"/>
          </a:p>
        </p:txBody>
      </p:sp>
      <p:sp>
        <p:nvSpPr>
          <p:cNvPr id="3" name="Content Placeholder 2"/>
          <p:cNvSpPr>
            <a:spLocks noGrp="1"/>
          </p:cNvSpPr>
          <p:nvPr>
            <p:ph idx="1"/>
          </p:nvPr>
        </p:nvSpPr>
        <p:spPr/>
        <p:txBody>
          <a:bodyPr/>
          <a:lstStyle/>
          <a:p>
            <a:r>
              <a:rPr lang="en-US" dirty="0" smtClean="0"/>
              <a:t>All fully online course require students to complete an enrollment verification assignment.</a:t>
            </a:r>
          </a:p>
          <a:p>
            <a:pPr lvl="1"/>
            <a:r>
              <a:rPr lang="en-US" dirty="0" smtClean="0"/>
              <a:t>This assignment serves as a way for the student to “enter” the online course.</a:t>
            </a:r>
          </a:p>
          <a:p>
            <a:r>
              <a:rPr lang="en-US" dirty="0" smtClean="0"/>
              <a:t>The census report document must be printed once all students have “entered” the course.</a:t>
            </a:r>
          </a:p>
          <a:p>
            <a:pPr lvl="1"/>
            <a:r>
              <a:rPr lang="en-US" dirty="0" smtClean="0"/>
              <a:t>This document serves as proof the student entered the course.</a:t>
            </a:r>
            <a:endParaRPr lang="en-US" dirty="0"/>
          </a:p>
        </p:txBody>
      </p:sp>
    </p:spTree>
    <p:extLst>
      <p:ext uri="{BB962C8B-B14F-4D97-AF65-F5344CB8AC3E}">
        <p14:creationId xmlns:p14="http://schemas.microsoft.com/office/powerpoint/2010/main" val="3155558220"/>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33400"/>
            <a:ext cx="8229600" cy="5592763"/>
          </a:xfrm>
        </p:spPr>
        <p:txBody>
          <a:bodyPr/>
          <a:lstStyle/>
          <a:p>
            <a:pPr lvl="1"/>
            <a:r>
              <a:rPr lang="en-US" dirty="0" smtClean="0"/>
              <a:t>This document must be turned into the college registrar.</a:t>
            </a:r>
          </a:p>
          <a:p>
            <a:pPr lvl="1"/>
            <a:r>
              <a:rPr lang="en-US" dirty="0" smtClean="0"/>
              <a:t>Note:  I would wait till the day after the census date (the last day to enter the course) to print this document.</a:t>
            </a:r>
            <a:endParaRPr lang="en-US" dirty="0"/>
          </a:p>
        </p:txBody>
      </p:sp>
    </p:spTree>
    <p:extLst>
      <p:ext uri="{BB962C8B-B14F-4D97-AF65-F5344CB8AC3E}">
        <p14:creationId xmlns:p14="http://schemas.microsoft.com/office/powerpoint/2010/main" val="3813466769"/>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u="sng" dirty="0"/>
              <a:t>Dropping Students</a:t>
            </a:r>
            <a:endParaRPr lang="en-US" dirty="0"/>
          </a:p>
        </p:txBody>
      </p:sp>
      <p:sp>
        <p:nvSpPr>
          <p:cNvPr id="3" name="Content Placeholder 2"/>
          <p:cNvSpPr>
            <a:spLocks noGrp="1"/>
          </p:cNvSpPr>
          <p:nvPr>
            <p:ph idx="1"/>
          </p:nvPr>
        </p:nvSpPr>
        <p:spPr/>
        <p:txBody>
          <a:bodyPr/>
          <a:lstStyle/>
          <a:p>
            <a:r>
              <a:rPr lang="en-US" dirty="0"/>
              <a:t>To drop a student from your course, you must go to Student Services and fill out a </a:t>
            </a:r>
            <a:r>
              <a:rPr lang="en-US" u="sng" dirty="0"/>
              <a:t>Drop/Add form.</a:t>
            </a:r>
          </a:p>
          <a:p>
            <a:pPr lvl="1"/>
            <a:r>
              <a:rPr lang="en-US" dirty="0"/>
              <a:t>Be prepared to list a last day of attendance for the student (unless they never entered the course).</a:t>
            </a:r>
          </a:p>
        </p:txBody>
      </p:sp>
    </p:spTree>
    <p:extLst>
      <p:ext uri="{BB962C8B-B14F-4D97-AF65-F5344CB8AC3E}">
        <p14:creationId xmlns:p14="http://schemas.microsoft.com/office/powerpoint/2010/main" val="487262801"/>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33400"/>
            <a:ext cx="8229600" cy="5592763"/>
          </a:xfrm>
        </p:spPr>
        <p:txBody>
          <a:bodyPr/>
          <a:lstStyle/>
          <a:p>
            <a:r>
              <a:rPr lang="en-US" dirty="0"/>
              <a:t>Do not wait too long to drop a student who has:</a:t>
            </a:r>
          </a:p>
          <a:p>
            <a:pPr lvl="1"/>
            <a:r>
              <a:rPr lang="en-US" dirty="0"/>
              <a:t>Not been attending class.</a:t>
            </a:r>
          </a:p>
          <a:p>
            <a:pPr lvl="1"/>
            <a:r>
              <a:rPr lang="en-US" dirty="0"/>
              <a:t>Not been turning in assignments (whether online or face-to-face courses).</a:t>
            </a:r>
          </a:p>
          <a:p>
            <a:pPr lvl="1"/>
            <a:r>
              <a:rPr lang="en-US" dirty="0"/>
              <a:t>Never entered the course (whether online or face-to-face courses).</a:t>
            </a:r>
          </a:p>
          <a:p>
            <a:endParaRPr lang="en-US" dirty="0"/>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981200" y="4572000"/>
            <a:ext cx="5486400" cy="1083564"/>
          </a:xfrm>
          <a:prstGeom prst="rect">
            <a:avLst/>
          </a:prstGeom>
        </p:spPr>
      </p:pic>
    </p:spTree>
    <p:extLst>
      <p:ext uri="{BB962C8B-B14F-4D97-AF65-F5344CB8AC3E}">
        <p14:creationId xmlns:p14="http://schemas.microsoft.com/office/powerpoint/2010/main" val="1127594929"/>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562600"/>
          </a:xfrm>
        </p:spPr>
        <p:txBody>
          <a:bodyPr>
            <a:normAutofit/>
          </a:bodyPr>
          <a:lstStyle/>
          <a:p>
            <a:r>
              <a:rPr lang="en-US" dirty="0"/>
              <a:t>If you have questions and are not sure if it’s time to drop the student, go to Student Services and talk with someone.</a:t>
            </a:r>
          </a:p>
          <a:p>
            <a:pPr lvl="1"/>
            <a:r>
              <a:rPr lang="en-US" dirty="0"/>
              <a:t>Together you can decide if you have a situation in which a student needs to be dropped.</a:t>
            </a:r>
          </a:p>
          <a:p>
            <a:r>
              <a:rPr lang="en-US" dirty="0"/>
              <a:t>If the drop is completed before the drop deadline, the student receives no grade (W).</a:t>
            </a:r>
          </a:p>
          <a:p>
            <a:pPr lvl="1"/>
            <a:r>
              <a:rPr lang="en-US" dirty="0"/>
              <a:t>This has no effect on their GPA.</a:t>
            </a:r>
          </a:p>
        </p:txBody>
      </p:sp>
    </p:spTree>
    <p:extLst>
      <p:ext uri="{BB962C8B-B14F-4D97-AF65-F5344CB8AC3E}">
        <p14:creationId xmlns:p14="http://schemas.microsoft.com/office/powerpoint/2010/main" val="305522162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lstStyle/>
          <a:p>
            <a:r>
              <a:rPr lang="en-US" b="1" u="sng" dirty="0" smtClean="0"/>
              <a:t>Getting Started</a:t>
            </a:r>
            <a:endParaRPr lang="en-US" b="1" u="sng" dirty="0"/>
          </a:p>
        </p:txBody>
      </p:sp>
    </p:spTree>
    <p:extLst>
      <p:ext uri="{BB962C8B-B14F-4D97-AF65-F5344CB8AC3E}">
        <p14:creationId xmlns:p14="http://schemas.microsoft.com/office/powerpoint/2010/main" val="3976377907"/>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33400"/>
            <a:ext cx="8229600" cy="5592763"/>
          </a:xfrm>
        </p:spPr>
        <p:txBody>
          <a:bodyPr/>
          <a:lstStyle/>
          <a:p>
            <a:r>
              <a:rPr lang="en-US" dirty="0"/>
              <a:t>If not, if they are dropped after the drop deadline, the student will receive a grade of “WF”.</a:t>
            </a:r>
          </a:p>
          <a:p>
            <a:pPr lvl="1"/>
            <a:r>
              <a:rPr lang="en-US" dirty="0"/>
              <a:t>It counts as an F and effects the student’s GPA.</a:t>
            </a:r>
          </a:p>
          <a:p>
            <a:pPr lvl="1"/>
            <a:r>
              <a:rPr lang="en-US" dirty="0"/>
              <a:t>The “WF” is a way for Student Services to see that the student has stopped participating in the course as opposed to just not performing well enough to pass (F).</a:t>
            </a:r>
          </a:p>
          <a:p>
            <a:r>
              <a:rPr lang="en-US" dirty="0"/>
              <a:t>Be sure to include the last date of attendance on the drop form.</a:t>
            </a:r>
          </a:p>
        </p:txBody>
      </p:sp>
    </p:spTree>
    <p:extLst>
      <p:ext uri="{BB962C8B-B14F-4D97-AF65-F5344CB8AC3E}">
        <p14:creationId xmlns:p14="http://schemas.microsoft.com/office/powerpoint/2010/main" val="2436458813"/>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u="sng" dirty="0" smtClean="0"/>
              <a:t>Early Alerts</a:t>
            </a:r>
            <a:endParaRPr lang="en-US" b="1" u="sng" dirty="0"/>
          </a:p>
        </p:txBody>
      </p:sp>
      <p:sp>
        <p:nvSpPr>
          <p:cNvPr id="3" name="Content Placeholder 2"/>
          <p:cNvSpPr>
            <a:spLocks noGrp="1"/>
          </p:cNvSpPr>
          <p:nvPr>
            <p:ph idx="1"/>
          </p:nvPr>
        </p:nvSpPr>
        <p:spPr/>
        <p:txBody>
          <a:bodyPr/>
          <a:lstStyle/>
          <a:p>
            <a:r>
              <a:rPr lang="en-US" dirty="0" smtClean="0"/>
              <a:t>If you have a student in academic trouble and have exhausted all your means to contact them about the matter, be sure to access </a:t>
            </a:r>
            <a:r>
              <a:rPr lang="en-US" u="sng" dirty="0" smtClean="0"/>
              <a:t>Aviso</a:t>
            </a:r>
            <a:r>
              <a:rPr lang="en-US" dirty="0" smtClean="0"/>
              <a:t> and enter an Early </a:t>
            </a:r>
            <a:r>
              <a:rPr lang="en-US" dirty="0"/>
              <a:t>A</a:t>
            </a:r>
            <a:r>
              <a:rPr lang="en-US" dirty="0" smtClean="0"/>
              <a:t>lert.</a:t>
            </a:r>
          </a:p>
          <a:p>
            <a:pPr lvl="1"/>
            <a:r>
              <a:rPr lang="en-US" dirty="0" smtClean="0"/>
              <a:t>PCC will no longer have paper-based Early </a:t>
            </a:r>
            <a:r>
              <a:rPr lang="en-US" dirty="0"/>
              <a:t>A</a:t>
            </a:r>
            <a:r>
              <a:rPr lang="en-US" dirty="0" smtClean="0"/>
              <a:t>lerts.</a:t>
            </a:r>
            <a:endParaRPr lang="en-US" dirty="0"/>
          </a:p>
          <a:p>
            <a:pPr lvl="1"/>
            <a:r>
              <a:rPr lang="en-US" dirty="0" smtClean="0"/>
              <a:t>Your Early </a:t>
            </a:r>
            <a:r>
              <a:rPr lang="en-US" dirty="0"/>
              <a:t>A</a:t>
            </a:r>
            <a:r>
              <a:rPr lang="en-US" dirty="0" smtClean="0"/>
              <a:t>lert will be received by </a:t>
            </a:r>
            <a:r>
              <a:rPr lang="en-US" u="sng" dirty="0" smtClean="0"/>
              <a:t>Meredith Beeman</a:t>
            </a:r>
            <a:r>
              <a:rPr lang="en-US" dirty="0" smtClean="0"/>
              <a:t> in Student Services.</a:t>
            </a:r>
            <a:endParaRPr lang="en-US" dirty="0"/>
          </a:p>
        </p:txBody>
      </p:sp>
    </p:spTree>
    <p:extLst>
      <p:ext uri="{BB962C8B-B14F-4D97-AF65-F5344CB8AC3E}">
        <p14:creationId xmlns:p14="http://schemas.microsoft.com/office/powerpoint/2010/main" val="1012709898"/>
      </p:ext>
    </p:extLst>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685800" y="1066800"/>
            <a:ext cx="7772400" cy="1771651"/>
          </a:xfrm>
        </p:spPr>
        <p:txBody>
          <a:bodyPr>
            <a:normAutofit/>
          </a:bodyPr>
          <a:lstStyle/>
          <a:p>
            <a:r>
              <a:rPr lang="en-US" sz="6000" b="1" u="sng" dirty="0" smtClean="0"/>
              <a:t>Questions?</a:t>
            </a:r>
            <a:endParaRPr lang="en-US" sz="6000" b="1" u="sng" dirty="0"/>
          </a:p>
        </p:txBody>
      </p:sp>
      <p:pic>
        <p:nvPicPr>
          <p:cNvPr id="1026" name="Picture 2" descr="http://open-site.org/img/logos/199263.jpg">
            <a:hlinkClick r:id="rId3"/>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667000" y="3048000"/>
            <a:ext cx="3867150" cy="14287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97591305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u="sng" dirty="0" smtClean="0"/>
              <a:t>Getting Started</a:t>
            </a:r>
            <a:endParaRPr lang="en-US" b="1" u="sng" dirty="0"/>
          </a:p>
        </p:txBody>
      </p:sp>
      <p:sp>
        <p:nvSpPr>
          <p:cNvPr id="3" name="Content Placeholder 2"/>
          <p:cNvSpPr>
            <a:spLocks noGrp="1"/>
          </p:cNvSpPr>
          <p:nvPr>
            <p:ph idx="1"/>
          </p:nvPr>
        </p:nvSpPr>
        <p:spPr/>
        <p:txBody>
          <a:bodyPr>
            <a:normAutofit/>
          </a:bodyPr>
          <a:lstStyle/>
          <a:p>
            <a:pPr lvl="0"/>
            <a:r>
              <a:rPr lang="en-US" dirty="0"/>
              <a:t>Upon meeting a new student for the first time, introduce yourself and your program.  Engage in conversation; learn as much as you can about them as a person</a:t>
            </a:r>
            <a:r>
              <a:rPr lang="en-US" dirty="0" smtClean="0"/>
              <a:t>.</a:t>
            </a:r>
            <a:endParaRPr lang="en-US" sz="2800" dirty="0"/>
          </a:p>
          <a:p>
            <a:pPr lvl="0"/>
            <a:r>
              <a:rPr lang="en-US" dirty="0"/>
              <a:t>Talk to the student about why they are here at PCC.</a:t>
            </a:r>
            <a:endParaRPr lang="en-US" sz="2400" dirty="0"/>
          </a:p>
          <a:p>
            <a:pPr lvl="1"/>
            <a:r>
              <a:rPr lang="en-US" dirty="0"/>
              <a:t>Ask about the student’s educational and career goals and help him/her develop an educational plan to reach those goals.</a:t>
            </a:r>
            <a:endParaRPr lang="en-US" sz="2400" dirty="0"/>
          </a:p>
          <a:p>
            <a:endParaRPr lang="en-US" dirty="0"/>
          </a:p>
        </p:txBody>
      </p:sp>
    </p:spTree>
    <p:extLst>
      <p:ext uri="{BB962C8B-B14F-4D97-AF65-F5344CB8AC3E}">
        <p14:creationId xmlns:p14="http://schemas.microsoft.com/office/powerpoint/2010/main" val="153785508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440363"/>
          </a:xfrm>
        </p:spPr>
        <p:txBody>
          <a:bodyPr/>
          <a:lstStyle/>
          <a:p>
            <a:pPr lvl="1"/>
            <a:r>
              <a:rPr lang="en-US" dirty="0"/>
              <a:t>Ask questions such as: Are you planning to transfer to a four-year college?  Are you planning to go to work after you receive your two-year degree?  If so, what are you planning to do</a:t>
            </a:r>
            <a:r>
              <a:rPr lang="en-US" dirty="0" smtClean="0"/>
              <a:t>?</a:t>
            </a:r>
            <a:endParaRPr lang="en-US" sz="2800" dirty="0"/>
          </a:p>
          <a:p>
            <a:pPr lvl="1"/>
            <a:r>
              <a:rPr lang="en-US" dirty="0"/>
              <a:t>Based on the conversation, you need to determine if they in the right place.  If they are interested in another program, introduce them to the proper subject matter expert.</a:t>
            </a:r>
          </a:p>
        </p:txBody>
      </p:sp>
    </p:spTree>
    <p:extLst>
      <p:ext uri="{BB962C8B-B14F-4D97-AF65-F5344CB8AC3E}">
        <p14:creationId xmlns:p14="http://schemas.microsoft.com/office/powerpoint/2010/main" val="307862268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440363"/>
          </a:xfrm>
        </p:spPr>
        <p:txBody>
          <a:bodyPr/>
          <a:lstStyle/>
          <a:p>
            <a:r>
              <a:rPr lang="en-US" dirty="0"/>
              <a:t>As you get to know the student, be sure to start a file on them for your records.  </a:t>
            </a:r>
            <a:endParaRPr lang="en-US" dirty="0" smtClean="0"/>
          </a:p>
          <a:p>
            <a:r>
              <a:rPr lang="en-US" dirty="0" smtClean="0"/>
              <a:t>Collect </a:t>
            </a:r>
            <a:r>
              <a:rPr lang="en-US" dirty="0"/>
              <a:t>basic information as listed at the top of the </a:t>
            </a:r>
            <a:r>
              <a:rPr lang="en-US" u="sng" dirty="0">
                <a:hlinkClick r:id="rId2"/>
              </a:rPr>
              <a:t>FOS Advising Checklist</a:t>
            </a:r>
            <a:r>
              <a:rPr lang="en-US" dirty="0"/>
              <a:t>.  </a:t>
            </a:r>
            <a:endParaRPr lang="en-US" dirty="0" smtClean="0"/>
          </a:p>
          <a:p>
            <a:pPr lvl="1"/>
            <a:r>
              <a:rPr lang="en-US" dirty="0" smtClean="0"/>
              <a:t>Pay </a:t>
            </a:r>
            <a:r>
              <a:rPr lang="en-US" dirty="0"/>
              <a:t>careful attention to contact numbers.  This makes getting up with the student in the future much easier</a:t>
            </a:r>
            <a:r>
              <a:rPr lang="en-US" dirty="0" smtClean="0"/>
              <a:t>.</a:t>
            </a:r>
          </a:p>
          <a:p>
            <a:pPr lvl="1"/>
            <a:r>
              <a:rPr lang="en-US" dirty="0" smtClean="0"/>
              <a:t>Give the student your contact information as well.</a:t>
            </a:r>
          </a:p>
          <a:p>
            <a:endParaRPr lang="en-US" dirty="0"/>
          </a:p>
        </p:txBody>
      </p:sp>
    </p:spTree>
    <p:extLst>
      <p:ext uri="{BB962C8B-B14F-4D97-AF65-F5344CB8AC3E}">
        <p14:creationId xmlns:p14="http://schemas.microsoft.com/office/powerpoint/2010/main" val="264683470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440363"/>
          </a:xfrm>
        </p:spPr>
        <p:txBody>
          <a:bodyPr>
            <a:normAutofit/>
          </a:bodyPr>
          <a:lstStyle/>
          <a:p>
            <a:pPr lvl="0"/>
            <a:r>
              <a:rPr lang="en-US" dirty="0"/>
              <a:t>Before you go much further, ask the student if they have taken care of the following things</a:t>
            </a:r>
            <a:r>
              <a:rPr lang="en-US" dirty="0" smtClean="0"/>
              <a:t>:</a:t>
            </a:r>
            <a:endParaRPr lang="en-US" sz="2400" dirty="0"/>
          </a:p>
          <a:p>
            <a:pPr lvl="1"/>
            <a:r>
              <a:rPr lang="en-US" i="1" dirty="0"/>
              <a:t>Have you filled out a </a:t>
            </a:r>
            <a:r>
              <a:rPr lang="en-US" i="1" u="sng" dirty="0">
                <a:hlinkClick r:id="rId2"/>
              </a:rPr>
              <a:t>PCC application</a:t>
            </a:r>
            <a:r>
              <a:rPr lang="en-US" i="1" dirty="0"/>
              <a:t>?</a:t>
            </a:r>
            <a:r>
              <a:rPr lang="en-US" dirty="0"/>
              <a:t>  If not, </a:t>
            </a:r>
            <a:r>
              <a:rPr lang="en-US" dirty="0" smtClean="0"/>
              <a:t>refer the student to the PCC website.</a:t>
            </a:r>
            <a:endParaRPr lang="en-US" sz="2400" dirty="0"/>
          </a:p>
          <a:p>
            <a:pPr lvl="1"/>
            <a:r>
              <a:rPr lang="en-US" i="1" dirty="0"/>
              <a:t>Have you filled out financial aid paperwork, if applicable?</a:t>
            </a:r>
            <a:r>
              <a:rPr lang="en-US" dirty="0"/>
              <a:t>  If not, have the student go to Student Services and speak with someone in the Financial Aid Department.</a:t>
            </a:r>
            <a:endParaRPr lang="en-US" sz="2000" dirty="0"/>
          </a:p>
          <a:p>
            <a:endParaRPr lang="en-US" dirty="0"/>
          </a:p>
        </p:txBody>
      </p:sp>
    </p:spTree>
    <p:extLst>
      <p:ext uri="{BB962C8B-B14F-4D97-AF65-F5344CB8AC3E}">
        <p14:creationId xmlns:p14="http://schemas.microsoft.com/office/powerpoint/2010/main" val="3601084115"/>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1589</TotalTime>
  <Words>2945</Words>
  <Application>Microsoft Office PowerPoint</Application>
  <PresentationFormat>On-screen Show (4:3)</PresentationFormat>
  <Paragraphs>196</Paragraphs>
  <Slides>52</Slides>
  <Notes>20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52</vt:i4>
      </vt:variant>
    </vt:vector>
  </HeadingPairs>
  <TitlesOfParts>
    <vt:vector size="55" baseType="lpstr">
      <vt:lpstr>Arial</vt:lpstr>
      <vt:lpstr>Calibri</vt:lpstr>
      <vt:lpstr>Office Theme</vt:lpstr>
      <vt:lpstr>Academic Advising</vt:lpstr>
      <vt:lpstr>PCC Advising Moodle Site</vt:lpstr>
      <vt:lpstr>Student Advising Guidelines</vt:lpstr>
      <vt:lpstr>PowerPoint Presentation</vt:lpstr>
      <vt:lpstr>Getting Started</vt:lpstr>
      <vt:lpstr>Getting Started</vt:lpstr>
      <vt:lpstr>PowerPoint Presentation</vt:lpstr>
      <vt:lpstr>PowerPoint Presentation</vt:lpstr>
      <vt:lpstr>PowerPoint Presentation</vt:lpstr>
      <vt:lpstr>PowerPoint Presentation</vt:lpstr>
      <vt:lpstr>Student Information</vt:lpstr>
      <vt:lpstr>PowerPoint Presentation</vt:lpstr>
      <vt:lpstr>Course Selection</vt:lpstr>
      <vt:lpstr>Course Selection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Advising For Math</vt:lpstr>
      <vt:lpstr>PowerPoint Presentation</vt:lpstr>
      <vt:lpstr>PowerPoint Presentation</vt:lpstr>
      <vt:lpstr>Courses Not In The Program of Study</vt:lpstr>
      <vt:lpstr>PowerPoint Presentation</vt:lpstr>
      <vt:lpstr>Phantom Courses</vt:lpstr>
      <vt:lpstr>PowerPoint Presentation</vt:lpstr>
      <vt:lpstr>PowerPoint Presentation</vt:lpstr>
      <vt:lpstr>PowerPoint Presentation</vt:lpstr>
      <vt:lpstr>Phantom Course Registration Procedure</vt:lpstr>
      <vt:lpstr>PowerPoint Presentation</vt:lpstr>
      <vt:lpstr>The Semester Begins</vt:lpstr>
      <vt:lpstr>Making Changes</vt:lpstr>
      <vt:lpstr>WebAdvisor</vt:lpstr>
      <vt:lpstr>Census Reports</vt:lpstr>
      <vt:lpstr>PowerPoint Presentation</vt:lpstr>
      <vt:lpstr>Dropping Students</vt:lpstr>
      <vt:lpstr>PowerPoint Presentation</vt:lpstr>
      <vt:lpstr>PowerPoint Presentation</vt:lpstr>
      <vt:lpstr>PowerPoint Presentation</vt:lpstr>
      <vt:lpstr>Early Alerts</vt:lpstr>
      <vt:lpstr>Questions?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Fall 2013 Advising Professional Development</dc:title>
  <dc:creator>Neil Callahan</dc:creator>
  <cp:lastModifiedBy>Neil Callahan</cp:lastModifiedBy>
  <cp:revision>148</cp:revision>
  <cp:lastPrinted>2015-05-07T15:07:59Z</cp:lastPrinted>
  <dcterms:created xsi:type="dcterms:W3CDTF">2013-11-11T16:54:46Z</dcterms:created>
  <dcterms:modified xsi:type="dcterms:W3CDTF">2017-02-15T22:04:05Z</dcterms:modified>
</cp:coreProperties>
</file>