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96" r:id="rId3"/>
    <p:sldId id="397" r:id="rId4"/>
    <p:sldId id="398" r:id="rId5"/>
    <p:sldId id="401" r:id="rId6"/>
    <p:sldId id="417" r:id="rId7"/>
    <p:sldId id="418" r:id="rId8"/>
    <p:sldId id="402" r:id="rId9"/>
    <p:sldId id="408" r:id="rId10"/>
    <p:sldId id="422" r:id="rId11"/>
    <p:sldId id="407" r:id="rId12"/>
    <p:sldId id="405" r:id="rId13"/>
    <p:sldId id="406" r:id="rId14"/>
    <p:sldId id="409" r:id="rId15"/>
    <p:sldId id="410" r:id="rId16"/>
    <p:sldId id="411" r:id="rId17"/>
    <p:sldId id="412" r:id="rId18"/>
    <p:sldId id="413" r:id="rId19"/>
    <p:sldId id="421" r:id="rId20"/>
    <p:sldId id="414" r:id="rId21"/>
    <p:sldId id="415" r:id="rId22"/>
    <p:sldId id="416" r:id="rId23"/>
    <p:sldId id="419" r:id="rId24"/>
    <p:sldId id="424" r:id="rId25"/>
    <p:sldId id="425" r:id="rId26"/>
    <p:sldId id="426" r:id="rId27"/>
    <p:sldId id="420" r:id="rId28"/>
    <p:sldId id="423" r:id="rId29"/>
    <p:sldId id="403" r:id="rId30"/>
    <p:sldId id="404" r:id="rId31"/>
    <p:sldId id="395" r:id="rId3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7A214DA-D767-4A82-8FA3-6FDC7425C9CA}" type="datetimeFigureOut">
              <a:rPr lang="en-US" smtClean="0"/>
              <a:t>1/3/2019</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B46316-8C24-4EEC-A2A5-9662B4527960}" type="slidenum">
              <a:rPr lang="en-US" smtClean="0"/>
              <a:t>‹#›</a:t>
            </a:fld>
            <a:endParaRPr lang="en-US" dirty="0"/>
          </a:p>
        </p:txBody>
      </p:sp>
    </p:spTree>
    <p:extLst>
      <p:ext uri="{BB962C8B-B14F-4D97-AF65-F5344CB8AC3E}">
        <p14:creationId xmlns:p14="http://schemas.microsoft.com/office/powerpoint/2010/main" val="13124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E3AEF1-758A-4D06-AC4F-AB0DCD6F9E5A}" type="datetimeFigureOut">
              <a:rPr lang="en-US" smtClean="0"/>
              <a:t>1/3/2019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4DE168-4ABC-4E07-9523-6B0FB9381E51}" type="slidenum">
              <a:rPr lang="en-US" smtClean="0"/>
              <a:t>‹#›</a:t>
            </a:fld>
            <a:endParaRPr lang="en-US" dirty="0"/>
          </a:p>
        </p:txBody>
      </p:sp>
    </p:spTree>
    <p:extLst>
      <p:ext uri="{BB962C8B-B14F-4D97-AF65-F5344CB8AC3E}">
        <p14:creationId xmlns:p14="http://schemas.microsoft.com/office/powerpoint/2010/main" val="30130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a:t>
            </a:fld>
            <a:endParaRPr lang="en-US" dirty="0"/>
          </a:p>
        </p:txBody>
      </p:sp>
    </p:spTree>
    <p:extLst>
      <p:ext uri="{BB962C8B-B14F-4D97-AF65-F5344CB8AC3E}">
        <p14:creationId xmlns:p14="http://schemas.microsoft.com/office/powerpoint/2010/main" val="145559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31</a:t>
            </a:fld>
            <a:endParaRPr lang="en-US" dirty="0"/>
          </a:p>
        </p:txBody>
      </p:sp>
    </p:spTree>
    <p:extLst>
      <p:ext uri="{BB962C8B-B14F-4D97-AF65-F5344CB8AC3E}">
        <p14:creationId xmlns:p14="http://schemas.microsoft.com/office/powerpoint/2010/main" val="211715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5436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91093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2637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0623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5935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23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4239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9816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179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407554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62140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200C-72C1-4792-9787-9829037FD14D}" type="datetimeFigureOut">
              <a:rPr lang="en-US" smtClean="0"/>
              <a:t>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267-472E-46FD-BF9E-F7B383A0CB00}" type="slidenum">
              <a:rPr lang="en-US" smtClean="0"/>
              <a:t>‹#›</a:t>
            </a:fld>
            <a:endParaRPr lang="en-US" dirty="0"/>
          </a:p>
        </p:txBody>
      </p:sp>
    </p:spTree>
    <p:extLst>
      <p:ext uri="{BB962C8B-B14F-4D97-AF65-F5344CB8AC3E}">
        <p14:creationId xmlns:p14="http://schemas.microsoft.com/office/powerpoint/2010/main" val="31276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u="sng" dirty="0" smtClean="0"/>
              <a:t>PCC Academic </a:t>
            </a:r>
            <a:r>
              <a:rPr lang="en-US" b="1" u="sng" dirty="0"/>
              <a:t>Advising</a:t>
            </a:r>
          </a:p>
        </p:txBody>
      </p:sp>
      <p:sp>
        <p:nvSpPr>
          <p:cNvPr id="3" name="Subtitle 2"/>
          <p:cNvSpPr>
            <a:spLocks noGrp="1"/>
          </p:cNvSpPr>
          <p:nvPr>
            <p:ph type="subTitle" idx="1"/>
          </p:nvPr>
        </p:nvSpPr>
        <p:spPr>
          <a:xfrm>
            <a:off x="838200" y="5029201"/>
            <a:ext cx="7467600" cy="761999"/>
          </a:xfrm>
        </p:spPr>
        <p:txBody>
          <a:bodyPr>
            <a:noAutofit/>
          </a:bodyPr>
          <a:lstStyle/>
          <a:p>
            <a:r>
              <a:rPr lang="en-US" sz="4400" b="1" u="sng" dirty="0" smtClean="0">
                <a:solidFill>
                  <a:schemeClr val="tx1"/>
                </a:solidFill>
              </a:rPr>
              <a:t>Moodle Basics</a:t>
            </a:r>
            <a:endParaRPr lang="en-US" sz="4400" b="1" u="sng"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012" y="2438400"/>
            <a:ext cx="2085975" cy="1990725"/>
          </a:xfrm>
          <a:prstGeom prst="rect">
            <a:avLst/>
          </a:prstGeom>
        </p:spPr>
      </p:pic>
    </p:spTree>
    <p:extLst>
      <p:ext uri="{BB962C8B-B14F-4D97-AF65-F5344CB8AC3E}">
        <p14:creationId xmlns:p14="http://schemas.microsoft.com/office/powerpoint/2010/main" val="263952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Delayed Release vs. Binge Release</a:t>
            </a:r>
            <a:endParaRPr lang="en-US" b="1" u="sng" dirty="0"/>
          </a:p>
        </p:txBody>
      </p:sp>
      <p:sp>
        <p:nvSpPr>
          <p:cNvPr id="3" name="Content Placeholder 2"/>
          <p:cNvSpPr>
            <a:spLocks noGrp="1"/>
          </p:cNvSpPr>
          <p:nvPr>
            <p:ph idx="1"/>
          </p:nvPr>
        </p:nvSpPr>
        <p:spPr/>
        <p:txBody>
          <a:bodyPr/>
          <a:lstStyle/>
          <a:p>
            <a:pPr marL="0" indent="0" algn="ctr">
              <a:buNone/>
            </a:pPr>
            <a:r>
              <a:rPr lang="en-US" dirty="0" smtClean="0"/>
              <a:t>How should I release my assignment modules?</a:t>
            </a:r>
          </a:p>
          <a:p>
            <a:r>
              <a:rPr lang="en-US" dirty="0" smtClean="0"/>
              <a:t>Once a week (like old school TV shows)?</a:t>
            </a:r>
          </a:p>
          <a:p>
            <a:r>
              <a:rPr lang="en-US" dirty="0" smtClean="0"/>
              <a:t>All at once (Binge/Netflix format)?</a:t>
            </a:r>
          </a:p>
          <a:p>
            <a:pPr marL="0" indent="0" algn="ctr">
              <a:buNone/>
            </a:pPr>
            <a:r>
              <a:rPr lang="en-US" sz="4400" b="1" dirty="0" smtClean="0"/>
              <a:t>It’s up to you:  Your preference</a:t>
            </a:r>
            <a:endParaRPr lang="en-US" sz="4400" b="1" dirty="0"/>
          </a:p>
        </p:txBody>
      </p:sp>
    </p:spTree>
    <p:extLst>
      <p:ext uri="{BB962C8B-B14F-4D97-AF65-F5344CB8AC3E}">
        <p14:creationId xmlns:p14="http://schemas.microsoft.com/office/powerpoint/2010/main" val="102340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Participant Button</a:t>
            </a:r>
            <a:endParaRPr lang="en-US" b="1" u="sng" dirty="0"/>
          </a:p>
        </p:txBody>
      </p:sp>
      <p:sp>
        <p:nvSpPr>
          <p:cNvPr id="5" name="Content Placeholder 4"/>
          <p:cNvSpPr>
            <a:spLocks noGrp="1"/>
          </p:cNvSpPr>
          <p:nvPr>
            <p:ph idx="1"/>
          </p:nvPr>
        </p:nvSpPr>
        <p:spPr/>
        <p:txBody>
          <a:bodyPr/>
          <a:lstStyle/>
          <a:p>
            <a:r>
              <a:rPr lang="en-US" dirty="0" smtClean="0"/>
              <a:t>Check to see when your student last logged in.</a:t>
            </a:r>
          </a:p>
          <a:p>
            <a:pPr marL="0" indent="0">
              <a:buNone/>
            </a:pPr>
            <a:endParaRPr lang="en-US" dirty="0"/>
          </a:p>
        </p:txBody>
      </p:sp>
      <p:pic>
        <p:nvPicPr>
          <p:cNvPr id="6" name="Content Placeholder 3"/>
          <p:cNvPicPr>
            <a:picLocks noChangeAspect="1"/>
          </p:cNvPicPr>
          <p:nvPr/>
        </p:nvPicPr>
        <p:blipFill rotWithShape="1">
          <a:blip r:embed="rId2"/>
          <a:srcRect t="18520" r="19695" b="25920"/>
          <a:stretch/>
        </p:blipFill>
        <p:spPr>
          <a:xfrm>
            <a:off x="851755" y="2514600"/>
            <a:ext cx="7440490" cy="3200400"/>
          </a:xfrm>
          <a:prstGeom prst="rect">
            <a:avLst/>
          </a:prstGeom>
        </p:spPr>
      </p:pic>
    </p:spTree>
    <p:extLst>
      <p:ext uri="{BB962C8B-B14F-4D97-AF65-F5344CB8AC3E}">
        <p14:creationId xmlns:p14="http://schemas.microsoft.com/office/powerpoint/2010/main" val="157882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Topic Section of Your Course</a:t>
            </a:r>
            <a:endParaRPr lang="en-US" b="1" u="sng" dirty="0"/>
          </a:p>
        </p:txBody>
      </p:sp>
      <p:sp>
        <p:nvSpPr>
          <p:cNvPr id="3" name="Content Placeholder 2"/>
          <p:cNvSpPr>
            <a:spLocks noGrp="1"/>
          </p:cNvSpPr>
          <p:nvPr>
            <p:ph idx="1"/>
          </p:nvPr>
        </p:nvSpPr>
        <p:spPr/>
        <p:txBody>
          <a:bodyPr/>
          <a:lstStyle/>
          <a:p>
            <a:r>
              <a:rPr lang="en-US" dirty="0" smtClean="0"/>
              <a:t>What you should include:</a:t>
            </a:r>
          </a:p>
          <a:p>
            <a:pPr lvl="1"/>
            <a:r>
              <a:rPr lang="en-US" dirty="0" smtClean="0"/>
              <a:t>EDU course example</a:t>
            </a:r>
            <a:endParaRPr lang="en-US" dirty="0"/>
          </a:p>
        </p:txBody>
      </p:sp>
      <p:pic>
        <p:nvPicPr>
          <p:cNvPr id="4" name="Picture 3"/>
          <p:cNvPicPr>
            <a:picLocks noChangeAspect="1"/>
          </p:cNvPicPr>
          <p:nvPr/>
        </p:nvPicPr>
        <p:blipFill rotWithShape="1">
          <a:blip r:embed="rId2"/>
          <a:srcRect l="27344" t="22222" r="7812" b="4167"/>
          <a:stretch/>
        </p:blipFill>
        <p:spPr>
          <a:xfrm>
            <a:off x="1828800" y="2971800"/>
            <a:ext cx="5489275" cy="3505200"/>
          </a:xfrm>
          <a:prstGeom prst="rect">
            <a:avLst/>
          </a:prstGeom>
        </p:spPr>
      </p:pic>
    </p:spTree>
    <p:extLst>
      <p:ext uri="{BB962C8B-B14F-4D97-AF65-F5344CB8AC3E}">
        <p14:creationId xmlns:p14="http://schemas.microsoft.com/office/powerpoint/2010/main" val="414565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SmartThinking &amp; Voice Thread Modules</a:t>
            </a:r>
            <a:endParaRPr lang="en-US" sz="3600" b="1" u="sng" dirty="0"/>
          </a:p>
        </p:txBody>
      </p:sp>
      <p:sp>
        <p:nvSpPr>
          <p:cNvPr id="3" name="Content Placeholder 2"/>
          <p:cNvSpPr>
            <a:spLocks noGrp="1"/>
          </p:cNvSpPr>
          <p:nvPr>
            <p:ph idx="1"/>
          </p:nvPr>
        </p:nvSpPr>
        <p:spPr/>
        <p:txBody>
          <a:bodyPr/>
          <a:lstStyle/>
          <a:p>
            <a:r>
              <a:rPr lang="en-US" b="1" u="sng" dirty="0" smtClean="0"/>
              <a:t>SmartThinking</a:t>
            </a:r>
            <a:r>
              <a:rPr lang="en-US" dirty="0" smtClean="0"/>
              <a:t>:  Tutoring services available 24/7 to PCC students.  A standard module that comes preinstalled.</a:t>
            </a:r>
          </a:p>
          <a:p>
            <a:r>
              <a:rPr lang="en-US" b="1" u="sng" dirty="0" smtClean="0"/>
              <a:t>Voice Thread</a:t>
            </a:r>
            <a:r>
              <a:rPr lang="en-US" dirty="0" smtClean="0"/>
              <a:t>:  One of many ways to verify student identity in fully online courses. </a:t>
            </a:r>
            <a:r>
              <a:rPr lang="en-US" dirty="0"/>
              <a:t>A standard module that comes preinstalled</a:t>
            </a:r>
            <a:r>
              <a:rPr lang="en-US" dirty="0" smtClean="0"/>
              <a:t>.</a:t>
            </a:r>
          </a:p>
          <a:p>
            <a:pPr lvl="1"/>
            <a:r>
              <a:rPr lang="en-US" dirty="0" smtClean="0"/>
              <a:t>Other methods of identity verification </a:t>
            </a:r>
          </a:p>
          <a:p>
            <a:pPr lvl="1"/>
            <a:r>
              <a:rPr lang="en-US" dirty="0" smtClean="0"/>
              <a:t>Voice Thread Training:  January 11 from 9-11</a:t>
            </a:r>
          </a:p>
          <a:p>
            <a:endParaRPr lang="en-US" dirty="0"/>
          </a:p>
        </p:txBody>
      </p:sp>
    </p:spTree>
    <p:extLst>
      <p:ext uri="{BB962C8B-B14F-4D97-AF65-F5344CB8AC3E}">
        <p14:creationId xmlns:p14="http://schemas.microsoft.com/office/powerpoint/2010/main" val="206339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Syllabus Module</a:t>
            </a:r>
            <a:endParaRPr lang="en-US" b="1" u="sng" dirty="0"/>
          </a:p>
        </p:txBody>
      </p:sp>
      <p:sp>
        <p:nvSpPr>
          <p:cNvPr id="3" name="Content Placeholder 2"/>
          <p:cNvSpPr>
            <a:spLocks noGrp="1"/>
          </p:cNvSpPr>
          <p:nvPr>
            <p:ph idx="1"/>
          </p:nvPr>
        </p:nvSpPr>
        <p:spPr/>
        <p:txBody>
          <a:bodyPr/>
          <a:lstStyle/>
          <a:p>
            <a:r>
              <a:rPr lang="en-US" dirty="0" smtClean="0"/>
              <a:t>You don’t have to have one, but I strongly suggest it.</a:t>
            </a:r>
          </a:p>
          <a:p>
            <a:pPr lvl="1"/>
            <a:r>
              <a:rPr lang="en-US" dirty="0" smtClean="0"/>
              <a:t>EDU course example</a:t>
            </a:r>
            <a:endParaRPr lang="en-US" dirty="0"/>
          </a:p>
        </p:txBody>
      </p:sp>
      <p:pic>
        <p:nvPicPr>
          <p:cNvPr id="4" name="Picture 3"/>
          <p:cNvPicPr>
            <a:picLocks noChangeAspect="1"/>
          </p:cNvPicPr>
          <p:nvPr/>
        </p:nvPicPr>
        <p:blipFill rotWithShape="1">
          <a:blip r:embed="rId2"/>
          <a:srcRect l="27068" t="26344" r="8271" b="12169"/>
          <a:stretch/>
        </p:blipFill>
        <p:spPr>
          <a:xfrm>
            <a:off x="1580321" y="3276600"/>
            <a:ext cx="5983357" cy="3200400"/>
          </a:xfrm>
          <a:prstGeom prst="rect">
            <a:avLst/>
          </a:prstGeom>
        </p:spPr>
      </p:pic>
    </p:spTree>
    <p:extLst>
      <p:ext uri="{BB962C8B-B14F-4D97-AF65-F5344CB8AC3E}">
        <p14:creationId xmlns:p14="http://schemas.microsoft.com/office/powerpoint/2010/main" val="218595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Academic Integrity Statement Module</a:t>
            </a:r>
            <a:endParaRPr lang="en-US" b="1" u="sng" dirty="0"/>
          </a:p>
        </p:txBody>
      </p:sp>
      <p:sp>
        <p:nvSpPr>
          <p:cNvPr id="3" name="Content Placeholder 2"/>
          <p:cNvSpPr>
            <a:spLocks noGrp="1"/>
          </p:cNvSpPr>
          <p:nvPr>
            <p:ph idx="1"/>
          </p:nvPr>
        </p:nvSpPr>
        <p:spPr/>
        <p:txBody>
          <a:bodyPr/>
          <a:lstStyle/>
          <a:p>
            <a:r>
              <a:rPr lang="en-US" dirty="0" smtClean="0"/>
              <a:t>For fully online courses only</a:t>
            </a:r>
          </a:p>
          <a:p>
            <a:r>
              <a:rPr lang="en-US" dirty="0" smtClean="0"/>
              <a:t>Preinstalled in all course shells of this type.</a:t>
            </a:r>
          </a:p>
          <a:p>
            <a:pPr lvl="1"/>
            <a:r>
              <a:rPr lang="en-US" dirty="0" smtClean="0"/>
              <a:t>I would suggest dressing it up.</a:t>
            </a:r>
          </a:p>
          <a:p>
            <a:pPr lvl="1"/>
            <a:r>
              <a:rPr lang="en-US" dirty="0" smtClean="0"/>
              <a:t>EDU course example</a:t>
            </a:r>
            <a:endParaRPr lang="en-US" dirty="0"/>
          </a:p>
        </p:txBody>
      </p:sp>
      <p:pic>
        <p:nvPicPr>
          <p:cNvPr id="4" name="Picture 3"/>
          <p:cNvPicPr>
            <a:picLocks noChangeAspect="1"/>
          </p:cNvPicPr>
          <p:nvPr/>
        </p:nvPicPr>
        <p:blipFill rotWithShape="1">
          <a:blip r:embed="rId2"/>
          <a:srcRect l="27523" t="32620" r="6422" b="33130"/>
          <a:stretch/>
        </p:blipFill>
        <p:spPr>
          <a:xfrm>
            <a:off x="1143000" y="4137025"/>
            <a:ext cx="7315200" cy="2133600"/>
          </a:xfrm>
          <a:prstGeom prst="rect">
            <a:avLst/>
          </a:prstGeom>
        </p:spPr>
      </p:pic>
    </p:spTree>
    <p:extLst>
      <p:ext uri="{BB962C8B-B14F-4D97-AF65-F5344CB8AC3E}">
        <p14:creationId xmlns:p14="http://schemas.microsoft.com/office/powerpoint/2010/main" val="12610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Assignment Modules</a:t>
            </a:r>
            <a:endParaRPr lang="en-US" b="1" u="sng" dirty="0"/>
          </a:p>
        </p:txBody>
      </p:sp>
      <p:sp>
        <p:nvSpPr>
          <p:cNvPr id="3" name="Content Placeholder 2"/>
          <p:cNvSpPr>
            <a:spLocks noGrp="1"/>
          </p:cNvSpPr>
          <p:nvPr>
            <p:ph idx="1"/>
          </p:nvPr>
        </p:nvSpPr>
        <p:spPr/>
        <p:txBody>
          <a:bodyPr/>
          <a:lstStyle/>
          <a:p>
            <a:r>
              <a:rPr lang="en-US" b="1" u="sng" dirty="0" smtClean="0"/>
              <a:t>Assignment types</a:t>
            </a:r>
            <a:r>
              <a:rPr lang="en-US" dirty="0" smtClean="0"/>
              <a:t>:  Look to the bottom right hand corner.  Click on “add an activity or resource.”</a:t>
            </a:r>
          </a:p>
          <a:p>
            <a:r>
              <a:rPr lang="en-US" dirty="0" smtClean="0"/>
              <a:t>There are many types of assignments you can design in Moodle.  </a:t>
            </a:r>
          </a:p>
          <a:p>
            <a:pPr lvl="1"/>
            <a:r>
              <a:rPr lang="en-US" dirty="0" smtClean="0"/>
              <a:t>Listed below are the ones I use and will talk about today.  </a:t>
            </a:r>
          </a:p>
          <a:p>
            <a:pPr lvl="1"/>
            <a:r>
              <a:rPr lang="en-US" dirty="0" smtClean="0"/>
              <a:t>All others, refer your questions to Kathy Mayo.</a:t>
            </a:r>
          </a:p>
          <a:p>
            <a:pPr lvl="1"/>
            <a:endParaRPr lang="en-US" dirty="0"/>
          </a:p>
        </p:txBody>
      </p:sp>
    </p:spTree>
    <p:extLst>
      <p:ext uri="{BB962C8B-B14F-4D97-AF65-F5344CB8AC3E}">
        <p14:creationId xmlns:p14="http://schemas.microsoft.com/office/powerpoint/2010/main" val="214201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smtClean="0"/>
              <a:t>Activities:  EDU course examples</a:t>
            </a:r>
          </a:p>
          <a:p>
            <a:pPr lvl="1"/>
            <a:r>
              <a:rPr lang="en-US" dirty="0" smtClean="0"/>
              <a:t>Assignment</a:t>
            </a:r>
          </a:p>
          <a:p>
            <a:pPr lvl="1"/>
            <a:r>
              <a:rPr lang="en-US" dirty="0" smtClean="0"/>
              <a:t>Forum/Ice Breaker</a:t>
            </a:r>
          </a:p>
          <a:p>
            <a:pPr lvl="1"/>
            <a:r>
              <a:rPr lang="en-US" dirty="0" smtClean="0"/>
              <a:t>Quiz</a:t>
            </a:r>
          </a:p>
          <a:p>
            <a:pPr lvl="1"/>
            <a:r>
              <a:rPr lang="en-US" dirty="0" smtClean="0"/>
              <a:t>VoiceThread (January 11 from 9-11)</a:t>
            </a:r>
          </a:p>
          <a:p>
            <a:r>
              <a:rPr lang="en-US" b="1" dirty="0" smtClean="0"/>
              <a:t>Resources:  EDU course examples</a:t>
            </a:r>
          </a:p>
          <a:p>
            <a:pPr lvl="1"/>
            <a:r>
              <a:rPr lang="en-US" dirty="0" smtClean="0"/>
              <a:t>Label</a:t>
            </a:r>
          </a:p>
          <a:p>
            <a:pPr lvl="1"/>
            <a:r>
              <a:rPr lang="en-US" dirty="0" smtClean="0"/>
              <a:t>URL</a:t>
            </a:r>
            <a:endParaRPr lang="en-US" dirty="0"/>
          </a:p>
        </p:txBody>
      </p:sp>
    </p:spTree>
    <p:extLst>
      <p:ext uri="{BB962C8B-B14F-4D97-AF65-F5344CB8AC3E}">
        <p14:creationId xmlns:p14="http://schemas.microsoft.com/office/powerpoint/2010/main" val="99569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Using labels and how to build them</a:t>
            </a:r>
          </a:p>
          <a:p>
            <a:pPr lvl="1"/>
            <a:r>
              <a:rPr lang="en-US" dirty="0" smtClean="0"/>
              <a:t>EDU course examples</a:t>
            </a:r>
          </a:p>
          <a:p>
            <a:r>
              <a:rPr lang="en-US" dirty="0" smtClean="0"/>
              <a:t>How to move, hide, delete, and copy assignments and such within the module:</a:t>
            </a:r>
          </a:p>
          <a:p>
            <a:pPr lvl="1"/>
            <a:r>
              <a:rPr lang="en-US" dirty="0" smtClean="0"/>
              <a:t>Hide, delete, and copy:  straight forward</a:t>
            </a:r>
          </a:p>
          <a:p>
            <a:pPr lvl="1"/>
            <a:r>
              <a:rPr lang="en-US" dirty="0" smtClean="0"/>
              <a:t>Several ways to move.</a:t>
            </a:r>
            <a:endParaRPr lang="en-US" dirty="0"/>
          </a:p>
        </p:txBody>
      </p:sp>
    </p:spTree>
    <p:extLst>
      <p:ext uri="{BB962C8B-B14F-4D97-AF65-F5344CB8AC3E}">
        <p14:creationId xmlns:p14="http://schemas.microsoft.com/office/powerpoint/2010/main" val="295453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Locking Assignments/Sections</a:t>
            </a:r>
            <a:endParaRPr lang="en-US" b="1" u="sng" dirty="0"/>
          </a:p>
        </p:txBody>
      </p:sp>
      <p:sp>
        <p:nvSpPr>
          <p:cNvPr id="3" name="Content Placeholder 2"/>
          <p:cNvSpPr>
            <a:spLocks noGrp="1"/>
          </p:cNvSpPr>
          <p:nvPr>
            <p:ph idx="1"/>
          </p:nvPr>
        </p:nvSpPr>
        <p:spPr/>
        <p:txBody>
          <a:bodyPr/>
          <a:lstStyle/>
          <a:p>
            <a:r>
              <a:rPr lang="en-US" dirty="0" smtClean="0"/>
              <a:t>Online only (typically)</a:t>
            </a:r>
            <a:endParaRPr lang="en-US" dirty="0"/>
          </a:p>
        </p:txBody>
      </p:sp>
      <p:pic>
        <p:nvPicPr>
          <p:cNvPr id="4" name="Picture 3"/>
          <p:cNvPicPr>
            <a:picLocks noChangeAspect="1"/>
          </p:cNvPicPr>
          <p:nvPr/>
        </p:nvPicPr>
        <p:blipFill rotWithShape="1">
          <a:blip r:embed="rId2"/>
          <a:srcRect l="20175" t="37580" r="20175" b="29671"/>
          <a:stretch/>
        </p:blipFill>
        <p:spPr>
          <a:xfrm>
            <a:off x="377371" y="2667000"/>
            <a:ext cx="8389257" cy="2590800"/>
          </a:xfrm>
          <a:prstGeom prst="rect">
            <a:avLst/>
          </a:prstGeom>
        </p:spPr>
      </p:pic>
    </p:spTree>
    <p:extLst>
      <p:ext uri="{BB962C8B-B14F-4D97-AF65-F5344CB8AC3E}">
        <p14:creationId xmlns:p14="http://schemas.microsoft.com/office/powerpoint/2010/main" val="75643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PCC Academic Advising Center</a:t>
            </a:r>
          </a:p>
        </p:txBody>
      </p:sp>
      <p:sp>
        <p:nvSpPr>
          <p:cNvPr id="3" name="Content Placeholder 2"/>
          <p:cNvSpPr>
            <a:spLocks noGrp="1"/>
          </p:cNvSpPr>
          <p:nvPr>
            <p:ph idx="1"/>
          </p:nvPr>
        </p:nvSpPr>
        <p:spPr/>
        <p:txBody>
          <a:bodyPr/>
          <a:lstStyle/>
          <a:p>
            <a:r>
              <a:rPr lang="en-US" dirty="0"/>
              <a:t>Look under </a:t>
            </a:r>
            <a:r>
              <a:rPr lang="en-US" b="1" u="sng" dirty="0"/>
              <a:t>My Courses</a:t>
            </a:r>
            <a:r>
              <a:rPr lang="en-US" dirty="0"/>
              <a:t>:</a:t>
            </a:r>
          </a:p>
          <a:p>
            <a:pPr lvl="1"/>
            <a:r>
              <a:rPr lang="en-US" dirty="0"/>
              <a:t>Scroll down to </a:t>
            </a:r>
            <a:r>
              <a:rPr lang="en-US" b="1" u="sng" dirty="0"/>
              <a:t>Resources</a:t>
            </a:r>
            <a:r>
              <a:rPr lang="en-US" dirty="0"/>
              <a:t> and you’ll find it there</a:t>
            </a:r>
            <a:r>
              <a:rPr lang="en-US" dirty="0" smtClean="0"/>
              <a:t>.</a:t>
            </a:r>
          </a:p>
          <a:p>
            <a:pPr lvl="1"/>
            <a:r>
              <a:rPr lang="en-US" dirty="0" smtClean="0"/>
              <a:t>This training will be located in the </a:t>
            </a:r>
            <a:r>
              <a:rPr lang="en-US" b="1" u="sng" dirty="0" smtClean="0"/>
              <a:t>Advising Trainings</a:t>
            </a:r>
            <a:r>
              <a:rPr lang="en-US" dirty="0" smtClean="0"/>
              <a:t> module.</a:t>
            </a:r>
            <a:endParaRPr lang="en-US" dirty="0"/>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2" y="3733800"/>
            <a:ext cx="715327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3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Editing Whole Modules</a:t>
            </a:r>
            <a:endParaRPr lang="en-US" b="1" u="sng" dirty="0"/>
          </a:p>
        </p:txBody>
      </p:sp>
      <p:sp>
        <p:nvSpPr>
          <p:cNvPr id="3" name="Content Placeholder 2"/>
          <p:cNvSpPr>
            <a:spLocks noGrp="1"/>
          </p:cNvSpPr>
          <p:nvPr>
            <p:ph idx="1"/>
          </p:nvPr>
        </p:nvSpPr>
        <p:spPr/>
        <p:txBody>
          <a:bodyPr/>
          <a:lstStyle/>
          <a:p>
            <a:r>
              <a:rPr lang="en-US" dirty="0" smtClean="0"/>
              <a:t>How to move, delete, hide, and copy a whole module.</a:t>
            </a:r>
          </a:p>
          <a:p>
            <a:r>
              <a:rPr lang="en-US" dirty="0" smtClean="0"/>
              <a:t>Scroll to bottom of the module.  Just below the module on the left hand side, click on “Tabs edition utilities.”</a:t>
            </a:r>
          </a:p>
          <a:p>
            <a:pPr lvl="1"/>
            <a:r>
              <a:rPr lang="en-US" dirty="0" smtClean="0"/>
              <a:t>Move a topic (module)</a:t>
            </a:r>
          </a:p>
          <a:p>
            <a:pPr lvl="1"/>
            <a:r>
              <a:rPr lang="en-US" dirty="0" smtClean="0"/>
              <a:t>Asynchronous edit actions:  change </a:t>
            </a:r>
            <a:r>
              <a:rPr lang="en-US" u="sng" dirty="0" smtClean="0"/>
              <a:t>Disabled</a:t>
            </a:r>
            <a:r>
              <a:rPr lang="en-US" dirty="0" smtClean="0"/>
              <a:t> to </a:t>
            </a:r>
            <a:r>
              <a:rPr lang="en-US" u="sng" dirty="0" smtClean="0"/>
              <a:t>Enabled</a:t>
            </a:r>
            <a:r>
              <a:rPr lang="en-US" dirty="0" smtClean="0"/>
              <a:t> to move things within the module or move it to a different module.</a:t>
            </a:r>
            <a:endParaRPr lang="en-US" dirty="0"/>
          </a:p>
        </p:txBody>
      </p:sp>
    </p:spTree>
    <p:extLst>
      <p:ext uri="{BB962C8B-B14F-4D97-AF65-F5344CB8AC3E}">
        <p14:creationId xmlns:p14="http://schemas.microsoft.com/office/powerpoint/2010/main" val="402114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lvl="1"/>
            <a:r>
              <a:rPr lang="en-US" dirty="0" smtClean="0"/>
              <a:t>Duplicate current topic:  Copy the entire topic (module) you are in.</a:t>
            </a:r>
            <a:endParaRPr lang="en-US" dirty="0"/>
          </a:p>
        </p:txBody>
      </p:sp>
      <p:pic>
        <p:nvPicPr>
          <p:cNvPr id="4" name="Picture 3"/>
          <p:cNvPicPr>
            <a:picLocks noChangeAspect="1"/>
          </p:cNvPicPr>
          <p:nvPr/>
        </p:nvPicPr>
        <p:blipFill rotWithShape="1">
          <a:blip r:embed="rId2"/>
          <a:srcRect l="26562" t="18056" r="8594" b="12500"/>
          <a:stretch/>
        </p:blipFill>
        <p:spPr>
          <a:xfrm>
            <a:off x="990600" y="1981200"/>
            <a:ext cx="7162800" cy="4314940"/>
          </a:xfrm>
          <a:prstGeom prst="rect">
            <a:avLst/>
          </a:prstGeom>
        </p:spPr>
      </p:pic>
    </p:spTree>
    <p:extLst>
      <p:ext uri="{BB962C8B-B14F-4D97-AF65-F5344CB8AC3E}">
        <p14:creationId xmlns:p14="http://schemas.microsoft.com/office/powerpoint/2010/main" val="273016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Assignment Documents</a:t>
            </a:r>
            <a:endParaRPr lang="en-US" b="1" u="sng" dirty="0"/>
          </a:p>
        </p:txBody>
      </p:sp>
      <p:sp>
        <p:nvSpPr>
          <p:cNvPr id="3" name="Content Placeholder 2"/>
          <p:cNvSpPr>
            <a:spLocks noGrp="1"/>
          </p:cNvSpPr>
          <p:nvPr>
            <p:ph idx="1"/>
          </p:nvPr>
        </p:nvSpPr>
        <p:spPr/>
        <p:txBody>
          <a:bodyPr/>
          <a:lstStyle/>
          <a:p>
            <a:r>
              <a:rPr lang="en-US" dirty="0" smtClean="0"/>
              <a:t>For documents related to an assignment, I like to tuck them inside the assignment.</a:t>
            </a:r>
          </a:p>
          <a:p>
            <a:pPr lvl="1"/>
            <a:r>
              <a:rPr lang="en-US" dirty="0" smtClean="0"/>
              <a:t>It looks neater (my preference).</a:t>
            </a:r>
            <a:endParaRPr lang="en-US" dirty="0"/>
          </a:p>
        </p:txBody>
      </p:sp>
      <p:pic>
        <p:nvPicPr>
          <p:cNvPr id="4" name="Picture 3"/>
          <p:cNvPicPr>
            <a:picLocks noChangeAspect="1"/>
          </p:cNvPicPr>
          <p:nvPr/>
        </p:nvPicPr>
        <p:blipFill rotWithShape="1">
          <a:blip r:embed="rId2"/>
          <a:srcRect l="27273" t="20569" r="7438" b="14784"/>
          <a:stretch/>
        </p:blipFill>
        <p:spPr>
          <a:xfrm>
            <a:off x="1752600" y="3429000"/>
            <a:ext cx="5638800" cy="3140597"/>
          </a:xfrm>
          <a:prstGeom prst="rect">
            <a:avLst/>
          </a:prstGeom>
        </p:spPr>
      </p:pic>
    </p:spTree>
    <p:extLst>
      <p:ext uri="{BB962C8B-B14F-4D97-AF65-F5344CB8AC3E}">
        <p14:creationId xmlns:p14="http://schemas.microsoft.com/office/powerpoint/2010/main" val="343875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Gradebook:  Basic Set-Up</a:t>
            </a:r>
            <a:endParaRPr lang="en-US" b="1" u="sng" dirty="0"/>
          </a:p>
        </p:txBody>
      </p:sp>
      <p:sp>
        <p:nvSpPr>
          <p:cNvPr id="3" name="Content Placeholder 2"/>
          <p:cNvSpPr>
            <a:spLocks noGrp="1"/>
          </p:cNvSpPr>
          <p:nvPr>
            <p:ph idx="1"/>
          </p:nvPr>
        </p:nvSpPr>
        <p:spPr/>
        <p:txBody>
          <a:bodyPr/>
          <a:lstStyle/>
          <a:p>
            <a:r>
              <a:rPr lang="en-US" dirty="0" smtClean="0"/>
              <a:t>The course itself:  Weighted means</a:t>
            </a:r>
          </a:p>
          <a:p>
            <a:r>
              <a:rPr lang="en-US" dirty="0" smtClean="0"/>
              <a:t>The categories: Simple weighted means</a:t>
            </a:r>
          </a:p>
          <a:p>
            <a:r>
              <a:rPr lang="en-US" dirty="0" smtClean="0"/>
              <a:t>Have your categories values total 100:</a:t>
            </a:r>
          </a:p>
          <a:p>
            <a:pPr lvl="1"/>
            <a:r>
              <a:rPr lang="en-US" dirty="0" smtClean="0"/>
              <a:t>Mid-term: 25%; Final: 25%; Project: 50%</a:t>
            </a:r>
          </a:p>
          <a:p>
            <a:r>
              <a:rPr lang="en-US" dirty="0"/>
              <a:t>How to create </a:t>
            </a:r>
            <a:r>
              <a:rPr lang="en-US" dirty="0" smtClean="0"/>
              <a:t>categories</a:t>
            </a:r>
            <a:endParaRPr lang="en-US" dirty="0"/>
          </a:p>
          <a:p>
            <a:r>
              <a:rPr lang="en-US" dirty="0" smtClean="0"/>
              <a:t>How to give category value</a:t>
            </a:r>
          </a:p>
          <a:p>
            <a:r>
              <a:rPr lang="en-US" dirty="0"/>
              <a:t>H</a:t>
            </a:r>
            <a:r>
              <a:rPr lang="en-US" dirty="0" smtClean="0"/>
              <a:t>ow to move categories</a:t>
            </a:r>
          </a:p>
        </p:txBody>
      </p:sp>
    </p:spTree>
    <p:extLst>
      <p:ext uri="{BB962C8B-B14F-4D97-AF65-F5344CB8AC3E}">
        <p14:creationId xmlns:p14="http://schemas.microsoft.com/office/powerpoint/2010/main" val="1316687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778" t="27161" r="7639" b="3703"/>
          <a:stretch/>
        </p:blipFill>
        <p:spPr>
          <a:xfrm>
            <a:off x="228600" y="457200"/>
            <a:ext cx="8858250" cy="5334000"/>
          </a:xfrm>
          <a:prstGeom prst="rect">
            <a:avLst/>
          </a:prstGeom>
        </p:spPr>
      </p:pic>
    </p:spTree>
    <p:extLst>
      <p:ext uri="{BB962C8B-B14F-4D97-AF65-F5344CB8AC3E}">
        <p14:creationId xmlns:p14="http://schemas.microsoft.com/office/powerpoint/2010/main" val="4073852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108" t="22892" r="9187" b="10844"/>
          <a:stretch/>
        </p:blipFill>
        <p:spPr>
          <a:xfrm>
            <a:off x="304800" y="914400"/>
            <a:ext cx="8465128" cy="4953000"/>
          </a:xfrm>
          <a:prstGeom prst="rect">
            <a:avLst/>
          </a:prstGeom>
        </p:spPr>
      </p:pic>
    </p:spTree>
    <p:extLst>
      <p:ext uri="{BB962C8B-B14F-4D97-AF65-F5344CB8AC3E}">
        <p14:creationId xmlns:p14="http://schemas.microsoft.com/office/powerpoint/2010/main" val="385929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947" t="29542" r="41084" b="7347"/>
          <a:stretch/>
        </p:blipFill>
        <p:spPr>
          <a:xfrm>
            <a:off x="304800" y="838200"/>
            <a:ext cx="4520120" cy="5181600"/>
          </a:xfrm>
          <a:prstGeom prst="rect">
            <a:avLst/>
          </a:prstGeom>
        </p:spPr>
      </p:pic>
      <p:pic>
        <p:nvPicPr>
          <p:cNvPr id="3" name="Picture 2"/>
          <p:cNvPicPr>
            <a:picLocks noChangeAspect="1"/>
          </p:cNvPicPr>
          <p:nvPr/>
        </p:nvPicPr>
        <p:blipFill rotWithShape="1">
          <a:blip r:embed="rId3"/>
          <a:srcRect l="27321" t="21428" r="41339" b="2857"/>
          <a:stretch/>
        </p:blipFill>
        <p:spPr>
          <a:xfrm>
            <a:off x="5105399" y="838200"/>
            <a:ext cx="3812875" cy="5181600"/>
          </a:xfrm>
          <a:prstGeom prst="rect">
            <a:avLst/>
          </a:prstGeom>
        </p:spPr>
      </p:pic>
    </p:spTree>
    <p:extLst>
      <p:ext uri="{BB962C8B-B14F-4D97-AF65-F5344CB8AC3E}">
        <p14:creationId xmlns:p14="http://schemas.microsoft.com/office/powerpoint/2010/main" val="397952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Census Reports</a:t>
            </a:r>
            <a:endParaRPr lang="en-US" b="1" u="sng" dirty="0"/>
          </a:p>
        </p:txBody>
      </p:sp>
      <p:sp>
        <p:nvSpPr>
          <p:cNvPr id="3" name="Content Placeholder 2"/>
          <p:cNvSpPr>
            <a:spLocks noGrp="1"/>
          </p:cNvSpPr>
          <p:nvPr>
            <p:ph idx="1"/>
          </p:nvPr>
        </p:nvSpPr>
        <p:spPr/>
        <p:txBody>
          <a:bodyPr/>
          <a:lstStyle/>
          <a:p>
            <a:r>
              <a:rPr lang="en-US" dirty="0" smtClean="0"/>
              <a:t>Online courses only</a:t>
            </a:r>
          </a:p>
          <a:p>
            <a:r>
              <a:rPr lang="en-US" dirty="0" smtClean="0"/>
              <a:t>Under Course Administration:</a:t>
            </a:r>
          </a:p>
          <a:p>
            <a:pPr lvl="1"/>
            <a:r>
              <a:rPr lang="en-US" dirty="0" smtClean="0"/>
              <a:t>Click on Reports</a:t>
            </a:r>
          </a:p>
          <a:p>
            <a:pPr lvl="1"/>
            <a:r>
              <a:rPr lang="en-US" dirty="0" smtClean="0"/>
              <a:t>Look for Census reports</a:t>
            </a:r>
          </a:p>
          <a:p>
            <a:pPr lvl="1"/>
            <a:r>
              <a:rPr lang="en-US" dirty="0" smtClean="0"/>
              <a:t>Pick your date time frame</a:t>
            </a:r>
          </a:p>
          <a:p>
            <a:pPr lvl="1"/>
            <a:r>
              <a:rPr lang="en-US" dirty="0" smtClean="0"/>
              <a:t>Click download pdf (I like to save them)</a:t>
            </a:r>
          </a:p>
          <a:p>
            <a:pPr lvl="1"/>
            <a:r>
              <a:rPr lang="en-US" dirty="0" smtClean="0"/>
              <a:t>Print and give to the college registrar</a:t>
            </a:r>
          </a:p>
          <a:p>
            <a:endParaRPr lang="en-US" dirty="0"/>
          </a:p>
        </p:txBody>
      </p:sp>
    </p:spTree>
    <p:extLst>
      <p:ext uri="{BB962C8B-B14F-4D97-AF65-F5344CB8AC3E}">
        <p14:creationId xmlns:p14="http://schemas.microsoft.com/office/powerpoint/2010/main" val="411170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219200"/>
            <a:ext cx="7772400" cy="1470025"/>
          </a:xfrm>
        </p:spPr>
        <p:txBody>
          <a:bodyPr/>
          <a:lstStyle/>
          <a:p>
            <a:r>
              <a:rPr lang="en-US" b="1" u="sng" dirty="0" smtClean="0"/>
              <a:t>Advanced Stuff:  Proceed With Caution</a:t>
            </a:r>
            <a:endParaRPr lang="en-US" b="1" u="sn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1642" y="3124200"/>
            <a:ext cx="3168316" cy="2407920"/>
          </a:xfrm>
          <a:prstGeom prst="rect">
            <a:avLst/>
          </a:prstGeom>
        </p:spPr>
      </p:pic>
    </p:spTree>
    <p:extLst>
      <p:ext uri="{BB962C8B-B14F-4D97-AF65-F5344CB8AC3E}">
        <p14:creationId xmlns:p14="http://schemas.microsoft.com/office/powerpoint/2010/main" val="76537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Advanced Stuff</a:t>
            </a:r>
            <a:endParaRPr lang="en-US" b="1" u="sng" dirty="0"/>
          </a:p>
        </p:txBody>
      </p:sp>
      <p:sp>
        <p:nvSpPr>
          <p:cNvPr id="3" name="Content Placeholder 2"/>
          <p:cNvSpPr>
            <a:spLocks noGrp="1"/>
          </p:cNvSpPr>
          <p:nvPr>
            <p:ph idx="1"/>
          </p:nvPr>
        </p:nvSpPr>
        <p:spPr/>
        <p:txBody>
          <a:bodyPr/>
          <a:lstStyle/>
          <a:p>
            <a:r>
              <a:rPr lang="en-US" dirty="0" smtClean="0"/>
              <a:t>Talk to Kathy Mayo before attempting such things.  It is probably best you do not do these things until you have a better understanding of Moodle.</a:t>
            </a:r>
          </a:p>
          <a:p>
            <a:pPr lvl="1"/>
            <a:r>
              <a:rPr lang="en-US" dirty="0" smtClean="0"/>
              <a:t>Importing from one course to another:  Brundlefly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297" y="4267200"/>
            <a:ext cx="1659406" cy="2210774"/>
          </a:xfrm>
          <a:prstGeom prst="rect">
            <a:avLst/>
          </a:prstGeom>
        </p:spPr>
      </p:pic>
    </p:spTree>
    <p:extLst>
      <p:ext uri="{BB962C8B-B14F-4D97-AF65-F5344CB8AC3E}">
        <p14:creationId xmlns:p14="http://schemas.microsoft.com/office/powerpoint/2010/main" val="203690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Before We Start</a:t>
            </a:r>
            <a:endParaRPr lang="en-US" b="1" u="sng" dirty="0"/>
          </a:p>
        </p:txBody>
      </p:sp>
      <p:sp>
        <p:nvSpPr>
          <p:cNvPr id="3" name="Content Placeholder 2"/>
          <p:cNvSpPr>
            <a:spLocks noGrp="1"/>
          </p:cNvSpPr>
          <p:nvPr>
            <p:ph idx="1"/>
          </p:nvPr>
        </p:nvSpPr>
        <p:spPr/>
        <p:txBody>
          <a:bodyPr/>
          <a:lstStyle/>
          <a:p>
            <a:r>
              <a:rPr lang="en-US" dirty="0" smtClean="0"/>
              <a:t>This training covers the </a:t>
            </a:r>
            <a:r>
              <a:rPr lang="en-US" b="1" u="sng" dirty="0" smtClean="0"/>
              <a:t>basics</a:t>
            </a:r>
            <a:r>
              <a:rPr lang="en-US" dirty="0" smtClean="0"/>
              <a:t> of Moodle as </a:t>
            </a:r>
            <a:r>
              <a:rPr lang="en-US" b="1" u="sng" dirty="0" smtClean="0"/>
              <a:t>I understand it.</a:t>
            </a:r>
          </a:p>
          <a:p>
            <a:r>
              <a:rPr lang="en-US" b="1" dirty="0" smtClean="0"/>
              <a:t>I do not use all the many different functions of Moodle.</a:t>
            </a:r>
          </a:p>
          <a:p>
            <a:pPr lvl="1"/>
            <a:r>
              <a:rPr lang="en-US" dirty="0" smtClean="0"/>
              <a:t>For questions about things I cannot help you with, contact Kathy Mayo, Distance Learning Coordinator</a:t>
            </a:r>
            <a:r>
              <a:rPr lang="en-US" dirty="0"/>
              <a:t>.</a:t>
            </a:r>
          </a:p>
        </p:txBody>
      </p:sp>
    </p:spTree>
    <p:extLst>
      <p:ext uri="{BB962C8B-B14F-4D97-AF65-F5344CB8AC3E}">
        <p14:creationId xmlns:p14="http://schemas.microsoft.com/office/powerpoint/2010/main" val="1011923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smtClean="0"/>
              <a:t>Gradebook Grade Modification</a:t>
            </a:r>
          </a:p>
          <a:p>
            <a:pPr lvl="1"/>
            <a:r>
              <a:rPr lang="en-US" dirty="0" smtClean="0"/>
              <a:t>ExamView Tests converted into Moodle:  Set up a time with me to learn how to do this.</a:t>
            </a:r>
          </a:p>
          <a:p>
            <a:pPr lvl="1"/>
            <a:r>
              <a:rPr lang="en-US" dirty="0" smtClean="0"/>
              <a:t>Taking out dropped or withdrawn students</a:t>
            </a:r>
          </a:p>
          <a:p>
            <a:pPr lvl="1"/>
            <a:r>
              <a:rPr lang="en-US" dirty="0" smtClean="0"/>
              <a:t>Importing templates to shells:  Templates with set categories and assignment dates (ask Kathy Mayo to do this for you).</a:t>
            </a:r>
            <a:endParaRPr lang="en-US" dirty="0"/>
          </a:p>
        </p:txBody>
      </p:sp>
    </p:spTree>
    <p:extLst>
      <p:ext uri="{BB962C8B-B14F-4D97-AF65-F5344CB8AC3E}">
        <p14:creationId xmlns:p14="http://schemas.microsoft.com/office/powerpoint/2010/main" val="2785666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771651"/>
          </a:xfrm>
        </p:spPr>
        <p:txBody>
          <a:bodyPr>
            <a:normAutofit/>
          </a:bodyPr>
          <a:lstStyle/>
          <a:p>
            <a:r>
              <a:rPr lang="en-US" sz="6000" b="1" u="sng" dirty="0"/>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868188"/>
            <a:ext cx="2959290" cy="2824163"/>
          </a:xfrm>
          <a:prstGeom prst="rect">
            <a:avLst/>
          </a:prstGeom>
        </p:spPr>
      </p:pic>
    </p:spTree>
    <p:extLst>
      <p:ext uri="{BB962C8B-B14F-4D97-AF65-F5344CB8AC3E}">
        <p14:creationId xmlns:p14="http://schemas.microsoft.com/office/powerpoint/2010/main" val="11312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Disclaimers</a:t>
            </a:r>
            <a:endParaRPr lang="en-US" b="1" u="sng"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My courses look the way they do because I have had many years to build them to my specifications.</a:t>
            </a:r>
          </a:p>
          <a:p>
            <a:r>
              <a:rPr lang="en-US" dirty="0" smtClean="0"/>
              <a:t>I suggest building all your courses with ADA in mind.</a:t>
            </a:r>
          </a:p>
          <a:p>
            <a:pPr lvl="1"/>
            <a:r>
              <a:rPr lang="en-US" dirty="0" smtClean="0"/>
              <a:t>Currently only required for fully online courses.</a:t>
            </a:r>
          </a:p>
          <a:p>
            <a:r>
              <a:rPr lang="en-US" dirty="0" smtClean="0"/>
              <a:t>Seated/Partial Internet courses only require a syllabus and set-up gradebook.</a:t>
            </a:r>
          </a:p>
          <a:p>
            <a:pPr lvl="1"/>
            <a:r>
              <a:rPr lang="en-US" dirty="0" smtClean="0"/>
              <a:t>I would suggest having more in your course.  Build and make it better over time.</a:t>
            </a:r>
            <a:endParaRPr lang="en-US" dirty="0"/>
          </a:p>
        </p:txBody>
      </p:sp>
    </p:spTree>
    <p:extLst>
      <p:ext uri="{BB962C8B-B14F-4D97-AF65-F5344CB8AC3E}">
        <p14:creationId xmlns:p14="http://schemas.microsoft.com/office/powerpoint/2010/main" val="369415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Basic Terms/Functions</a:t>
            </a:r>
            <a:endParaRPr lang="en-US" b="1" u="sng" dirty="0"/>
          </a:p>
        </p:txBody>
      </p:sp>
      <p:sp>
        <p:nvSpPr>
          <p:cNvPr id="3" name="Content Placeholder 2"/>
          <p:cNvSpPr>
            <a:spLocks noGrp="1"/>
          </p:cNvSpPr>
          <p:nvPr>
            <p:ph idx="1"/>
          </p:nvPr>
        </p:nvSpPr>
        <p:spPr/>
        <p:txBody>
          <a:bodyPr>
            <a:normAutofit lnSpcReduction="10000"/>
          </a:bodyPr>
          <a:lstStyle/>
          <a:p>
            <a:r>
              <a:rPr lang="en-US" b="1" u="sng" dirty="0" smtClean="0"/>
              <a:t>Template:</a:t>
            </a:r>
            <a:r>
              <a:rPr lang="en-US" dirty="0" smtClean="0"/>
              <a:t>  Working version of course.  Students do not see this.</a:t>
            </a:r>
          </a:p>
          <a:p>
            <a:pPr lvl="1"/>
            <a:r>
              <a:rPr lang="en-US" dirty="0" smtClean="0"/>
              <a:t>Need a template to work in?  Email Kathy Mayo.</a:t>
            </a:r>
          </a:p>
          <a:p>
            <a:r>
              <a:rPr lang="en-US" b="1" u="sng" dirty="0" smtClean="0"/>
              <a:t>Shell:</a:t>
            </a:r>
            <a:r>
              <a:rPr lang="en-US" dirty="0" smtClean="0"/>
              <a:t>  Live version of the course.  Students see this.</a:t>
            </a:r>
          </a:p>
          <a:p>
            <a:r>
              <a:rPr lang="en-US" b="1" u="sng" dirty="0" smtClean="0"/>
              <a:t>Modules:</a:t>
            </a:r>
            <a:r>
              <a:rPr lang="en-US" dirty="0" smtClean="0"/>
              <a:t>  The different sections of your course.  A.K.A. </a:t>
            </a:r>
            <a:r>
              <a:rPr lang="en-US" b="1" u="sng" dirty="0" smtClean="0"/>
              <a:t>Topics</a:t>
            </a:r>
          </a:p>
          <a:p>
            <a:r>
              <a:rPr lang="en-US" dirty="0" smtClean="0"/>
              <a:t>To edit things, you must turn on the </a:t>
            </a:r>
            <a:r>
              <a:rPr lang="en-US" b="1" u="sng" dirty="0" smtClean="0"/>
              <a:t>edit button</a:t>
            </a:r>
            <a:r>
              <a:rPr lang="en-US" dirty="0" smtClean="0"/>
              <a:t>.</a:t>
            </a:r>
            <a:endParaRPr lang="en-US" dirty="0"/>
          </a:p>
        </p:txBody>
      </p:sp>
    </p:spTree>
    <p:extLst>
      <p:ext uri="{BB962C8B-B14F-4D97-AF65-F5344CB8AC3E}">
        <p14:creationId xmlns:p14="http://schemas.microsoft.com/office/powerpoint/2010/main" val="351564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ADA Now:  Save Time Later</a:t>
            </a:r>
            <a:endParaRPr lang="en-US" b="1" u="sng" dirty="0"/>
          </a:p>
        </p:txBody>
      </p:sp>
      <p:sp>
        <p:nvSpPr>
          <p:cNvPr id="3" name="Content Placeholder 2"/>
          <p:cNvSpPr>
            <a:spLocks noGrp="1"/>
          </p:cNvSpPr>
          <p:nvPr>
            <p:ph idx="1"/>
          </p:nvPr>
        </p:nvSpPr>
        <p:spPr/>
        <p:txBody>
          <a:bodyPr/>
          <a:lstStyle/>
          <a:p>
            <a:r>
              <a:rPr lang="en-US" dirty="0" smtClean="0"/>
              <a:t>Americans with disabilities have certain rights when it comes to educational accommodations.  Do these things when you build your course (online, seated, etc.)</a:t>
            </a:r>
          </a:p>
          <a:p>
            <a:pPr lvl="1"/>
            <a:r>
              <a:rPr lang="en-US" dirty="0" smtClean="0"/>
              <a:t>Do not use red or yellow highlighting, use blue.</a:t>
            </a:r>
          </a:p>
          <a:p>
            <a:pPr lvl="1"/>
            <a:r>
              <a:rPr lang="en-US" dirty="0" smtClean="0"/>
              <a:t>Do not use red font, use black or blue.</a:t>
            </a:r>
          </a:p>
          <a:p>
            <a:pPr lvl="1"/>
            <a:r>
              <a:rPr lang="en-US" dirty="0" smtClean="0"/>
              <a:t>ADA format your documents </a:t>
            </a:r>
          </a:p>
          <a:p>
            <a:pPr lvl="1"/>
            <a:r>
              <a:rPr lang="en-US" dirty="0" smtClean="0"/>
              <a:t>Title your documents in a ADA-friendly way: Moodle_Basics_2019</a:t>
            </a:r>
            <a:endParaRPr lang="en-US" dirty="0"/>
          </a:p>
        </p:txBody>
      </p:sp>
    </p:spTree>
    <p:extLst>
      <p:ext uri="{BB962C8B-B14F-4D97-AF65-F5344CB8AC3E}">
        <p14:creationId xmlns:p14="http://schemas.microsoft.com/office/powerpoint/2010/main" val="261280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smtClean="0"/>
              <a:t>Labels</a:t>
            </a:r>
          </a:p>
          <a:p>
            <a:r>
              <a:rPr lang="en-US" dirty="0" smtClean="0"/>
              <a:t>I do these things in all my courses because it allows me to cut and paste from any of my courses without having to go back and bring it up to code, so to speak.</a:t>
            </a:r>
          </a:p>
          <a:p>
            <a:r>
              <a:rPr lang="en-US" dirty="0" smtClean="0"/>
              <a:t>It allows me to convert a seated/partial internet template to an online template much faster.</a:t>
            </a:r>
            <a:endParaRPr lang="en-US" dirty="0"/>
          </a:p>
        </p:txBody>
      </p:sp>
    </p:spTree>
    <p:extLst>
      <p:ext uri="{BB962C8B-B14F-4D97-AF65-F5344CB8AC3E}">
        <p14:creationId xmlns:p14="http://schemas.microsoft.com/office/powerpoint/2010/main" val="426956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Edit Settings</a:t>
            </a:r>
            <a:endParaRPr lang="en-US" b="1" u="sng" dirty="0"/>
          </a:p>
        </p:txBody>
      </p:sp>
      <p:sp>
        <p:nvSpPr>
          <p:cNvPr id="3" name="Content Placeholder 2"/>
          <p:cNvSpPr>
            <a:spLocks noGrp="1"/>
          </p:cNvSpPr>
          <p:nvPr>
            <p:ph idx="1"/>
          </p:nvPr>
        </p:nvSpPr>
        <p:spPr/>
        <p:txBody>
          <a:bodyPr/>
          <a:lstStyle/>
          <a:p>
            <a:r>
              <a:rPr lang="en-US" dirty="0" smtClean="0"/>
              <a:t>One Topic Format:  PCC standard</a:t>
            </a:r>
          </a:p>
          <a:p>
            <a:r>
              <a:rPr lang="en-US" dirty="0" smtClean="0"/>
              <a:t>Other things in the Edit Settings section</a:t>
            </a:r>
          </a:p>
          <a:p>
            <a:pPr marL="0" indent="0">
              <a:buNone/>
            </a:pPr>
            <a:endParaRPr lang="en-US" dirty="0"/>
          </a:p>
        </p:txBody>
      </p:sp>
      <p:pic>
        <p:nvPicPr>
          <p:cNvPr id="5" name="Picture 4"/>
          <p:cNvPicPr>
            <a:picLocks noChangeAspect="1"/>
          </p:cNvPicPr>
          <p:nvPr/>
        </p:nvPicPr>
        <p:blipFill rotWithShape="1">
          <a:blip r:embed="rId2"/>
          <a:srcRect l="2025" t="30339" r="39349" b="23876"/>
          <a:stretch/>
        </p:blipFill>
        <p:spPr>
          <a:xfrm>
            <a:off x="1104900" y="2971800"/>
            <a:ext cx="6934200" cy="3046201"/>
          </a:xfrm>
          <a:prstGeom prst="rect">
            <a:avLst/>
          </a:prstGeom>
        </p:spPr>
      </p:pic>
    </p:spTree>
    <p:extLst>
      <p:ext uri="{BB962C8B-B14F-4D97-AF65-F5344CB8AC3E}">
        <p14:creationId xmlns:p14="http://schemas.microsoft.com/office/powerpoint/2010/main" val="232127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67" t="8475" r="27542" b="23729"/>
          <a:stretch/>
        </p:blipFill>
        <p:spPr>
          <a:xfrm>
            <a:off x="533400" y="914400"/>
            <a:ext cx="8115302" cy="4572000"/>
          </a:xfrm>
          <a:prstGeom prst="rect">
            <a:avLst/>
          </a:prstGeom>
        </p:spPr>
      </p:pic>
    </p:spTree>
    <p:extLst>
      <p:ext uri="{BB962C8B-B14F-4D97-AF65-F5344CB8AC3E}">
        <p14:creationId xmlns:p14="http://schemas.microsoft.com/office/powerpoint/2010/main" val="3037977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938</Words>
  <Application>Microsoft Office PowerPoint</Application>
  <PresentationFormat>On-screen Show (4:3)</PresentationFormat>
  <Paragraphs>114</Paragraphs>
  <Slides>31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PCC Academic Advising</vt:lpstr>
      <vt:lpstr>PCC Academic Advising Center</vt:lpstr>
      <vt:lpstr>Before We Start</vt:lpstr>
      <vt:lpstr>Disclaimers</vt:lpstr>
      <vt:lpstr>Basic Terms/Functions</vt:lpstr>
      <vt:lpstr>ADA Now:  Save Time Later</vt:lpstr>
      <vt:lpstr>PowerPoint Presentation</vt:lpstr>
      <vt:lpstr>Edit Settings</vt:lpstr>
      <vt:lpstr>PowerPoint Presentation</vt:lpstr>
      <vt:lpstr>Delayed Release vs. Binge Release</vt:lpstr>
      <vt:lpstr>Participant Button</vt:lpstr>
      <vt:lpstr>The Topic Section of Your Course</vt:lpstr>
      <vt:lpstr>SmartThinking &amp; Voice Thread Modules</vt:lpstr>
      <vt:lpstr>Syllabus Module</vt:lpstr>
      <vt:lpstr>Academic Integrity Statement Module</vt:lpstr>
      <vt:lpstr>Assignment Modules</vt:lpstr>
      <vt:lpstr>PowerPoint Presentation</vt:lpstr>
      <vt:lpstr>PowerPoint Presentation</vt:lpstr>
      <vt:lpstr>Locking Assignments/Sections</vt:lpstr>
      <vt:lpstr>Editing Whole Modules</vt:lpstr>
      <vt:lpstr>PowerPoint Presentation</vt:lpstr>
      <vt:lpstr>Assignment Documents</vt:lpstr>
      <vt:lpstr>Gradebook:  Basic Set-Up</vt:lpstr>
      <vt:lpstr>PowerPoint Presentation</vt:lpstr>
      <vt:lpstr>PowerPoint Presentation</vt:lpstr>
      <vt:lpstr>PowerPoint Presentation</vt:lpstr>
      <vt:lpstr>Census Reports</vt:lpstr>
      <vt:lpstr>Advanced Stuff:  Proceed With Caution</vt:lpstr>
      <vt:lpstr>Advanced Stuff</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2013 Advising Professional Development</dc:title>
  <dc:creator>Neil Callahan</dc:creator>
  <cp:lastModifiedBy>Neil Callahan</cp:lastModifiedBy>
  <cp:revision>190</cp:revision>
  <cp:lastPrinted>2015-05-07T15:07:59Z</cp:lastPrinted>
  <dcterms:created xsi:type="dcterms:W3CDTF">2013-11-11T16:54:46Z</dcterms:created>
  <dcterms:modified xsi:type="dcterms:W3CDTF">2019-01-03T17:01:33Z</dcterms:modified>
</cp:coreProperties>
</file>