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79" r:id="rId4"/>
    <p:sldId id="280" r:id="rId5"/>
    <p:sldId id="281" r:id="rId6"/>
    <p:sldId id="290" r:id="rId7"/>
    <p:sldId id="282" r:id="rId8"/>
    <p:sldId id="283" r:id="rId9"/>
    <p:sldId id="284" r:id="rId10"/>
    <p:sldId id="285" r:id="rId11"/>
    <p:sldId id="287" r:id="rId12"/>
    <p:sldId id="286" r:id="rId13"/>
    <p:sldId id="289" r:id="rId14"/>
    <p:sldId id="291" r:id="rId15"/>
    <p:sldId id="295" r:id="rId16"/>
    <p:sldId id="292" r:id="rId17"/>
    <p:sldId id="293" r:id="rId18"/>
    <p:sldId id="294" r:id="rId1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3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7A214DA-D767-4A82-8FA3-6FDC7425C9CA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BB46316-8C24-4EEC-A2A5-9662B45279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85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5E3AEF1-758A-4D06-AC4F-AB0DCD6F9E5A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B4DE168-4ABC-4E07-9523-6B0FB9381E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7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98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1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215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54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1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93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72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58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4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2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65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8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4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0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9200C-72C1-4792-9787-9829037FD14D}" type="datetimeFigureOut">
              <a:rPr lang="en-US" smtClean="0"/>
              <a:t>3/23/2016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6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frm=1&amp;source=images&amp;cd=&amp;cad=rja&amp;docid=b83gaMrCSvoOnM&amp;tbnid=a3HmT4z74kHihM:&amp;ved=0CAUQjRw&amp;url=https://moodle.org/logo/&amp;ei=_hiBUoH0HsTnkAebs4GgDg&amp;bvm=bv.56146854,d.eW0&amp;psig=AFQjCNHTJkHV6xEUbvmEvJJKf5LY4WO1Bw&amp;ust=138427862965466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u="sng" dirty="0" smtClean="0"/>
              <a:t>Student Advising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3999"/>
            <a:ext cx="7467600" cy="1120775"/>
          </a:xfrm>
        </p:spPr>
        <p:txBody>
          <a:bodyPr>
            <a:normAutofit lnSpcReduction="10000"/>
          </a:bodyPr>
          <a:lstStyle/>
          <a:p>
            <a:r>
              <a:rPr lang="en-US" b="1" u="sng" dirty="0">
                <a:solidFill>
                  <a:schemeClr val="tx1"/>
                </a:solidFill>
              </a:rPr>
              <a:t>Advising Professional </a:t>
            </a:r>
            <a:r>
              <a:rPr lang="en-US" b="1" u="sng" dirty="0" smtClean="0">
                <a:solidFill>
                  <a:schemeClr val="tx1"/>
                </a:solidFill>
              </a:rPr>
              <a:t>Development: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Part 2</a:t>
            </a:r>
            <a:endParaRPr lang="en-US" b="1" u="sng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pamlicocc.edu/images/56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62200"/>
            <a:ext cx="2970562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52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POS Basics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POS has a minimum and maximum number of credits it has to be.</a:t>
            </a:r>
          </a:p>
          <a:p>
            <a:pPr lvl="1"/>
            <a:r>
              <a:rPr lang="en-US" dirty="0" smtClean="0"/>
              <a:t>Minimum:  64 semester credit hours</a:t>
            </a:r>
          </a:p>
          <a:p>
            <a:pPr lvl="1"/>
            <a:r>
              <a:rPr lang="en-US" dirty="0" smtClean="0"/>
              <a:t>Maximum:  76 </a:t>
            </a:r>
            <a:r>
              <a:rPr lang="en-US" dirty="0"/>
              <a:t>semester credit </a:t>
            </a:r>
            <a:r>
              <a:rPr lang="en-US" dirty="0" smtClean="0"/>
              <a:t>hours</a:t>
            </a:r>
          </a:p>
          <a:p>
            <a:r>
              <a:rPr lang="en-US" dirty="0" smtClean="0"/>
              <a:t>Since the implementation of Completion by Design at PCC, your POS semester credit hours necessary to obtain a two-year degree should close to 64 </a:t>
            </a:r>
            <a:r>
              <a:rPr lang="en-US" dirty="0"/>
              <a:t>semester credit </a:t>
            </a:r>
            <a:r>
              <a:rPr lang="en-US" dirty="0" smtClean="0"/>
              <a:t>hours.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32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The POS/Curriculum Standard is made up of several categories:</a:t>
            </a:r>
          </a:p>
          <a:p>
            <a:pPr lvl="1"/>
            <a:r>
              <a:rPr lang="en-US" dirty="0"/>
              <a:t>General education requirements</a:t>
            </a:r>
          </a:p>
          <a:p>
            <a:pPr lvl="1"/>
            <a:r>
              <a:rPr lang="en-US" dirty="0"/>
              <a:t>Major hours/Requirements</a:t>
            </a:r>
          </a:p>
          <a:p>
            <a:pPr lvl="2"/>
            <a:r>
              <a:rPr lang="en-US" dirty="0"/>
              <a:t>Aka the “Core”</a:t>
            </a:r>
          </a:p>
          <a:p>
            <a:pPr lvl="1"/>
            <a:r>
              <a:rPr lang="en-US" dirty="0" smtClean="0"/>
              <a:t>Other required/major hours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sz="3200" b="1" u="sng" dirty="0" smtClean="0"/>
              <a:t>See </a:t>
            </a:r>
            <a:r>
              <a:rPr lang="en-US" sz="3200" b="1" u="sng" dirty="0"/>
              <a:t>your POS/Curriculum Standard for more details.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36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Within the </a:t>
            </a:r>
            <a:r>
              <a:rPr lang="en-US" dirty="0" smtClean="0"/>
              <a:t>POS/Curriculum Standard, </a:t>
            </a:r>
            <a:r>
              <a:rPr lang="en-US" dirty="0" smtClean="0"/>
              <a:t>certain course requirements are set by the state:</a:t>
            </a:r>
          </a:p>
          <a:p>
            <a:pPr lvl="1"/>
            <a:r>
              <a:rPr lang="en-US" dirty="0" smtClean="0"/>
              <a:t>General education requirements</a:t>
            </a:r>
          </a:p>
          <a:p>
            <a:pPr lvl="2"/>
            <a:r>
              <a:rPr lang="en-US" dirty="0" smtClean="0"/>
              <a:t>There </a:t>
            </a:r>
            <a:r>
              <a:rPr lang="en-US" b="1" u="sng" dirty="0" smtClean="0"/>
              <a:t>may</a:t>
            </a:r>
            <a:r>
              <a:rPr lang="en-US" dirty="0" smtClean="0"/>
              <a:t> be some leeway as far as course choices.</a:t>
            </a:r>
          </a:p>
          <a:p>
            <a:pPr lvl="1"/>
            <a:r>
              <a:rPr lang="en-US" dirty="0" smtClean="0"/>
              <a:t>Major hours/Requirements</a:t>
            </a:r>
          </a:p>
          <a:p>
            <a:pPr lvl="2"/>
            <a:r>
              <a:rPr lang="en-US" dirty="0" smtClean="0"/>
              <a:t>Aka the “Core”.</a:t>
            </a:r>
          </a:p>
          <a:p>
            <a:pPr lvl="2"/>
            <a:r>
              <a:rPr lang="en-US" dirty="0"/>
              <a:t>These can not be changed or </a:t>
            </a:r>
            <a:r>
              <a:rPr lang="en-US" dirty="0" smtClean="0"/>
              <a:t>substituted.</a:t>
            </a:r>
          </a:p>
          <a:p>
            <a:pPr marL="457200" lvl="1" indent="0">
              <a:buNone/>
            </a:pPr>
            <a:endParaRPr lang="en-US" sz="3200" b="1" u="sng" dirty="0" smtClean="0"/>
          </a:p>
          <a:p>
            <a:pPr marL="457200" lvl="1" indent="0" algn="ctr">
              <a:buNone/>
            </a:pPr>
            <a:r>
              <a:rPr lang="en-US" sz="3200" b="1" u="sng" dirty="0" smtClean="0"/>
              <a:t>See your POS/Curriculum Standard </a:t>
            </a:r>
            <a:endParaRPr lang="en-US" sz="3200" b="1" u="sng" dirty="0" smtClean="0"/>
          </a:p>
          <a:p>
            <a:pPr marL="457200" lvl="1" indent="0" algn="ctr">
              <a:buNone/>
            </a:pPr>
            <a:r>
              <a:rPr lang="en-US" sz="3200" b="1" u="sng" dirty="0" smtClean="0"/>
              <a:t>for </a:t>
            </a:r>
            <a:r>
              <a:rPr lang="en-US" sz="3200" b="1" u="sng" dirty="0" smtClean="0"/>
              <a:t>more details.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2996392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rest of the courses are chosen by you to make up the required 64-76 semester credit hours needed for a two year degree.</a:t>
            </a:r>
          </a:p>
          <a:p>
            <a:pPr lvl="1"/>
            <a:r>
              <a:rPr lang="en-US" dirty="0" smtClean="0"/>
              <a:t>These courses are placed under the “Other </a:t>
            </a:r>
            <a:r>
              <a:rPr lang="en-US" dirty="0"/>
              <a:t>required/major </a:t>
            </a:r>
            <a:r>
              <a:rPr lang="en-US" dirty="0" smtClean="0"/>
              <a:t>hours” category.</a:t>
            </a:r>
          </a:p>
          <a:p>
            <a:pPr lvl="1"/>
            <a:r>
              <a:rPr lang="en-US" dirty="0" smtClean="0"/>
              <a:t>These courses have to be chosen from state approved prefixes.</a:t>
            </a:r>
          </a:p>
          <a:p>
            <a:pPr lvl="1"/>
            <a:r>
              <a:rPr lang="en-US" dirty="0" smtClean="0"/>
              <a:t>These courses can be substituted if necessary, following the correct guidelines.</a:t>
            </a:r>
          </a:p>
          <a:p>
            <a:pPr lvl="1"/>
            <a:endParaRPr lang="en-US" dirty="0"/>
          </a:p>
          <a:p>
            <a:pPr marL="457200" lvl="1" indent="0" algn="ctr">
              <a:buNone/>
            </a:pPr>
            <a:r>
              <a:rPr lang="en-US" sz="3200" b="1" u="sng" dirty="0"/>
              <a:t>See your POS/Curriculum Standard </a:t>
            </a:r>
            <a:endParaRPr lang="en-US" sz="3200" b="1" u="sng" dirty="0" smtClean="0"/>
          </a:p>
          <a:p>
            <a:pPr marL="457200" lvl="1" indent="0" algn="ctr">
              <a:buNone/>
            </a:pPr>
            <a:r>
              <a:rPr lang="en-US" sz="3200" b="1" u="sng" dirty="0" smtClean="0"/>
              <a:t>for </a:t>
            </a:r>
            <a:r>
              <a:rPr lang="en-US" sz="3200" b="1" u="sng" dirty="0"/>
              <a:t>more details.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3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Changes To The POS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Changes to your POS can only be made once during the course of the school year:</a:t>
            </a:r>
          </a:p>
          <a:p>
            <a:pPr lvl="1"/>
            <a:r>
              <a:rPr lang="en-US" b="1" u="sng" dirty="0" smtClean="0"/>
              <a:t>November 30</a:t>
            </a:r>
            <a:r>
              <a:rPr lang="en-US" b="1" u="sng" baseline="30000" dirty="0" smtClean="0"/>
              <a:t>th</a:t>
            </a:r>
            <a:r>
              <a:rPr lang="en-US" dirty="0" smtClean="0"/>
              <a:t> is the deadline for POS changes.  These changes will go into effect the </a:t>
            </a:r>
            <a:r>
              <a:rPr lang="en-US" b="1" u="sng" dirty="0" smtClean="0"/>
              <a:t>following fall semester.</a:t>
            </a:r>
          </a:p>
          <a:p>
            <a:r>
              <a:rPr lang="en-US" dirty="0"/>
              <a:t>The process:</a:t>
            </a:r>
          </a:p>
          <a:p>
            <a:pPr lvl="1"/>
            <a:r>
              <a:rPr lang="en-US" dirty="0"/>
              <a:t>Step one:  Present your POS changes to your advisory board for approval.</a:t>
            </a:r>
          </a:p>
          <a:p>
            <a:pPr lvl="1"/>
            <a:r>
              <a:rPr lang="en-US" dirty="0"/>
              <a:t>Step two:  Submit your POS changes to the Instructional Services Committee for approval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50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Step three:  Submit your approved POS changes to Tammy Spain by November 30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r>
              <a:rPr lang="en-US" b="1" u="sng" dirty="0" smtClean="0"/>
              <a:t>Note:</a:t>
            </a:r>
            <a:r>
              <a:rPr lang="en-US" dirty="0" smtClean="0"/>
              <a:t>  Remember to start this process early enough to get all the approvals you need before November 30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Instructional Services Committee </a:t>
            </a:r>
            <a:r>
              <a:rPr lang="en-US" dirty="0" smtClean="0"/>
              <a:t>only meets once a month.</a:t>
            </a:r>
          </a:p>
          <a:p>
            <a:r>
              <a:rPr lang="en-US" dirty="0" smtClean="0"/>
              <a:t>If you have additional questions about </a:t>
            </a:r>
            <a:r>
              <a:rPr lang="en-US" dirty="0"/>
              <a:t>the process, see registrar, Tammy Spain.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934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Advising For Math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00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 u="sng" dirty="0" smtClean="0"/>
              <a:t>Advising For Math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at PCC require different math courses to fulfill the degree math requirement.</a:t>
            </a:r>
          </a:p>
          <a:p>
            <a:pPr lvl="1"/>
            <a:r>
              <a:rPr lang="en-US" dirty="0" smtClean="0"/>
              <a:t>In order to help the student fulfill their educational goals, talk to them about their plans.</a:t>
            </a:r>
          </a:p>
          <a:p>
            <a:pPr lvl="1"/>
            <a:r>
              <a:rPr lang="en-US" dirty="0" smtClean="0"/>
              <a:t>Do you only desire a 2 year degree or do you plan to pursue a 4 year degree or higher at some point?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  <a:noFill/>
        </p:spPr>
        <p:txBody>
          <a:bodyPr>
            <a:normAutofit/>
          </a:bodyPr>
          <a:lstStyle/>
          <a:p>
            <a:pPr lvl="1"/>
            <a:r>
              <a:rPr lang="en-US" dirty="0" smtClean="0"/>
              <a:t>This question is important because it will help you advise the student which math course would best meet their educational goals.</a:t>
            </a:r>
          </a:p>
          <a:p>
            <a:pPr lvl="1"/>
            <a:r>
              <a:rPr lang="en-US" dirty="0" smtClean="0"/>
              <a:t>For example, if an EDU student only wants the 2 year degree, I advise them to take either MAT 110 or 143.  If they plan to pursue a higher degree, I advise them to take MAT 171.</a:t>
            </a:r>
          </a:p>
          <a:p>
            <a:pPr lvl="2"/>
            <a:r>
              <a:rPr lang="en-US" dirty="0" smtClean="0"/>
              <a:t>MAT 110 is not transferable to a four year university.</a:t>
            </a:r>
          </a:p>
          <a:p>
            <a:pPr lvl="2"/>
            <a:r>
              <a:rPr lang="en-US" dirty="0" smtClean="0"/>
              <a:t>MAT 143 is transferable, but some university programs do not prefer it.</a:t>
            </a:r>
          </a:p>
          <a:p>
            <a:pPr lvl="2"/>
            <a:r>
              <a:rPr lang="en-US" dirty="0" smtClean="0"/>
              <a:t>MAT 171 is transferable and preferred by many more university programs than MAT 143.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94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PCC Advising Moodle Site</a:t>
            </a:r>
            <a:endParaRPr lang="en-US" b="1" u="sng" dirty="0"/>
          </a:p>
        </p:txBody>
      </p:sp>
      <p:pic>
        <p:nvPicPr>
          <p:cNvPr id="2056" name="Picture 8" descr="https://moodle.org/logo/logo-4045x100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2" y="1981200"/>
            <a:ext cx="7153275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98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Program Certificate, Diploma, and Degree Completion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97637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/>
              <a:t>Program Certificate, Diploma, and Degree Completion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students move through their program of study, be aware of completion milestones.</a:t>
            </a:r>
          </a:p>
          <a:p>
            <a:pPr lvl="1"/>
            <a:r>
              <a:rPr lang="en-US" dirty="0" smtClean="0"/>
              <a:t>As students complete program </a:t>
            </a:r>
            <a:r>
              <a:rPr lang="en-US" dirty="0" smtClean="0"/>
              <a:t>certificates and diplomas </a:t>
            </a:r>
            <a:r>
              <a:rPr lang="en-US" dirty="0" smtClean="0"/>
              <a:t>on their way towards completing their two-year degree, have them apply to receive these as they earn them.</a:t>
            </a:r>
          </a:p>
          <a:p>
            <a:pPr lvl="1"/>
            <a:r>
              <a:rPr lang="en-US" dirty="0" smtClean="0"/>
              <a:t>This is better than letting them wait till the very end to apply for their two-year degree, diploma, and all earned certificates.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They may not complete the two-year degree.  If not, they may have enough credits for a diploma or certificate.</a:t>
            </a:r>
          </a:p>
          <a:p>
            <a:pPr lvl="1"/>
            <a:r>
              <a:rPr lang="en-US" dirty="0" smtClean="0"/>
              <a:t>It </a:t>
            </a:r>
            <a:r>
              <a:rPr lang="en-US" dirty="0" smtClean="0"/>
              <a:t>shows PCC has “completers”.  The more “completers” PCC has, the better we look as an institution.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9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When you get a new student, be sure to look over their listed of completed courses on the STAC and EVAL screen in Datatel.</a:t>
            </a:r>
          </a:p>
          <a:p>
            <a:pPr lvl="1"/>
            <a:r>
              <a:rPr lang="en-US" dirty="0" smtClean="0"/>
              <a:t>They may have completed courses at PCC in the past or have transfer credit for courses from other institutions.</a:t>
            </a:r>
          </a:p>
          <a:p>
            <a:pPr lvl="1"/>
            <a:r>
              <a:rPr lang="en-US" dirty="0" smtClean="0"/>
              <a:t>Sometimes these </a:t>
            </a:r>
            <a:r>
              <a:rPr lang="en-US" dirty="0"/>
              <a:t>random </a:t>
            </a:r>
            <a:r>
              <a:rPr lang="en-US" dirty="0" smtClean="0"/>
              <a:t>course credits on </a:t>
            </a:r>
            <a:r>
              <a:rPr lang="en-US" dirty="0"/>
              <a:t>their transcript that may add-up to something (certificate, diploma, etc.) in another program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Make sure they apply for it if they have not already.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86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smtClean="0"/>
              <a:t>The Process:</a:t>
            </a:r>
          </a:p>
          <a:p>
            <a:pPr lvl="1"/>
            <a:r>
              <a:rPr lang="en-US" dirty="0" smtClean="0"/>
              <a:t>Have the student fill out the “Application for Graduation”.  Look for it in </a:t>
            </a:r>
            <a:r>
              <a:rPr lang="en-US" b="1" u="sng" dirty="0" smtClean="0"/>
              <a:t>Student Services</a:t>
            </a:r>
            <a:r>
              <a:rPr lang="en-US" dirty="0" smtClean="0"/>
              <a:t> or on the </a:t>
            </a:r>
            <a:r>
              <a:rPr lang="en-US" b="1" u="sng" dirty="0" smtClean="0"/>
              <a:t>Moodle Advising site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Make sure they note which certificates, diplomas, and degrees they are applying for.</a:t>
            </a:r>
          </a:p>
          <a:p>
            <a:pPr lvl="1"/>
            <a:r>
              <a:rPr lang="en-US" dirty="0" smtClean="0"/>
              <a:t>Turn it in to Student Services.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17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Understand Your Program of Study (POS)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05160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Understand Your Program of Study (POS)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As a subject matter expert (SME), you need to me well versed in your POS.  </a:t>
            </a:r>
          </a:p>
          <a:p>
            <a:pPr lvl="1"/>
            <a:r>
              <a:rPr lang="en-US" dirty="0" smtClean="0"/>
              <a:t>POS:  Program of Study</a:t>
            </a:r>
          </a:p>
          <a:p>
            <a:pPr lvl="1"/>
            <a:r>
              <a:rPr lang="en-US" dirty="0" smtClean="0"/>
              <a:t>Also known as Curriculum Standard</a:t>
            </a:r>
          </a:p>
          <a:p>
            <a:r>
              <a:rPr lang="en-US" dirty="0" smtClean="0"/>
              <a:t>Your knowledge of your POS can help students progress quicker towards graduation.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73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844</Words>
  <Application>Microsoft Office PowerPoint</Application>
  <PresentationFormat>On-screen Show (4:3)</PresentationFormat>
  <Paragraphs>78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Student Advising</vt:lpstr>
      <vt:lpstr>PCC Advising Moodle Site</vt:lpstr>
      <vt:lpstr>Program Certificate, Diploma, and Degree Completion</vt:lpstr>
      <vt:lpstr>Program Certificate, Diploma, and Degree Completion</vt:lpstr>
      <vt:lpstr>PowerPoint Presentation</vt:lpstr>
      <vt:lpstr>PowerPoint Presentation</vt:lpstr>
      <vt:lpstr>PowerPoint Presentation</vt:lpstr>
      <vt:lpstr>Understand Your Program of Study (POS)</vt:lpstr>
      <vt:lpstr>Understand Your Program of Study (POS)</vt:lpstr>
      <vt:lpstr>POS Basics</vt:lpstr>
      <vt:lpstr>PowerPoint Presentation</vt:lpstr>
      <vt:lpstr>PowerPoint Presentation</vt:lpstr>
      <vt:lpstr>PowerPoint Presentation</vt:lpstr>
      <vt:lpstr>Changes To The POS</vt:lpstr>
      <vt:lpstr>PowerPoint Presentation</vt:lpstr>
      <vt:lpstr>Advising For Math</vt:lpstr>
      <vt:lpstr>Advising For Math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2013 Advising Professional Development</dc:title>
  <dc:creator>Neil Callahan</dc:creator>
  <cp:lastModifiedBy>Neil Callahan</cp:lastModifiedBy>
  <cp:revision>150</cp:revision>
  <cp:lastPrinted>2016-03-23T15:57:35Z</cp:lastPrinted>
  <dcterms:created xsi:type="dcterms:W3CDTF">2013-11-11T16:54:46Z</dcterms:created>
  <dcterms:modified xsi:type="dcterms:W3CDTF">2016-03-23T16:20:16Z</dcterms:modified>
</cp:coreProperties>
</file>