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64" r:id="rId6"/>
    <p:sldId id="265" r:id="rId7"/>
    <p:sldId id="258" r:id="rId8"/>
    <p:sldId id="259" r:id="rId9"/>
    <p:sldId id="262" r:id="rId10"/>
    <p:sldId id="263" r:id="rId11"/>
    <p:sldId id="266" r:id="rId12"/>
    <p:sldId id="271" r:id="rId13"/>
    <p:sldId id="317" r:id="rId14"/>
    <p:sldId id="331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272" r:id="rId25"/>
    <p:sldId id="273" r:id="rId26"/>
    <p:sldId id="267" r:id="rId27"/>
    <p:sldId id="268" r:id="rId28"/>
    <p:sldId id="316" r:id="rId29"/>
    <p:sldId id="275" r:id="rId30"/>
    <p:sldId id="276" r:id="rId31"/>
    <p:sldId id="277" r:id="rId32"/>
    <p:sldId id="269" r:id="rId33"/>
    <p:sldId id="287" r:id="rId34"/>
    <p:sldId id="288" r:id="rId35"/>
    <p:sldId id="278" r:id="rId36"/>
    <p:sldId id="279" r:id="rId37"/>
    <p:sldId id="280" r:id="rId38"/>
    <p:sldId id="289" r:id="rId39"/>
    <p:sldId id="290" r:id="rId40"/>
    <p:sldId id="281" r:id="rId41"/>
    <p:sldId id="282" r:id="rId42"/>
    <p:sldId id="283" r:id="rId43"/>
    <p:sldId id="291" r:id="rId44"/>
    <p:sldId id="292" r:id="rId45"/>
    <p:sldId id="284" r:id="rId46"/>
    <p:sldId id="293" r:id="rId47"/>
    <p:sldId id="294" r:id="rId48"/>
    <p:sldId id="295" r:id="rId49"/>
    <p:sldId id="302" r:id="rId50"/>
    <p:sldId id="303" r:id="rId51"/>
    <p:sldId id="296" r:id="rId52"/>
    <p:sldId id="297" r:id="rId53"/>
    <p:sldId id="298" r:id="rId54"/>
    <p:sldId id="299" r:id="rId55"/>
    <p:sldId id="304" r:id="rId56"/>
    <p:sldId id="305" r:id="rId57"/>
    <p:sldId id="300" r:id="rId58"/>
    <p:sldId id="301" r:id="rId59"/>
    <p:sldId id="306" r:id="rId60"/>
    <p:sldId id="311" r:id="rId61"/>
    <p:sldId id="312" r:id="rId62"/>
    <p:sldId id="313" r:id="rId63"/>
    <p:sldId id="314" r:id="rId64"/>
    <p:sldId id="315" r:id="rId65"/>
    <p:sldId id="307" r:id="rId66"/>
    <p:sldId id="285" r:id="rId67"/>
    <p:sldId id="286" r:id="rId68"/>
    <p:sldId id="327" r:id="rId69"/>
    <p:sldId id="328" r:id="rId70"/>
    <p:sldId id="338" r:id="rId71"/>
    <p:sldId id="339" r:id="rId72"/>
    <p:sldId id="329" r:id="rId73"/>
    <p:sldId id="332" r:id="rId74"/>
    <p:sldId id="333" r:id="rId75"/>
    <p:sldId id="330" r:id="rId76"/>
    <p:sldId id="334" r:id="rId77"/>
    <p:sldId id="335" r:id="rId78"/>
    <p:sldId id="274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4477-0E6C-4791-B9A5-ACC49A726272}" type="datetimeFigureOut">
              <a:rPr lang="en-US" smtClean="0"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9F978-D622-41F7-84D5-A8571071EC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820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4477-0E6C-4791-B9A5-ACC49A726272}" type="datetimeFigureOut">
              <a:rPr lang="en-US" smtClean="0"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9F978-D622-41F7-84D5-A8571071EC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579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4477-0E6C-4791-B9A5-ACC49A726272}" type="datetimeFigureOut">
              <a:rPr lang="en-US" smtClean="0"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9F978-D622-41F7-84D5-A8571071EC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051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4477-0E6C-4791-B9A5-ACC49A726272}" type="datetimeFigureOut">
              <a:rPr lang="en-US" smtClean="0"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9F978-D622-41F7-84D5-A8571071EC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720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4477-0E6C-4791-B9A5-ACC49A726272}" type="datetimeFigureOut">
              <a:rPr lang="en-US" smtClean="0"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9F978-D622-41F7-84D5-A8571071EC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020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4477-0E6C-4791-B9A5-ACC49A726272}" type="datetimeFigureOut">
              <a:rPr lang="en-US" smtClean="0"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9F978-D622-41F7-84D5-A8571071EC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928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4477-0E6C-4791-B9A5-ACC49A726272}" type="datetimeFigureOut">
              <a:rPr lang="en-US" smtClean="0"/>
              <a:t>8/5/2020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9F978-D622-41F7-84D5-A8571071EC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084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4477-0E6C-4791-B9A5-ACC49A726272}" type="datetimeFigureOut">
              <a:rPr lang="en-US" smtClean="0"/>
              <a:t>8/5/2020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9F978-D622-41F7-84D5-A8571071EC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385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4477-0E6C-4791-B9A5-ACC49A726272}" type="datetimeFigureOut">
              <a:rPr lang="en-US" smtClean="0"/>
              <a:t>8/5/2020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9F978-D622-41F7-84D5-A8571071EC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39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4477-0E6C-4791-B9A5-ACC49A726272}" type="datetimeFigureOut">
              <a:rPr lang="en-US" smtClean="0"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9F978-D622-41F7-84D5-A8571071EC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998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A4477-0E6C-4791-B9A5-ACC49A726272}" type="datetimeFigureOut">
              <a:rPr lang="en-US" smtClean="0"/>
              <a:t>8/5/2020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9F978-D622-41F7-84D5-A8571071EC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489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A4477-0E6C-4791-B9A5-ACC49A726272}" type="datetimeFigureOut">
              <a:rPr lang="en-US" smtClean="0"/>
              <a:t>8/5/2020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9F978-D622-41F7-84D5-A8571071EC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819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mailto:ncallahan@pamlicocc.edu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6275" y="457200"/>
            <a:ext cx="7772400" cy="1219200"/>
          </a:xfrm>
        </p:spPr>
        <p:txBody>
          <a:bodyPr/>
          <a:lstStyle/>
          <a:p>
            <a:r>
              <a:rPr lang="en-US" b="1" u="sng" dirty="0"/>
              <a:t>Mnemonics for Advisors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6275" y="5656744"/>
            <a:ext cx="7772400" cy="6858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PCC Academic Advising Training Series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084" t="32963" r="47082" b="17704"/>
          <a:stretch/>
        </p:blipFill>
        <p:spPr>
          <a:xfrm>
            <a:off x="2886075" y="1676400"/>
            <a:ext cx="3352800" cy="360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06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537" t="5617" r="27949" b="20225"/>
          <a:stretch/>
        </p:blipFill>
        <p:spPr>
          <a:xfrm>
            <a:off x="914400" y="533400"/>
            <a:ext cx="7249391" cy="5257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200" y="1600200"/>
            <a:ext cx="2286000" cy="228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57400" y="2209800"/>
            <a:ext cx="2286000" cy="228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23787" y="2781300"/>
            <a:ext cx="2286000" cy="228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ular Callout 5"/>
          <p:cNvSpPr/>
          <p:nvPr/>
        </p:nvSpPr>
        <p:spPr>
          <a:xfrm>
            <a:off x="1143000" y="4876800"/>
            <a:ext cx="3048000" cy="765048"/>
          </a:xfrm>
          <a:prstGeom prst="wedgeRectCallout">
            <a:avLst>
              <a:gd name="adj1" fmla="val -25696"/>
              <a:gd name="adj2" fmla="val -4000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Choose the student record you want to look at.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Click on it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4724400" y="5105400"/>
            <a:ext cx="2667000" cy="612648"/>
          </a:xfrm>
          <a:prstGeom prst="wedgeRectCallout">
            <a:avLst>
              <a:gd name="adj1" fmla="val -108196"/>
              <a:gd name="adj2" fmla="val -2532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Click here if you need to see more pages.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44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091" t="6098" r="32774" b="28049"/>
          <a:stretch/>
        </p:blipFill>
        <p:spPr>
          <a:xfrm>
            <a:off x="457200" y="457200"/>
            <a:ext cx="8043335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28800" y="1143000"/>
            <a:ext cx="2514600" cy="381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flipV="1">
            <a:off x="2667000" y="22098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flipV="1">
            <a:off x="6477000" y="13716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ular Callout 5"/>
          <p:cNvSpPr/>
          <p:nvPr/>
        </p:nvSpPr>
        <p:spPr>
          <a:xfrm>
            <a:off x="430823" y="1370076"/>
            <a:ext cx="1203242" cy="612648"/>
          </a:xfrm>
          <a:prstGeom prst="wedgeRectCallout">
            <a:avLst>
              <a:gd name="adj1" fmla="val 125311"/>
              <a:gd name="adj2" fmla="val -551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Student info</a:t>
            </a:r>
            <a:endParaRPr lang="en-US" dirty="0"/>
          </a:p>
        </p:txBody>
      </p:sp>
      <p:sp>
        <p:nvSpPr>
          <p:cNvPr id="7" name="Rectangular Callout 6"/>
          <p:cNvSpPr/>
          <p:nvPr/>
        </p:nvSpPr>
        <p:spPr>
          <a:xfrm>
            <a:off x="7010400" y="2895600"/>
            <a:ext cx="1865273" cy="612648"/>
          </a:xfrm>
          <a:prstGeom prst="wedgeRectCallout">
            <a:avLst>
              <a:gd name="adj1" fmla="val -110299"/>
              <a:gd name="adj2" fmla="val 3595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 she has taken</a:t>
            </a:r>
            <a:endParaRPr lang="en-US" dirty="0"/>
          </a:p>
        </p:txBody>
      </p:sp>
      <p:sp>
        <p:nvSpPr>
          <p:cNvPr id="9" name="Rectangular Callout 8"/>
          <p:cNvSpPr/>
          <p:nvPr/>
        </p:nvSpPr>
        <p:spPr>
          <a:xfrm>
            <a:off x="76200" y="3352801"/>
            <a:ext cx="1981200" cy="914400"/>
          </a:xfrm>
          <a:prstGeom prst="wedgeRectCallout">
            <a:avLst>
              <a:gd name="adj1" fmla="val 60380"/>
              <a:gd name="adj2" fmla="val 663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Developmental courses are listed first</a:t>
            </a:r>
            <a:endParaRPr lang="en-US" dirty="0"/>
          </a:p>
        </p:txBody>
      </p:sp>
      <p:sp>
        <p:nvSpPr>
          <p:cNvPr id="10" name="Rectangular Callout 9"/>
          <p:cNvSpPr/>
          <p:nvPr/>
        </p:nvSpPr>
        <p:spPr>
          <a:xfrm>
            <a:off x="6607259" y="1027176"/>
            <a:ext cx="1865273" cy="612648"/>
          </a:xfrm>
          <a:prstGeom prst="wedgeRectCallout">
            <a:avLst>
              <a:gd name="adj1" fmla="val -234269"/>
              <a:gd name="adj2" fmla="val 1098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 to see the other pages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378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091" t="6098" r="32774" b="28049"/>
          <a:stretch/>
        </p:blipFill>
        <p:spPr>
          <a:xfrm>
            <a:off x="457200" y="457200"/>
            <a:ext cx="8043335" cy="533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V="1">
            <a:off x="2667000" y="22098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flipV="1">
            <a:off x="6477000" y="1371600"/>
            <a:ext cx="1828800" cy="3048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ular Callout 6"/>
          <p:cNvSpPr/>
          <p:nvPr/>
        </p:nvSpPr>
        <p:spPr>
          <a:xfrm>
            <a:off x="7010400" y="2895600"/>
            <a:ext cx="1865273" cy="612648"/>
          </a:xfrm>
          <a:prstGeom prst="wedgeRectCallout">
            <a:avLst>
              <a:gd name="adj1" fmla="val -131511"/>
              <a:gd name="adj2" fmla="val 1227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STATUS Codes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71600" y="3352800"/>
            <a:ext cx="3276600" cy="2362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N-New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A-Add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D-Dropped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W-Withdrawn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X-Deleted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NC-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Noncourse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Equivalency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NP-Non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Payment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TR-Transfer Credit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773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 smtClean="0"/>
              <a:t>EVAL: Evaluate Student Program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989073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EVAL: Evaluate Student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EVAL stands for:</a:t>
            </a:r>
          </a:p>
          <a:p>
            <a:pPr lvl="1"/>
            <a:r>
              <a:rPr lang="en-US" dirty="0" smtClean="0"/>
              <a:t>Evaluate </a:t>
            </a:r>
            <a:r>
              <a:rPr lang="en-US" dirty="0"/>
              <a:t>Student </a:t>
            </a:r>
            <a:r>
              <a:rPr lang="en-US" dirty="0" smtClean="0"/>
              <a:t>Program.</a:t>
            </a:r>
          </a:p>
          <a:p>
            <a:r>
              <a:rPr lang="en-US" dirty="0" smtClean="0"/>
              <a:t>You go here to find out:</a:t>
            </a:r>
          </a:p>
          <a:p>
            <a:pPr lvl="1"/>
            <a:r>
              <a:rPr lang="en-US" dirty="0" smtClean="0"/>
              <a:t>What courses they have taken.</a:t>
            </a:r>
          </a:p>
          <a:p>
            <a:pPr lvl="1"/>
            <a:r>
              <a:rPr lang="en-US" dirty="0" smtClean="0"/>
              <a:t>What course requirements are left.</a:t>
            </a:r>
          </a:p>
          <a:p>
            <a:pPr lvl="1"/>
            <a:r>
              <a:rPr lang="en-US" dirty="0" smtClean="0"/>
              <a:t>Who the listed academic advisor is.</a:t>
            </a:r>
          </a:p>
          <a:p>
            <a:pPr lvl="1"/>
            <a:r>
              <a:rPr lang="en-US" dirty="0" smtClean="0"/>
              <a:t>College GPA.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752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963" t="4838" r="15741" b="28650"/>
          <a:stretch/>
        </p:blipFill>
        <p:spPr>
          <a:xfrm>
            <a:off x="250165" y="685799"/>
            <a:ext cx="8712679" cy="4572001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1524000" y="2743200"/>
            <a:ext cx="1828800" cy="914400"/>
          </a:xfrm>
          <a:prstGeom prst="wedgeRectCallout">
            <a:avLst>
              <a:gd name="adj1" fmla="val 138782"/>
              <a:gd name="adj2" fmla="val -168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Enter the Students Name, Social Security Number or Student ID here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769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89" t="4407" r="27778" b="6704"/>
          <a:stretch/>
        </p:blipFill>
        <p:spPr>
          <a:xfrm>
            <a:off x="1143000" y="381000"/>
            <a:ext cx="6858000" cy="5878286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5029200" y="2667000"/>
            <a:ext cx="2438400" cy="1069848"/>
          </a:xfrm>
          <a:prstGeom prst="wedgeRectCallout">
            <a:avLst>
              <a:gd name="adj1" fmla="val -134295"/>
              <a:gd name="adj2" fmla="val 1386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Choose the student record you want to look at.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Double click.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497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89" t="6052" r="23148" b="21520"/>
          <a:stretch/>
        </p:blipFill>
        <p:spPr>
          <a:xfrm>
            <a:off x="533400" y="605118"/>
            <a:ext cx="8132618" cy="5567082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4953000" y="914400"/>
            <a:ext cx="2895600" cy="1447800"/>
          </a:xfrm>
          <a:prstGeom prst="wedgeRectCallout">
            <a:avLst>
              <a:gd name="adj1" fmla="val -82169"/>
              <a:gd name="adj2" fmla="val 46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Choose the Active Academic Program. Check the box or enter the # in the white box at the bottom and hit enter.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580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41" t="6876" r="16667" b="22342"/>
          <a:stretch/>
        </p:blipFill>
        <p:spPr>
          <a:xfrm>
            <a:off x="533400" y="609600"/>
            <a:ext cx="8408582" cy="5334000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5257800" y="3581400"/>
            <a:ext cx="2133600" cy="1219200"/>
          </a:xfrm>
          <a:prstGeom prst="wedgeRectCallout">
            <a:avLst>
              <a:gd name="adj1" fmla="val 50596"/>
              <a:gd name="adj2" fmla="val -1911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Do nothing but click SAVE ALL on this page.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499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814" t="5229" r="22223" b="2589"/>
          <a:stretch/>
        </p:blipFill>
        <p:spPr>
          <a:xfrm>
            <a:off x="457200" y="152400"/>
            <a:ext cx="7924800" cy="6526306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6802315" y="1066800"/>
            <a:ext cx="1219200" cy="609600"/>
          </a:xfrm>
          <a:prstGeom prst="wedgeRectCallout">
            <a:avLst>
              <a:gd name="adj1" fmla="val -269390"/>
              <a:gd name="adj2" fmla="val -725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Page 1 of 2</a:t>
            </a:r>
            <a:endParaRPr lang="en-US" dirty="0"/>
          </a:p>
        </p:txBody>
      </p:sp>
      <p:sp>
        <p:nvSpPr>
          <p:cNvPr id="7" name="Rectangular Callout 6"/>
          <p:cNvSpPr/>
          <p:nvPr/>
        </p:nvSpPr>
        <p:spPr>
          <a:xfrm>
            <a:off x="7069015" y="5319346"/>
            <a:ext cx="1905000" cy="761999"/>
          </a:xfrm>
          <a:prstGeom prst="wedgeRectCallout">
            <a:avLst>
              <a:gd name="adj1" fmla="val -136919"/>
              <a:gd name="adj2" fmla="val -6259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 here to print. See next slide</a:t>
            </a:r>
            <a:endParaRPr lang="en-US" dirty="0"/>
          </a:p>
        </p:txBody>
      </p:sp>
      <p:sp>
        <p:nvSpPr>
          <p:cNvPr id="8" name="Rectangular Callout 7"/>
          <p:cNvSpPr/>
          <p:nvPr/>
        </p:nvSpPr>
        <p:spPr>
          <a:xfrm>
            <a:off x="307731" y="4800600"/>
            <a:ext cx="3692769" cy="990600"/>
          </a:xfrm>
          <a:prstGeom prst="wedgeRectCallout">
            <a:avLst>
              <a:gd name="adj1" fmla="val -3928"/>
              <a:gd name="adj2" fmla="val -1531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These sections give you the requirements for graduation and what is needed in order to graduate. </a:t>
            </a:r>
          </a:p>
        </p:txBody>
      </p:sp>
    </p:spTree>
    <p:extLst>
      <p:ext uri="{BB962C8B-B14F-4D97-AF65-F5344CB8AC3E}">
        <p14:creationId xmlns:p14="http://schemas.microsoft.com/office/powerpoint/2010/main" val="264629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Introduction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following slides are the most commonly used mnemonics for advisors:</a:t>
            </a:r>
          </a:p>
          <a:p>
            <a:r>
              <a:rPr lang="en-US" dirty="0"/>
              <a:t>All advisors have access to these pages within  Colleague.</a:t>
            </a:r>
          </a:p>
          <a:p>
            <a:r>
              <a:rPr lang="en-US" dirty="0"/>
              <a:t>None of  “OK” and “Finish” clicks were added to this set of slides. </a:t>
            </a:r>
          </a:p>
          <a:p>
            <a:r>
              <a:rPr lang="en-US" dirty="0"/>
              <a:t>If you would like to schedule time with Tammy for one on one help please do not hesitate to ask. </a:t>
            </a:r>
          </a:p>
        </p:txBody>
      </p:sp>
    </p:spTree>
    <p:extLst>
      <p:ext uri="{BB962C8B-B14F-4D97-AF65-F5344CB8AC3E}">
        <p14:creationId xmlns:p14="http://schemas.microsoft.com/office/powerpoint/2010/main" val="30059380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148" r="32408" b="52263"/>
          <a:stretch/>
        </p:blipFill>
        <p:spPr>
          <a:xfrm>
            <a:off x="533400" y="457200"/>
            <a:ext cx="7846576" cy="5257800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4876800" y="5334000"/>
            <a:ext cx="2590800" cy="688848"/>
          </a:xfrm>
          <a:prstGeom prst="wedgeRectCallout">
            <a:avLst>
              <a:gd name="adj1" fmla="val 887"/>
              <a:gd name="adj2" fmla="val -2885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these settings.  They work best.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935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629" t="10991" r="25000" b="28104"/>
          <a:stretch/>
        </p:blipFill>
        <p:spPr>
          <a:xfrm>
            <a:off x="685800" y="381000"/>
            <a:ext cx="7529384" cy="5685453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1981200" y="4343400"/>
            <a:ext cx="914400" cy="612648"/>
          </a:xfrm>
          <a:prstGeom prst="wedgeRectCallout">
            <a:avLst>
              <a:gd name="adj1" fmla="val 159936"/>
              <a:gd name="adj2" fmla="val -4455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644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22" t="16753" r="25000"/>
          <a:stretch/>
        </p:blipFill>
        <p:spPr>
          <a:xfrm>
            <a:off x="762000" y="304800"/>
            <a:ext cx="7010400" cy="6219936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1676400" y="4419600"/>
            <a:ext cx="914400" cy="612648"/>
          </a:xfrm>
          <a:prstGeom prst="wedgeRectCallout">
            <a:avLst>
              <a:gd name="adj1" fmla="val 435898"/>
              <a:gd name="adj2" fmla="val 2117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470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07" r="32408" b="14934"/>
          <a:stretch/>
        </p:blipFill>
        <p:spPr>
          <a:xfrm>
            <a:off x="457200" y="609600"/>
            <a:ext cx="8287139" cy="5562600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1676400" y="4419600"/>
            <a:ext cx="1752600" cy="762000"/>
          </a:xfrm>
          <a:prstGeom prst="wedgeRectCallout">
            <a:avLst>
              <a:gd name="adj1" fmla="val -59922"/>
              <a:gd name="adj2" fmla="val -4932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 it to print.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006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/>
              <a:t>TSUM-Test Summary Page</a:t>
            </a:r>
          </a:p>
        </p:txBody>
      </p:sp>
    </p:spTree>
    <p:extLst>
      <p:ext uri="{BB962C8B-B14F-4D97-AF65-F5344CB8AC3E}">
        <p14:creationId xmlns:p14="http://schemas.microsoft.com/office/powerpoint/2010/main" val="2081932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TSUM-Test Summary Page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TSUM stands for:</a:t>
            </a:r>
          </a:p>
          <a:p>
            <a:pPr lvl="1"/>
            <a:r>
              <a:rPr lang="en-US" dirty="0" smtClean="0"/>
              <a:t>Test Summary Page</a:t>
            </a:r>
          </a:p>
          <a:p>
            <a:r>
              <a:rPr lang="en-US" dirty="0" smtClean="0"/>
              <a:t>You go here to find:</a:t>
            </a:r>
          </a:p>
          <a:p>
            <a:pPr lvl="1"/>
            <a:r>
              <a:rPr lang="en-US" dirty="0" smtClean="0"/>
              <a:t>Placement test scores and RISE information</a:t>
            </a:r>
          </a:p>
          <a:p>
            <a:pPr lvl="1"/>
            <a:r>
              <a:rPr lang="en-US" dirty="0" smtClean="0"/>
              <a:t>Multiple measures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954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537" t="5619" r="31742" b="17978"/>
          <a:stretch/>
        </p:blipFill>
        <p:spPr>
          <a:xfrm>
            <a:off x="838200" y="381000"/>
            <a:ext cx="771525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517" t="5748" r="30819" b="19540"/>
          <a:stretch/>
        </p:blipFill>
        <p:spPr>
          <a:xfrm>
            <a:off x="609600" y="381000"/>
            <a:ext cx="7686822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77000" y="1066800"/>
            <a:ext cx="914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ular Callout 3"/>
          <p:cNvSpPr/>
          <p:nvPr/>
        </p:nvSpPr>
        <p:spPr>
          <a:xfrm>
            <a:off x="990600" y="2286000"/>
            <a:ext cx="2057400" cy="914400"/>
          </a:xfrm>
          <a:prstGeom prst="wedgeRectCallout">
            <a:avLst>
              <a:gd name="adj1" fmla="val 21475"/>
              <a:gd name="adj2" fmla="val 1480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Placement test score: Shows English</a:t>
            </a:r>
            <a:endParaRPr lang="en-US" dirty="0"/>
          </a:p>
        </p:txBody>
      </p:sp>
      <p:sp>
        <p:nvSpPr>
          <p:cNvPr id="5" name="Rectangular Callout 4"/>
          <p:cNvSpPr/>
          <p:nvPr/>
        </p:nvSpPr>
        <p:spPr>
          <a:xfrm>
            <a:off x="762000" y="4457700"/>
            <a:ext cx="2057400" cy="609600"/>
          </a:xfrm>
          <a:prstGeom prst="wedgeRectCallout">
            <a:avLst>
              <a:gd name="adj1" fmla="val 24894"/>
              <a:gd name="adj2" fmla="val 1129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Shows math.</a:t>
            </a:r>
            <a:endParaRPr lang="en-US" dirty="0"/>
          </a:p>
        </p:txBody>
      </p:sp>
      <p:sp>
        <p:nvSpPr>
          <p:cNvPr id="6" name="Rectangular Callout 5"/>
          <p:cNvSpPr/>
          <p:nvPr/>
        </p:nvSpPr>
        <p:spPr>
          <a:xfrm>
            <a:off x="6239022" y="2362200"/>
            <a:ext cx="2057400" cy="1104900"/>
          </a:xfrm>
          <a:prstGeom prst="wedgeRectCallout">
            <a:avLst>
              <a:gd name="adj1" fmla="val -118269"/>
              <a:gd name="adj2" fmla="val 2391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 inside and use the down arrow to see if more pages of info are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129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TSUM screen with RISE info</a:t>
            </a:r>
            <a:endParaRPr lang="en-US" sz="28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328" t="25287" r="32112" b="13793"/>
          <a:stretch/>
        </p:blipFill>
        <p:spPr>
          <a:xfrm>
            <a:off x="685800" y="841131"/>
            <a:ext cx="7772400" cy="572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69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/>
              <a:t>RGN-Registration Screen</a:t>
            </a:r>
          </a:p>
        </p:txBody>
      </p:sp>
    </p:spTree>
    <p:extLst>
      <p:ext uri="{BB962C8B-B14F-4D97-AF65-F5344CB8AC3E}">
        <p14:creationId xmlns:p14="http://schemas.microsoft.com/office/powerpoint/2010/main" val="1056050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718" r="11793"/>
          <a:stretch/>
        </p:blipFill>
        <p:spPr>
          <a:xfrm>
            <a:off x="1600200" y="838200"/>
            <a:ext cx="6570408" cy="5029200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2362200" y="2933700"/>
            <a:ext cx="2743200" cy="952500"/>
          </a:xfrm>
          <a:prstGeom prst="wedgeRectCallout">
            <a:avLst>
              <a:gd name="adj1" fmla="val 20949"/>
              <a:gd name="adj2" fmla="val -2160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 in your mnemonic of choice.  For Example:  STAC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67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RGN-Registration Screen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RGN stands for:</a:t>
            </a:r>
          </a:p>
          <a:p>
            <a:pPr lvl="1"/>
            <a:r>
              <a:rPr lang="en-US" dirty="0" smtClean="0"/>
              <a:t>Registration</a:t>
            </a:r>
          </a:p>
          <a:p>
            <a:pPr lvl="1"/>
            <a:r>
              <a:rPr lang="en-US" dirty="0" smtClean="0"/>
              <a:t>This is where you register your students.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506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091" t="7317" r="25229" b="18293"/>
          <a:stretch/>
        </p:blipFill>
        <p:spPr>
          <a:xfrm>
            <a:off x="381000" y="457200"/>
            <a:ext cx="8368260" cy="5867400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5334000" y="2133600"/>
            <a:ext cx="3124200" cy="838200"/>
          </a:xfrm>
          <a:prstGeom prst="wedgeRectCallout">
            <a:avLst>
              <a:gd name="adj1" fmla="val -117925"/>
              <a:gd name="adj2" fmla="val -224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 sure you are in the current term.  If blank like this, type 2019SP ACA 122</a:t>
            </a:r>
            <a:endParaRPr lang="en-US" dirty="0"/>
          </a:p>
        </p:txBody>
      </p:sp>
      <p:sp>
        <p:nvSpPr>
          <p:cNvPr id="4" name="Rectangular Callout 3"/>
          <p:cNvSpPr/>
          <p:nvPr/>
        </p:nvSpPr>
        <p:spPr>
          <a:xfrm>
            <a:off x="5334000" y="3429000"/>
            <a:ext cx="3415260" cy="1143000"/>
          </a:xfrm>
          <a:prstGeom prst="wedgeRectCallout">
            <a:avLst>
              <a:gd name="adj1" fmla="val -35186"/>
              <a:gd name="adj2" fmla="val 908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Here, you will see if she is pre-registered or registered, plus the number of credits hours she is taking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041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541" t="8020" r="16228" b="14452"/>
          <a:stretch/>
        </p:blipFill>
        <p:spPr>
          <a:xfrm>
            <a:off x="240909" y="290146"/>
            <a:ext cx="8598291" cy="6110654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6086622" y="3657600"/>
            <a:ext cx="2447778" cy="838200"/>
          </a:xfrm>
          <a:prstGeom prst="wedgeRectCallout">
            <a:avLst>
              <a:gd name="adj1" fmla="val -81486"/>
              <a:gd name="adj2" fmla="val 72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 inside one and use the down arrow to get to a new page</a:t>
            </a:r>
            <a:endParaRPr lang="en-US" dirty="0"/>
          </a:p>
        </p:txBody>
      </p:sp>
      <p:sp>
        <p:nvSpPr>
          <p:cNvPr id="7" name="Rectangular Callout 6"/>
          <p:cNvSpPr/>
          <p:nvPr/>
        </p:nvSpPr>
        <p:spPr>
          <a:xfrm>
            <a:off x="5410200" y="609600"/>
            <a:ext cx="3124200" cy="533400"/>
          </a:xfrm>
          <a:prstGeom prst="wedgeRectCallout">
            <a:avLst>
              <a:gd name="adj1" fmla="val -130308"/>
              <a:gd name="adj2" fmla="val 3272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 in:  EDU 151 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22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/>
              <a:t>RSTR-Academic Roster Inquiry</a:t>
            </a:r>
          </a:p>
        </p:txBody>
      </p:sp>
    </p:spTree>
    <p:extLst>
      <p:ext uri="{BB962C8B-B14F-4D97-AF65-F5344CB8AC3E}">
        <p14:creationId xmlns:p14="http://schemas.microsoft.com/office/powerpoint/2010/main" val="2179275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RSTR-Academic Roster Inquiry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RSTR stands for:</a:t>
            </a:r>
          </a:p>
          <a:p>
            <a:pPr lvl="1"/>
            <a:r>
              <a:rPr lang="en-US" dirty="0" smtClean="0"/>
              <a:t>Academic Roster Inquiry</a:t>
            </a:r>
          </a:p>
          <a:p>
            <a:pPr lvl="1"/>
            <a:r>
              <a:rPr lang="en-US" dirty="0"/>
              <a:t>This </a:t>
            </a:r>
            <a:r>
              <a:rPr lang="en-US" dirty="0" smtClean="0"/>
              <a:t>page can be used </a:t>
            </a:r>
            <a:r>
              <a:rPr lang="en-US" dirty="0"/>
              <a:t>to </a:t>
            </a:r>
            <a:r>
              <a:rPr lang="en-US" dirty="0" smtClean="0"/>
              <a:t>see </a:t>
            </a:r>
            <a:r>
              <a:rPr lang="en-US" dirty="0"/>
              <a:t>the list or roster of students in a </a:t>
            </a:r>
            <a:r>
              <a:rPr lang="en-US" dirty="0" smtClean="0"/>
              <a:t>particular </a:t>
            </a:r>
            <a:r>
              <a:rPr lang="en-US" dirty="0"/>
              <a:t>class section. 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1373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32" t="6024" r="30196" b="16867"/>
          <a:stretch/>
        </p:blipFill>
        <p:spPr>
          <a:xfrm>
            <a:off x="609600" y="381000"/>
            <a:ext cx="7712870" cy="6019800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2286000" y="2590800"/>
            <a:ext cx="2971800" cy="609600"/>
          </a:xfrm>
          <a:prstGeom prst="wedgeRectCallout">
            <a:avLst>
              <a:gd name="adj1" fmla="val 43960"/>
              <a:gd name="adj2" fmla="val -2129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 in the course:  CIS 110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2294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469" t="6249" r="27578" b="20001"/>
          <a:stretch/>
        </p:blipFill>
        <p:spPr>
          <a:xfrm>
            <a:off x="457200" y="381000"/>
            <a:ext cx="8055245" cy="5867400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6553200" y="2819400"/>
            <a:ext cx="2209800" cy="914400"/>
          </a:xfrm>
          <a:prstGeom prst="wedgeRectCallout">
            <a:avLst>
              <a:gd name="adj1" fmla="val -230614"/>
              <a:gd name="adj2" fmla="val -174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Pick the section you want.  Click on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237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750" t="5334" r="32500" b="16001"/>
          <a:stretch/>
        </p:blipFill>
        <p:spPr>
          <a:xfrm>
            <a:off x="838200" y="381000"/>
            <a:ext cx="7086600" cy="6059557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4572000" y="4343400"/>
            <a:ext cx="2514600" cy="914400"/>
          </a:xfrm>
          <a:prstGeom prst="wedgeRectCallout">
            <a:avLst>
              <a:gd name="adj1" fmla="val -69434"/>
              <a:gd name="adj2" fmla="val -1792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Drill down to learn more about that student.  Click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4133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/>
              <a:t>STSC-Student Schedule</a:t>
            </a:r>
          </a:p>
        </p:txBody>
      </p:sp>
    </p:spTree>
    <p:extLst>
      <p:ext uri="{BB962C8B-B14F-4D97-AF65-F5344CB8AC3E}">
        <p14:creationId xmlns:p14="http://schemas.microsoft.com/office/powerpoint/2010/main" val="2100490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STSC-Student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STSC stands for:</a:t>
            </a:r>
          </a:p>
          <a:p>
            <a:pPr lvl="1"/>
            <a:r>
              <a:rPr lang="en-US" dirty="0" smtClean="0"/>
              <a:t>Student Schedule</a:t>
            </a:r>
          </a:p>
          <a:p>
            <a:pPr lvl="1"/>
            <a:r>
              <a:rPr lang="en-US" dirty="0" smtClean="0"/>
              <a:t>You use this to see what a particular student’s course schedule 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26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392" r="25104" b="30579"/>
          <a:stretch/>
        </p:blipFill>
        <p:spPr>
          <a:xfrm>
            <a:off x="914400" y="762000"/>
            <a:ext cx="7315202" cy="4800600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2667000" y="3810000"/>
            <a:ext cx="4648200" cy="1066800"/>
          </a:xfrm>
          <a:prstGeom prst="wedgeRectCallout">
            <a:avLst>
              <a:gd name="adj1" fmla="val -23670"/>
              <a:gd name="adj2" fmla="val -1641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Once you have typed in a few mnemonics, they will be saved in your search history.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674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406" t="6944" r="26562" b="16667"/>
          <a:stretch/>
        </p:blipFill>
        <p:spPr>
          <a:xfrm>
            <a:off x="609600" y="533400"/>
            <a:ext cx="7924800" cy="5970740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3581400" y="3886200"/>
            <a:ext cx="2133600" cy="685800"/>
          </a:xfrm>
          <a:prstGeom prst="wedgeRectCallout">
            <a:avLst>
              <a:gd name="adj1" fmla="val 26282"/>
              <a:gd name="adj2" fmla="val -4182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 in student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7724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664" t="6329" r="29510" b="17722"/>
          <a:stretch/>
        </p:blipFill>
        <p:spPr>
          <a:xfrm>
            <a:off x="762000" y="304800"/>
            <a:ext cx="7920991" cy="6172200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3581400" y="3886200"/>
            <a:ext cx="2133600" cy="685800"/>
          </a:xfrm>
          <a:prstGeom prst="wedgeRectCallout">
            <a:avLst>
              <a:gd name="adj1" fmla="val 26282"/>
              <a:gd name="adj2" fmla="val -4182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 in term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1946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469" t="6250" r="31797" b="20000"/>
          <a:stretch/>
        </p:blipFill>
        <p:spPr>
          <a:xfrm>
            <a:off x="533400" y="228600"/>
            <a:ext cx="7924800" cy="6234175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5943600" y="3733800"/>
            <a:ext cx="2133600" cy="685800"/>
          </a:xfrm>
          <a:prstGeom prst="wedgeRectCallout">
            <a:avLst>
              <a:gd name="adj1" fmla="val -98581"/>
              <a:gd name="adj2" fmla="val -503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His schedule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28800" y="838200"/>
            <a:ext cx="5562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723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/>
              <a:t>SMIN-Section Meeting Inquiry</a:t>
            </a:r>
          </a:p>
        </p:txBody>
      </p:sp>
    </p:spTree>
    <p:extLst>
      <p:ext uri="{BB962C8B-B14F-4D97-AF65-F5344CB8AC3E}">
        <p14:creationId xmlns:p14="http://schemas.microsoft.com/office/powerpoint/2010/main" val="27744166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SMIN-Section Meeting Inquiry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SMIN stands for:</a:t>
            </a:r>
          </a:p>
          <a:p>
            <a:pPr lvl="1"/>
            <a:r>
              <a:rPr lang="en-US" dirty="0" smtClean="0"/>
              <a:t>Section Meeting Inquiry</a:t>
            </a:r>
          </a:p>
          <a:p>
            <a:pPr lvl="1"/>
            <a:r>
              <a:rPr lang="en-US" dirty="0"/>
              <a:t>This page can be used to see the list or roster of students in a particular class section.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168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163" t="1149" r="28879" b="17241"/>
          <a:stretch/>
        </p:blipFill>
        <p:spPr>
          <a:xfrm>
            <a:off x="838200" y="381000"/>
            <a:ext cx="7315200" cy="6110344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2286000" y="2971800"/>
            <a:ext cx="2971800" cy="609600"/>
          </a:xfrm>
          <a:prstGeom prst="wedgeRectCallout">
            <a:avLst>
              <a:gd name="adj1" fmla="val 43960"/>
              <a:gd name="adj2" fmla="val -2129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 in the course:  CIS 110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7297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099" t="5398" r="26798" b="8300"/>
          <a:stretch/>
        </p:blipFill>
        <p:spPr>
          <a:xfrm>
            <a:off x="381000" y="228599"/>
            <a:ext cx="7772400" cy="6277707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4953000" y="2438400"/>
            <a:ext cx="2590800" cy="762000"/>
          </a:xfrm>
          <a:prstGeom prst="wedgeRectCallout">
            <a:avLst>
              <a:gd name="adj1" fmla="val -126546"/>
              <a:gd name="adj2" fmla="val -1103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Pick the section you want.  Click 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5507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778" t="6098" r="33704" b="15854"/>
          <a:stretch/>
        </p:blipFill>
        <p:spPr>
          <a:xfrm>
            <a:off x="533400" y="304800"/>
            <a:ext cx="7710814" cy="6324600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5486400" y="1981200"/>
            <a:ext cx="2971800" cy="914400"/>
          </a:xfrm>
          <a:prstGeom prst="wedgeRectCallout">
            <a:avLst>
              <a:gd name="adj1" fmla="val -102786"/>
              <a:gd name="adj2" fmla="val 192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22 students.  Click the box next to the number to drill down and see who they are.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65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664" t="7595" r="30935" b="12658"/>
          <a:stretch/>
        </p:blipFill>
        <p:spPr>
          <a:xfrm>
            <a:off x="914400" y="533400"/>
            <a:ext cx="7239000" cy="608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840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8229600" cy="1470025"/>
          </a:xfrm>
        </p:spPr>
        <p:txBody>
          <a:bodyPr>
            <a:normAutofit/>
          </a:bodyPr>
          <a:lstStyle/>
          <a:p>
            <a:r>
              <a:rPr lang="en-US" b="1" u="sng" dirty="0"/>
              <a:t>STRK-Student FERPA Information</a:t>
            </a:r>
          </a:p>
        </p:txBody>
      </p:sp>
    </p:spTree>
    <p:extLst>
      <p:ext uri="{BB962C8B-B14F-4D97-AF65-F5344CB8AC3E}">
        <p14:creationId xmlns:p14="http://schemas.microsoft.com/office/powerpoint/2010/main" val="2885160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Common Mnemonics</a:t>
            </a:r>
            <a:endParaRPr lang="en-US" b="1" u="sng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742433"/>
              </p:ext>
            </p:extLst>
          </p:nvPr>
        </p:nvGraphicFramePr>
        <p:xfrm>
          <a:off x="457200" y="1417638"/>
          <a:ext cx="8229600" cy="521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9105">
                  <a:extLst>
                    <a:ext uri="{9D8B030D-6E8A-4147-A177-3AD203B41FA5}">
                      <a16:colId xmlns:a16="http://schemas.microsoft.com/office/drawing/2014/main" val="1528975315"/>
                    </a:ext>
                  </a:extLst>
                </a:gridCol>
                <a:gridCol w="5780495">
                  <a:extLst>
                    <a:ext uri="{9D8B030D-6E8A-4147-A177-3AD203B41FA5}">
                      <a16:colId xmlns:a16="http://schemas.microsoft.com/office/drawing/2014/main" val="2744229671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u="sng" dirty="0">
                          <a:effectLst/>
                        </a:rPr>
                        <a:t>Mnemonic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u="sng" dirty="0">
                          <a:effectLst/>
                        </a:rPr>
                        <a:t>Description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9946896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STAC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Student Academic Credits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7142954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EVAL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Evaluate Student Program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0714185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TSUM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Test Summary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5185638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SMIN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Section Meeting Inquiry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255878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RGAM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Registration Activity Monitor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5513303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RSTR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Academic Roster Inquiry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1552087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STSC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Student Schedule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383705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RGN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Registration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790787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PSPR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Proposed Student Program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490232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STRK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Student FERPA Information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876108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XRISE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RISE Placement Information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6322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83267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STRK-Student FERPA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STRK stands for:</a:t>
            </a:r>
          </a:p>
          <a:p>
            <a:pPr lvl="1"/>
            <a:r>
              <a:rPr lang="en-US" dirty="0" smtClean="0"/>
              <a:t>Student </a:t>
            </a:r>
            <a:r>
              <a:rPr lang="en-US" dirty="0"/>
              <a:t>FERPA </a:t>
            </a:r>
            <a:r>
              <a:rPr lang="en-US" dirty="0" smtClean="0"/>
              <a:t>Information</a:t>
            </a:r>
          </a:p>
          <a:p>
            <a:pPr lvl="1"/>
            <a:r>
              <a:rPr lang="en-US" dirty="0"/>
              <a:t>Use this mnemonic to determine if a student has a FERPA release form on file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This helps you know who you can and can not speak to about the student (college info).</a:t>
            </a:r>
          </a:p>
          <a:p>
            <a:pPr lvl="1"/>
            <a:r>
              <a:rPr lang="en-US" dirty="0" smtClean="0"/>
              <a:t>You can only speak to the people the student has listed.</a:t>
            </a:r>
          </a:p>
          <a:p>
            <a:pPr lvl="1"/>
            <a:r>
              <a:rPr lang="en-US" dirty="0" smtClean="0"/>
              <a:t>No one listed:  You can only speak to the student.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5121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535" t="5600" r="28346" b="20209"/>
          <a:stretch/>
        </p:blipFill>
        <p:spPr>
          <a:xfrm>
            <a:off x="304799" y="228600"/>
            <a:ext cx="8453887" cy="6400800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3581400" y="3886200"/>
            <a:ext cx="2133600" cy="685800"/>
          </a:xfrm>
          <a:prstGeom prst="wedgeRectCallout">
            <a:avLst>
              <a:gd name="adj1" fmla="val 26282"/>
              <a:gd name="adj2" fmla="val -4182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 in student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277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402" t="5953" r="28348" b="22619"/>
          <a:stretch/>
        </p:blipFill>
        <p:spPr>
          <a:xfrm>
            <a:off x="304800" y="304800"/>
            <a:ext cx="8427720" cy="6019800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3581400" y="3886200"/>
            <a:ext cx="2133600" cy="685800"/>
          </a:xfrm>
          <a:prstGeom prst="wedgeRectCallout">
            <a:avLst>
              <a:gd name="adj1" fmla="val -82509"/>
              <a:gd name="adj2" fmla="val -2169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form.  Only speak to Farrell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52600" y="990600"/>
            <a:ext cx="5562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906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517" t="8046" r="30819" b="25287"/>
          <a:stretch/>
        </p:blipFill>
        <p:spPr>
          <a:xfrm>
            <a:off x="228599" y="228600"/>
            <a:ext cx="8614541" cy="6019800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3886200" y="4191000"/>
            <a:ext cx="2971800" cy="990600"/>
          </a:xfrm>
          <a:prstGeom prst="wedgeRectCallout">
            <a:avLst>
              <a:gd name="adj1" fmla="val -73042"/>
              <a:gd name="adj2" fmla="val -1646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Mr. Watson has a form.  Click on it to see who you can talk to about him.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76400" y="762000"/>
            <a:ext cx="5867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ular Callout 4"/>
          <p:cNvSpPr/>
          <p:nvPr/>
        </p:nvSpPr>
        <p:spPr>
          <a:xfrm>
            <a:off x="4800600" y="1752600"/>
            <a:ext cx="3048000" cy="457200"/>
          </a:xfrm>
          <a:prstGeom prst="wedgeRectCallout">
            <a:avLst>
              <a:gd name="adj1" fmla="val -146274"/>
              <a:gd name="adj2" fmla="val 1426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 here to see the form.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4489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083" t="4972" r="25175" b="31625"/>
          <a:stretch/>
        </p:blipFill>
        <p:spPr>
          <a:xfrm>
            <a:off x="304800" y="76200"/>
            <a:ext cx="8534400" cy="6248400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3886200" y="4419600"/>
            <a:ext cx="2971800" cy="990600"/>
          </a:xfrm>
          <a:prstGeom prst="wedgeRectCallout">
            <a:avLst>
              <a:gd name="adj1" fmla="val -34876"/>
              <a:gd name="adj2" fmla="val -1610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can talk to his mom and dad.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5565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u="sng" dirty="0"/>
              <a:t>PSPR-Proposed Student Program</a:t>
            </a:r>
          </a:p>
        </p:txBody>
      </p:sp>
    </p:spTree>
    <p:extLst>
      <p:ext uri="{BB962C8B-B14F-4D97-AF65-F5344CB8AC3E}">
        <p14:creationId xmlns:p14="http://schemas.microsoft.com/office/powerpoint/2010/main" val="409131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PSPR-Proposed Student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PSPR stands for:  </a:t>
            </a:r>
          </a:p>
          <a:p>
            <a:pPr lvl="1"/>
            <a:r>
              <a:rPr lang="en-US" dirty="0" smtClean="0"/>
              <a:t>Proposed Student Program</a:t>
            </a:r>
          </a:p>
          <a:p>
            <a:pPr lvl="1"/>
            <a:r>
              <a:rPr lang="en-US" dirty="0" smtClean="0"/>
              <a:t>This is where you can get a look at the student’s transcript in their </a:t>
            </a:r>
            <a:r>
              <a:rPr lang="en-US" b="1" u="sng" dirty="0" smtClean="0"/>
              <a:t>current</a:t>
            </a:r>
            <a:r>
              <a:rPr lang="en-US" dirty="0" smtClean="0"/>
              <a:t> Program of Study.</a:t>
            </a:r>
          </a:p>
          <a:p>
            <a:pPr lvl="1"/>
            <a:r>
              <a:rPr lang="en-US" dirty="0" smtClean="0"/>
              <a:t>This </a:t>
            </a:r>
            <a:r>
              <a:rPr lang="en-US" dirty="0"/>
              <a:t>page will </a:t>
            </a:r>
            <a:r>
              <a:rPr lang="en-US" dirty="0" smtClean="0"/>
              <a:t>also allow </a:t>
            </a:r>
            <a:r>
              <a:rPr lang="en-US" dirty="0"/>
              <a:t>you to perform an evaluation on your student in </a:t>
            </a:r>
            <a:r>
              <a:rPr lang="en-US" b="1" u="sng" dirty="0"/>
              <a:t>any</a:t>
            </a:r>
            <a:r>
              <a:rPr lang="en-US" dirty="0"/>
              <a:t> Program of Study at PCC (even if the student is not currently registered for that program).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4856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468" t="7500" r="28282" b="15000"/>
          <a:stretch/>
        </p:blipFill>
        <p:spPr>
          <a:xfrm>
            <a:off x="457200" y="381000"/>
            <a:ext cx="7865808" cy="6096000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3886200" y="3657600"/>
            <a:ext cx="2971800" cy="990600"/>
          </a:xfrm>
          <a:prstGeom prst="wedgeRectCallout">
            <a:avLst>
              <a:gd name="adj1" fmla="val -9728"/>
              <a:gd name="adj2" fmla="val -2729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 in student.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4452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641" r="26028" b="27397"/>
          <a:stretch/>
        </p:blipFill>
        <p:spPr>
          <a:xfrm>
            <a:off x="533400" y="457200"/>
            <a:ext cx="8192220" cy="5638800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3143610" y="4648200"/>
            <a:ext cx="2971800" cy="990600"/>
          </a:xfrm>
          <a:prstGeom prst="wedgeRectCallout">
            <a:avLst>
              <a:gd name="adj1" fmla="val -9728"/>
              <a:gd name="adj2" fmla="val -2729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 student.  Enter.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52600" y="2057400"/>
            <a:ext cx="2362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137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963" t="4054" r="27027" b="18919"/>
          <a:stretch/>
        </p:blipFill>
        <p:spPr>
          <a:xfrm>
            <a:off x="304800" y="152399"/>
            <a:ext cx="8077200" cy="6138671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7010400" y="3048000"/>
            <a:ext cx="1447800" cy="1143000"/>
          </a:xfrm>
          <a:prstGeom prst="wedgeRectCallout">
            <a:avLst>
              <a:gd name="adj1" fmla="val -254993"/>
              <a:gd name="adj2" fmla="val 724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Ms. Holley is currently an A10100 student</a:t>
            </a:r>
            <a:endParaRPr lang="en-US" dirty="0"/>
          </a:p>
        </p:txBody>
      </p:sp>
      <p:sp>
        <p:nvSpPr>
          <p:cNvPr id="6" name="Rectangular Callout 5"/>
          <p:cNvSpPr/>
          <p:nvPr/>
        </p:nvSpPr>
        <p:spPr>
          <a:xfrm>
            <a:off x="762000" y="2209800"/>
            <a:ext cx="1524000" cy="1371600"/>
          </a:xfrm>
          <a:prstGeom prst="wedgeRectCallout">
            <a:avLst>
              <a:gd name="adj1" fmla="val 186505"/>
              <a:gd name="adj2" fmla="val -1145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Let’s see what she would look like as a A55220CT.  Hit Enter.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574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Looking Up The Last Thing Accessed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look up the last student or course accessed, type in:</a:t>
            </a:r>
          </a:p>
          <a:p>
            <a:pPr lvl="1"/>
            <a:r>
              <a:rPr lang="en-US" sz="4400" dirty="0" smtClean="0"/>
              <a:t>@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666737"/>
            <a:ext cx="3653578" cy="242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599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625" t="5555" r="26562" b="18056"/>
          <a:stretch/>
        </p:blipFill>
        <p:spPr>
          <a:xfrm>
            <a:off x="228600" y="179172"/>
            <a:ext cx="8575964" cy="6374027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5486400" y="2819400"/>
            <a:ext cx="2133600" cy="1679448"/>
          </a:xfrm>
          <a:prstGeom prst="wedgeRectCallout">
            <a:avLst>
              <a:gd name="adj1" fmla="val -178663"/>
              <a:gd name="adj2" fmla="val -1144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 catalog of choice.  In my example, 2018.  Hit enter.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2601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172" t="6250" r="27578" b="21250"/>
          <a:stretch/>
        </p:blipFill>
        <p:spPr>
          <a:xfrm>
            <a:off x="381000" y="381000"/>
            <a:ext cx="8513381" cy="6172200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3886200" y="4953000"/>
            <a:ext cx="1752600" cy="612648"/>
          </a:xfrm>
          <a:prstGeom prst="wedgeRectCallout">
            <a:avLst>
              <a:gd name="adj1" fmla="val -123133"/>
              <a:gd name="adj2" fmla="val 49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Drill down.  Click on it</a:t>
            </a:r>
            <a:endParaRPr lang="en-US" dirty="0"/>
          </a:p>
        </p:txBody>
      </p:sp>
      <p:sp>
        <p:nvSpPr>
          <p:cNvPr id="6" name="Rectangular Callout 5"/>
          <p:cNvSpPr/>
          <p:nvPr/>
        </p:nvSpPr>
        <p:spPr>
          <a:xfrm>
            <a:off x="7315199" y="1600200"/>
            <a:ext cx="1502981" cy="841248"/>
          </a:xfrm>
          <a:prstGeom prst="wedgeRectCallout">
            <a:avLst>
              <a:gd name="adj1" fmla="val -220605"/>
              <a:gd name="adj2" fmla="val 80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See the POS we are checking out.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33600" y="1066800"/>
            <a:ext cx="1905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19800" y="1181100"/>
            <a:ext cx="1905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050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071" t="5792" r="17152" b="30943"/>
          <a:stretch/>
        </p:blipFill>
        <p:spPr>
          <a:xfrm>
            <a:off x="76200" y="685800"/>
            <a:ext cx="8865098" cy="563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24400" y="1676400"/>
            <a:ext cx="1905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14400" y="1481073"/>
            <a:ext cx="27051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52600" y="2590800"/>
            <a:ext cx="1905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ular Callout 7"/>
          <p:cNvSpPr/>
          <p:nvPr/>
        </p:nvSpPr>
        <p:spPr>
          <a:xfrm>
            <a:off x="7391400" y="3276600"/>
            <a:ext cx="914400" cy="612648"/>
          </a:xfrm>
          <a:prstGeom prst="wedgeRectCallout">
            <a:avLst>
              <a:gd name="adj1" fmla="val -46323"/>
              <a:gd name="adj2" fmla="val -2345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 Save 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0911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915" t="7216" r="24935" b="8248"/>
          <a:stretch/>
        </p:blipFill>
        <p:spPr>
          <a:xfrm>
            <a:off x="838200" y="304800"/>
            <a:ext cx="7772400" cy="6248400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4572000" y="4953000"/>
            <a:ext cx="1676400" cy="1143000"/>
          </a:xfrm>
          <a:prstGeom prst="wedgeRectCallout">
            <a:avLst>
              <a:gd name="adj1" fmla="val 24883"/>
              <a:gd name="adj2" fmla="val -4028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 to get a printable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327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720" t="6175" r="23419" b="50603"/>
          <a:stretch/>
        </p:blipFill>
        <p:spPr>
          <a:xfrm>
            <a:off x="146824" y="457200"/>
            <a:ext cx="8504665" cy="5334000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6324600" y="1219200"/>
            <a:ext cx="1752600" cy="841248"/>
          </a:xfrm>
          <a:prstGeom prst="wedgeRectCallout">
            <a:avLst>
              <a:gd name="adj1" fmla="val -150139"/>
              <a:gd name="adj2" fmla="val 954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use these settings</a:t>
            </a:r>
            <a:endParaRPr lang="en-US" dirty="0"/>
          </a:p>
        </p:txBody>
      </p:sp>
      <p:sp>
        <p:nvSpPr>
          <p:cNvPr id="6" name="Rectangular Callout 5"/>
          <p:cNvSpPr/>
          <p:nvPr/>
        </p:nvSpPr>
        <p:spPr>
          <a:xfrm>
            <a:off x="6359769" y="4191000"/>
            <a:ext cx="1752600" cy="841248"/>
          </a:xfrm>
          <a:prstGeom prst="wedgeRectCallout">
            <a:avLst>
              <a:gd name="adj1" fmla="val -218868"/>
              <a:gd name="adj2" fmla="val -633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 it.</a:t>
            </a:r>
            <a:endParaRPr lang="en-US" dirty="0"/>
          </a:p>
        </p:txBody>
      </p:sp>
      <p:sp>
        <p:nvSpPr>
          <p:cNvPr id="7" name="Rectangular Callout 6"/>
          <p:cNvSpPr/>
          <p:nvPr/>
        </p:nvSpPr>
        <p:spPr>
          <a:xfrm>
            <a:off x="6477000" y="2133600"/>
            <a:ext cx="1752600" cy="841248"/>
          </a:xfrm>
          <a:prstGeom prst="wedgeRectCallout">
            <a:avLst>
              <a:gd name="adj1" fmla="val -150139"/>
              <a:gd name="adj2" fmla="val 954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Select 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3696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250" t="12000" r="31500" b="41333"/>
          <a:stretch/>
        </p:blipFill>
        <p:spPr>
          <a:xfrm>
            <a:off x="228600" y="457200"/>
            <a:ext cx="8501743" cy="5410200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3810000" y="5334000"/>
            <a:ext cx="2514600" cy="612648"/>
          </a:xfrm>
          <a:prstGeom prst="wedgeRectCallout">
            <a:avLst>
              <a:gd name="adj1" fmla="val 3555"/>
              <a:gd name="adj2" fmla="val -5287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 Download.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6106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009" t="8912" r="26600"/>
          <a:stretch/>
        </p:blipFill>
        <p:spPr>
          <a:xfrm>
            <a:off x="533400" y="381000"/>
            <a:ext cx="7848600" cy="6019800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6934200" y="3810000"/>
            <a:ext cx="914400" cy="612648"/>
          </a:xfrm>
          <a:prstGeom prst="wedgeRectCallout">
            <a:avLst>
              <a:gd name="adj1" fmla="val -73718"/>
              <a:gd name="adj2" fmla="val 2849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 open.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2788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13" t="6756" r="36148" b="16217"/>
          <a:stretch/>
        </p:blipFill>
        <p:spPr>
          <a:xfrm>
            <a:off x="304800" y="381000"/>
            <a:ext cx="8191101" cy="5638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00600" y="838200"/>
            <a:ext cx="990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ular Callout 3"/>
          <p:cNvSpPr/>
          <p:nvPr/>
        </p:nvSpPr>
        <p:spPr>
          <a:xfrm>
            <a:off x="457200" y="2667000"/>
            <a:ext cx="914400" cy="612648"/>
          </a:xfrm>
          <a:prstGeom prst="wedgeRectCallout">
            <a:avLst>
              <a:gd name="adj1" fmla="val 1282"/>
              <a:gd name="adj2" fmla="val -3766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 print.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5297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 smtClean="0"/>
              <a:t>XRISE: RISE Placement Information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3887587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XRISE: RISE Placement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XRISE stands for: </a:t>
            </a:r>
          </a:p>
          <a:p>
            <a:pPr lvl="1"/>
            <a:r>
              <a:rPr lang="en-US" dirty="0"/>
              <a:t>RISE </a:t>
            </a:r>
            <a:r>
              <a:rPr lang="en-US" dirty="0" smtClean="0"/>
              <a:t>Placement Information</a:t>
            </a:r>
          </a:p>
          <a:p>
            <a:r>
              <a:rPr lang="en-US" dirty="0" smtClean="0"/>
              <a:t>You go here to find:</a:t>
            </a:r>
          </a:p>
          <a:p>
            <a:pPr lvl="1"/>
            <a:r>
              <a:rPr lang="en-US" dirty="0" smtClean="0"/>
              <a:t>The students high school GPA as it applies to math and English course placement.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51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 smtClean="0"/>
              <a:t>STAC:  Student Academic Credits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7052170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RISE English: GPA Scores</a:t>
            </a:r>
            <a:endParaRPr lang="en-US" b="1" u="sn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0867511"/>
              </p:ext>
            </p:extLst>
          </p:nvPr>
        </p:nvGraphicFramePr>
        <p:xfrm>
          <a:off x="685800" y="1676400"/>
          <a:ext cx="7772400" cy="3505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2924">
                  <a:extLst>
                    <a:ext uri="{9D8B030D-6E8A-4147-A177-3AD203B41FA5}">
                      <a16:colId xmlns:a16="http://schemas.microsoft.com/office/drawing/2014/main" val="2613997526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648443310"/>
                    </a:ext>
                  </a:extLst>
                </a:gridCol>
                <a:gridCol w="3188676">
                  <a:extLst>
                    <a:ext uri="{9D8B030D-6E8A-4147-A177-3AD203B41FA5}">
                      <a16:colId xmlns:a16="http://schemas.microsoft.com/office/drawing/2014/main" val="1809149869"/>
                    </a:ext>
                  </a:extLst>
                </a:gridCol>
              </a:tblGrid>
              <a:tr h="4182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HS GPA 2.8 or above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HS GPA 2.2-2.799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HS GPA below 2.2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1395799"/>
                  </a:ext>
                </a:extLst>
              </a:tr>
              <a:tr h="15434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Gateway English course: ENG 111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Gateway English course (ENG 111) with ENG 011 co-req.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BSP 4002 (Tier 1 ) Unit 1-6 for: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ENG 111 with co-requisite course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6382471"/>
                  </a:ext>
                </a:extLst>
              </a:tr>
              <a:tr h="15434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BSP 4002 (Tier 1 &amp; 2) Unit 1-10 for: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effectLst/>
                        </a:rPr>
                        <a:t>ENG 111 with no co-requisite course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5215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30102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RISE </a:t>
            </a:r>
            <a:r>
              <a:rPr lang="en-US" b="1" u="sng" dirty="0" smtClean="0"/>
              <a:t>Math: </a:t>
            </a:r>
            <a:r>
              <a:rPr lang="en-US" b="1" u="sng" dirty="0"/>
              <a:t>GPA Scores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5737411"/>
              </p:ext>
            </p:extLst>
          </p:nvPr>
        </p:nvGraphicFramePr>
        <p:xfrm>
          <a:off x="609599" y="1600200"/>
          <a:ext cx="7848600" cy="45395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90614">
                  <a:extLst>
                    <a:ext uri="{9D8B030D-6E8A-4147-A177-3AD203B41FA5}">
                      <a16:colId xmlns:a16="http://schemas.microsoft.com/office/drawing/2014/main" val="2280495712"/>
                    </a:ext>
                  </a:extLst>
                </a:gridCol>
                <a:gridCol w="2267372">
                  <a:extLst>
                    <a:ext uri="{9D8B030D-6E8A-4147-A177-3AD203B41FA5}">
                      <a16:colId xmlns:a16="http://schemas.microsoft.com/office/drawing/2014/main" val="2611133942"/>
                    </a:ext>
                  </a:extLst>
                </a:gridCol>
                <a:gridCol w="2790614">
                  <a:extLst>
                    <a:ext uri="{9D8B030D-6E8A-4147-A177-3AD203B41FA5}">
                      <a16:colId xmlns:a16="http://schemas.microsoft.com/office/drawing/2014/main" val="516085329"/>
                    </a:ext>
                  </a:extLst>
                </a:gridCol>
              </a:tblGrid>
              <a:tr h="1820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HS GPA 2.8 or above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1" marR="5470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HS GPA 2.2-2.799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1" marR="5470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HS GPA below 2.2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1" marR="54701" marT="0" marB="0"/>
                </a:tc>
                <a:extLst>
                  <a:ext uri="{0D108BD9-81ED-4DB2-BD59-A6C34878D82A}">
                    <a16:rowId xmlns:a16="http://schemas.microsoft.com/office/drawing/2014/main" val="1671718604"/>
                  </a:ext>
                </a:extLst>
              </a:tr>
              <a:tr h="16647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Gateway math course: MAT 110, 143, 152 or 171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1" marR="5470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Gateway math course with corresponding co-requisite course: MAT 010, 043, 052, or 071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1" marR="5470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BSP 4003 (Tier 1) Unit 1-8 for: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MAT 110 with no co-requisite course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MAT 143 or 152 with corresponding co-requisite course if BSP 4002 (T1 &amp; T2) completed or bypassed.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1" marR="54701" marT="0" marB="0"/>
                </a:tc>
                <a:extLst>
                  <a:ext uri="{0D108BD9-81ED-4DB2-BD59-A6C34878D82A}">
                    <a16:rowId xmlns:a16="http://schemas.microsoft.com/office/drawing/2014/main" val="2625202882"/>
                  </a:ext>
                </a:extLst>
              </a:tr>
              <a:tr h="1846802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1" marR="54701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1" marR="5470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BSP 4003 (Tier 1 &amp; 2) Unit 1-12 for:</a:t>
                      </a:r>
                    </a:p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MAT 143 or 152 with no co-requisite course if BSP 4002 (T1 &amp; T2) completed or bypassed.</a:t>
                      </a:r>
                    </a:p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MAT 171 with corresponding co-requisite course.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1" marR="54701" marT="0" marB="0"/>
                </a:tc>
                <a:extLst>
                  <a:ext uri="{0D108BD9-81ED-4DB2-BD59-A6C34878D82A}">
                    <a16:rowId xmlns:a16="http://schemas.microsoft.com/office/drawing/2014/main" val="2914314199"/>
                  </a:ext>
                </a:extLst>
              </a:tr>
              <a:tr h="8323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BSP 4003 (Tier 1-3) Unit 1-17 for:</a:t>
                      </a:r>
                    </a:p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</a:p>
                    <a:p>
                      <a:pPr marL="342900" marR="0" lvl="0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200" dirty="0">
                          <a:effectLst/>
                        </a:rPr>
                        <a:t>MAT 171 with no co-requisite course.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01" marR="54701" marT="0" marB="0"/>
                </a:tc>
                <a:extLst>
                  <a:ext uri="{0D108BD9-81ED-4DB2-BD59-A6C34878D82A}">
                    <a16:rowId xmlns:a16="http://schemas.microsoft.com/office/drawing/2014/main" val="1990802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97496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593" t="2761" r="16667" b="19873"/>
          <a:stretch/>
        </p:blipFill>
        <p:spPr>
          <a:xfrm>
            <a:off x="609599" y="457200"/>
            <a:ext cx="8057745" cy="5562600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2286000" y="4114800"/>
            <a:ext cx="2743200" cy="688848"/>
          </a:xfrm>
          <a:prstGeom prst="wedgeRectCallout">
            <a:avLst>
              <a:gd name="adj1" fmla="val -2564"/>
              <a:gd name="adj2" fmla="val -3433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Pick a person to look up and hit OK.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4897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41" t="3583" r="16667" b="28927"/>
          <a:stretch/>
        </p:blipFill>
        <p:spPr>
          <a:xfrm>
            <a:off x="380999" y="457200"/>
            <a:ext cx="8411737" cy="5486400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3352800" y="3429000"/>
            <a:ext cx="914400" cy="612648"/>
          </a:xfrm>
          <a:prstGeom prst="wedgeRectCallout">
            <a:avLst>
              <a:gd name="adj1" fmla="val 11859"/>
              <a:gd name="adj2" fmla="val -2919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Double click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5520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67" t="6052" r="16667" b="23166"/>
          <a:stretch/>
        </p:blipFill>
        <p:spPr>
          <a:xfrm>
            <a:off x="457199" y="457200"/>
            <a:ext cx="8293395" cy="5715000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6019800" y="3886200"/>
            <a:ext cx="2730794" cy="1447800"/>
          </a:xfrm>
          <a:prstGeom prst="wedgeRectCallout">
            <a:avLst>
              <a:gd name="adj1" fmla="val -131591"/>
              <a:gd name="adj2" fmla="val -116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Her GPA is 2.286. She can take any math or English with the co-requisite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4143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67" t="6052" r="16667" b="23166"/>
          <a:stretch/>
        </p:blipFill>
        <p:spPr>
          <a:xfrm>
            <a:off x="533400" y="838200"/>
            <a:ext cx="8229600" cy="4914956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6096000" y="3581400"/>
            <a:ext cx="2438400" cy="1066800"/>
          </a:xfrm>
          <a:prstGeom prst="wedgeRectCallout">
            <a:avLst>
              <a:gd name="adj1" fmla="val -204727"/>
              <a:gd name="adj2" fmla="val -1353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Drill down to see what is in the STAC window related to RISE.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7955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41" t="4407" r="15741" b="28104"/>
          <a:stretch/>
        </p:blipFill>
        <p:spPr>
          <a:xfrm>
            <a:off x="381000" y="685800"/>
            <a:ext cx="8309517" cy="5029200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6019800" y="3886200"/>
            <a:ext cx="2730794" cy="1447800"/>
          </a:xfrm>
          <a:prstGeom prst="wedgeRectCallout">
            <a:avLst>
              <a:gd name="adj1" fmla="val -128049"/>
              <a:gd name="adj2" fmla="val -1107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Her GPA is 2.915. She can take any math or English without the co-requisite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77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742" t="4406" r="30555" b="18227"/>
          <a:stretch/>
        </p:blipFill>
        <p:spPr>
          <a:xfrm>
            <a:off x="838200" y="304800"/>
            <a:ext cx="7543800" cy="6113079"/>
          </a:xfrm>
          <a:prstGeom prst="rect">
            <a:avLst/>
          </a:prstGeom>
        </p:spPr>
      </p:pic>
      <p:sp>
        <p:nvSpPr>
          <p:cNvPr id="5" name="Rectangular Callout 4"/>
          <p:cNvSpPr/>
          <p:nvPr/>
        </p:nvSpPr>
        <p:spPr>
          <a:xfrm>
            <a:off x="5943600" y="1295400"/>
            <a:ext cx="2514600" cy="1069848"/>
          </a:xfrm>
          <a:prstGeom prst="wedgeRectCallout">
            <a:avLst>
              <a:gd name="adj1" fmla="val -173368"/>
              <a:gd name="adj2" fmla="val 1609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See the credit for ENG 002 and 011. She can take ENG 111 straight up.</a:t>
            </a:r>
            <a:endParaRPr lang="en-US" dirty="0"/>
          </a:p>
        </p:txBody>
      </p:sp>
      <p:sp>
        <p:nvSpPr>
          <p:cNvPr id="6" name="Rectangular Callout 5"/>
          <p:cNvSpPr/>
          <p:nvPr/>
        </p:nvSpPr>
        <p:spPr>
          <a:xfrm>
            <a:off x="6553200" y="2987354"/>
            <a:ext cx="2514600" cy="1404209"/>
          </a:xfrm>
          <a:prstGeom prst="wedgeRectCallout">
            <a:avLst>
              <a:gd name="adj1" fmla="val -194697"/>
              <a:gd name="adj2" fmla="val 519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See the credit for MAT 003 and 010, 021, 043, 052, &amp; 071. She can take any math course straight up.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9172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791200"/>
          </a:xfrm>
        </p:spPr>
        <p:txBody>
          <a:bodyPr/>
          <a:lstStyle/>
          <a:p>
            <a:pPr marL="109728" indent="0" algn="ctr">
              <a:buNone/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Questions?  Contact:</a:t>
            </a:r>
          </a:p>
          <a:p>
            <a:pPr marL="109728" indent="0" algn="ctr">
              <a:buNone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 algn="ctr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College Registrar in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Student Services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 algn="ctr">
              <a:buNone/>
            </a:pP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Or</a:t>
            </a:r>
          </a:p>
          <a:p>
            <a:pPr marL="109728" indent="0" algn="ctr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Neil Callahan</a:t>
            </a:r>
          </a:p>
          <a:p>
            <a:pPr marL="109728" indent="0" algn="ctr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ncallahan@pamlicocc.edu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 algn="ctr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Ext. 3042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969151"/>
            <a:ext cx="1143000" cy="10908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2969151"/>
            <a:ext cx="1143000" cy="109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62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STAC:  Student Academic 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STAC stands for:</a:t>
            </a:r>
          </a:p>
          <a:p>
            <a:pPr lvl="1"/>
            <a:r>
              <a:rPr lang="en-US" dirty="0" smtClean="0"/>
              <a:t>Student </a:t>
            </a:r>
            <a:r>
              <a:rPr lang="en-US" dirty="0"/>
              <a:t>Academic Credits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is the page to use when looking to see which classes have been taken, along with grades received.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267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000" r="28000" b="57606"/>
          <a:stretch/>
        </p:blipFill>
        <p:spPr>
          <a:xfrm>
            <a:off x="990600" y="533400"/>
            <a:ext cx="7467600" cy="3124200"/>
          </a:xfrm>
          <a:prstGeom prst="rect">
            <a:avLst/>
          </a:prstGeom>
        </p:spPr>
      </p:pic>
      <p:sp>
        <p:nvSpPr>
          <p:cNvPr id="3" name="Rectangular Callout 2"/>
          <p:cNvSpPr/>
          <p:nvPr/>
        </p:nvSpPr>
        <p:spPr>
          <a:xfrm>
            <a:off x="1371600" y="3428500"/>
            <a:ext cx="4419600" cy="612648"/>
          </a:xfrm>
          <a:prstGeom prst="wedgeRectCallout">
            <a:avLst>
              <a:gd name="adj1" fmla="val 65109"/>
              <a:gd name="adj2" fmla="val -2876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Enter the Students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Name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or Student ID here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14700" y="4495800"/>
            <a:ext cx="2819400" cy="1981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Examples:</a:t>
            </a:r>
          </a:p>
          <a:p>
            <a:pPr lvl="1"/>
            <a:r>
              <a:rPr lang="en-US" dirty="0" smtClean="0"/>
              <a:t>0220000</a:t>
            </a:r>
          </a:p>
          <a:p>
            <a:pPr lvl="1"/>
            <a:r>
              <a:rPr lang="en-US" dirty="0" smtClean="0"/>
              <a:t>Smith, Joe</a:t>
            </a:r>
          </a:p>
          <a:p>
            <a:pPr lvl="1"/>
            <a:r>
              <a:rPr lang="en-US" dirty="0" smtClean="0"/>
              <a:t>Joe Smith</a:t>
            </a:r>
          </a:p>
          <a:p>
            <a:pPr lvl="1"/>
            <a:r>
              <a:rPr lang="en-US" dirty="0" smtClean="0"/>
              <a:t>Smith, J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51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1362</Words>
  <Application>Microsoft Office PowerPoint</Application>
  <PresentationFormat>On-screen Show (4:3)</PresentationFormat>
  <Paragraphs>216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3" baseType="lpstr">
      <vt:lpstr>Arial</vt:lpstr>
      <vt:lpstr>Calibri</vt:lpstr>
      <vt:lpstr>Symbol</vt:lpstr>
      <vt:lpstr>Times New Roman</vt:lpstr>
      <vt:lpstr>Office Theme</vt:lpstr>
      <vt:lpstr>Mnemonics for Advisors</vt:lpstr>
      <vt:lpstr>Introduction</vt:lpstr>
      <vt:lpstr>PowerPoint Presentation</vt:lpstr>
      <vt:lpstr>PowerPoint Presentation</vt:lpstr>
      <vt:lpstr>Common Mnemonics</vt:lpstr>
      <vt:lpstr>Looking Up The Last Thing Accessed</vt:lpstr>
      <vt:lpstr>STAC:  Student Academic Credits</vt:lpstr>
      <vt:lpstr>STAC:  Student Academic Credits</vt:lpstr>
      <vt:lpstr>PowerPoint Presentation</vt:lpstr>
      <vt:lpstr>PowerPoint Presentation</vt:lpstr>
      <vt:lpstr>PowerPoint Presentation</vt:lpstr>
      <vt:lpstr>PowerPoint Presentation</vt:lpstr>
      <vt:lpstr>EVAL: Evaluate Student Program</vt:lpstr>
      <vt:lpstr>EVAL: Evaluate Student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TSUM-Test Summary Page</vt:lpstr>
      <vt:lpstr>TSUM-Test Summary Page</vt:lpstr>
      <vt:lpstr>PowerPoint Presentation</vt:lpstr>
      <vt:lpstr>PowerPoint Presentation</vt:lpstr>
      <vt:lpstr>TSUM screen with RISE info</vt:lpstr>
      <vt:lpstr>RGN-Registration Screen</vt:lpstr>
      <vt:lpstr>RGN-Registration Screen</vt:lpstr>
      <vt:lpstr>PowerPoint Presentation</vt:lpstr>
      <vt:lpstr>PowerPoint Presentation</vt:lpstr>
      <vt:lpstr>RSTR-Academic Roster Inquiry</vt:lpstr>
      <vt:lpstr>RSTR-Academic Roster Inquiry</vt:lpstr>
      <vt:lpstr>PowerPoint Presentation</vt:lpstr>
      <vt:lpstr>PowerPoint Presentation</vt:lpstr>
      <vt:lpstr>PowerPoint Presentation</vt:lpstr>
      <vt:lpstr>STSC-Student Schedule</vt:lpstr>
      <vt:lpstr>STSC-Student Schedule</vt:lpstr>
      <vt:lpstr>PowerPoint Presentation</vt:lpstr>
      <vt:lpstr>PowerPoint Presentation</vt:lpstr>
      <vt:lpstr>PowerPoint Presentation</vt:lpstr>
      <vt:lpstr>SMIN-Section Meeting Inquiry</vt:lpstr>
      <vt:lpstr>SMIN-Section Meeting Inquiry</vt:lpstr>
      <vt:lpstr>PowerPoint Presentation</vt:lpstr>
      <vt:lpstr>PowerPoint Presentation</vt:lpstr>
      <vt:lpstr>PowerPoint Presentation</vt:lpstr>
      <vt:lpstr>PowerPoint Presentation</vt:lpstr>
      <vt:lpstr>STRK-Student FERPA Information</vt:lpstr>
      <vt:lpstr>STRK-Student FERPA Information</vt:lpstr>
      <vt:lpstr>PowerPoint Presentation</vt:lpstr>
      <vt:lpstr>PowerPoint Presentation</vt:lpstr>
      <vt:lpstr>PowerPoint Presentation</vt:lpstr>
      <vt:lpstr>PowerPoint Presentation</vt:lpstr>
      <vt:lpstr>PSPR-Proposed Student Program</vt:lpstr>
      <vt:lpstr>PSPR-Proposed Student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XRISE: RISE Placement Information</vt:lpstr>
      <vt:lpstr>XRISE: RISE Placement Information</vt:lpstr>
      <vt:lpstr>RISE English: GPA Scores</vt:lpstr>
      <vt:lpstr>RISE Math: GPA Scores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 Prepared</dc:title>
  <dc:creator>Neil Callahan</dc:creator>
  <cp:lastModifiedBy>Neil Callahan</cp:lastModifiedBy>
  <cp:revision>81</cp:revision>
  <dcterms:created xsi:type="dcterms:W3CDTF">2013-04-08T12:32:58Z</dcterms:created>
  <dcterms:modified xsi:type="dcterms:W3CDTF">2020-08-05T21:59:22Z</dcterms:modified>
</cp:coreProperties>
</file>