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256" r:id="rId2"/>
    <p:sldId id="399" r:id="rId3"/>
    <p:sldId id="366" r:id="rId4"/>
    <p:sldId id="367" r:id="rId5"/>
    <p:sldId id="279" r:id="rId6"/>
    <p:sldId id="258" r:id="rId7"/>
    <p:sldId id="259" r:id="rId8"/>
    <p:sldId id="260" r:id="rId9"/>
    <p:sldId id="261" r:id="rId10"/>
    <p:sldId id="262" r:id="rId11"/>
    <p:sldId id="368" r:id="rId12"/>
    <p:sldId id="369" r:id="rId13"/>
    <p:sldId id="289" r:id="rId14"/>
    <p:sldId id="298" r:id="rId15"/>
    <p:sldId id="290" r:id="rId16"/>
    <p:sldId id="270" r:id="rId17"/>
    <p:sldId id="272" r:id="rId18"/>
    <p:sldId id="358" r:id="rId19"/>
    <p:sldId id="357" r:id="rId20"/>
    <p:sldId id="356" r:id="rId21"/>
    <p:sldId id="291" r:id="rId22"/>
    <p:sldId id="274" r:id="rId23"/>
    <p:sldId id="292" r:id="rId24"/>
    <p:sldId id="293" r:id="rId25"/>
    <p:sldId id="294" r:id="rId26"/>
    <p:sldId id="275" r:id="rId27"/>
    <p:sldId id="295" r:id="rId28"/>
    <p:sldId id="296" r:id="rId29"/>
    <p:sldId id="297" r:id="rId30"/>
    <p:sldId id="276" r:id="rId31"/>
    <p:sldId id="391" r:id="rId32"/>
    <p:sldId id="392" r:id="rId33"/>
    <p:sldId id="394" r:id="rId34"/>
    <p:sldId id="398" r:id="rId35"/>
    <p:sldId id="374" r:id="rId36"/>
    <p:sldId id="375" r:id="rId37"/>
    <p:sldId id="316" r:id="rId38"/>
    <p:sldId id="417" r:id="rId39"/>
    <p:sldId id="418" r:id="rId40"/>
    <p:sldId id="359" r:id="rId41"/>
    <p:sldId id="400" r:id="rId42"/>
    <p:sldId id="401" r:id="rId43"/>
    <p:sldId id="402" r:id="rId44"/>
    <p:sldId id="403" r:id="rId45"/>
    <p:sldId id="404" r:id="rId46"/>
    <p:sldId id="405" r:id="rId47"/>
    <p:sldId id="406" r:id="rId48"/>
    <p:sldId id="411" r:id="rId49"/>
    <p:sldId id="412" r:id="rId50"/>
    <p:sldId id="413" r:id="rId51"/>
    <p:sldId id="414" r:id="rId52"/>
    <p:sldId id="415" r:id="rId53"/>
    <p:sldId id="407" r:id="rId54"/>
    <p:sldId id="408" r:id="rId55"/>
    <p:sldId id="409" r:id="rId56"/>
    <p:sldId id="410" r:id="rId57"/>
    <p:sldId id="395" r:id="rId58"/>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9/20/2021</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9/20/2021</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36</a:t>
            </a:fld>
            <a:endParaRPr lang="en-US" dirty="0"/>
          </a:p>
        </p:txBody>
      </p:sp>
    </p:spTree>
    <p:extLst>
      <p:ext uri="{BB962C8B-B14F-4D97-AF65-F5344CB8AC3E}">
        <p14:creationId xmlns:p14="http://schemas.microsoft.com/office/powerpoint/2010/main" val="1333526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40</a:t>
            </a:fld>
            <a:endParaRPr lang="en-US" dirty="0"/>
          </a:p>
        </p:txBody>
      </p:sp>
    </p:spTree>
    <p:extLst>
      <p:ext uri="{BB962C8B-B14F-4D97-AF65-F5344CB8AC3E}">
        <p14:creationId xmlns:p14="http://schemas.microsoft.com/office/powerpoint/2010/main" val="2184290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41</a:t>
            </a:fld>
            <a:endParaRPr lang="en-US" dirty="0"/>
          </a:p>
        </p:txBody>
      </p:sp>
    </p:spTree>
    <p:extLst>
      <p:ext uri="{BB962C8B-B14F-4D97-AF65-F5344CB8AC3E}">
        <p14:creationId xmlns:p14="http://schemas.microsoft.com/office/powerpoint/2010/main" val="3819510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45</a:t>
            </a:fld>
            <a:endParaRPr lang="en-US" dirty="0"/>
          </a:p>
        </p:txBody>
      </p:sp>
    </p:spTree>
    <p:extLst>
      <p:ext uri="{BB962C8B-B14F-4D97-AF65-F5344CB8AC3E}">
        <p14:creationId xmlns:p14="http://schemas.microsoft.com/office/powerpoint/2010/main" val="207839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46</a:t>
            </a:fld>
            <a:endParaRPr lang="en-US" dirty="0"/>
          </a:p>
        </p:txBody>
      </p:sp>
    </p:spTree>
    <p:extLst>
      <p:ext uri="{BB962C8B-B14F-4D97-AF65-F5344CB8AC3E}">
        <p14:creationId xmlns:p14="http://schemas.microsoft.com/office/powerpoint/2010/main" val="2898426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55</a:t>
            </a:fld>
            <a:endParaRPr lang="en-US" dirty="0"/>
          </a:p>
        </p:txBody>
      </p:sp>
    </p:spTree>
    <p:extLst>
      <p:ext uri="{BB962C8B-B14F-4D97-AF65-F5344CB8AC3E}">
        <p14:creationId xmlns:p14="http://schemas.microsoft.com/office/powerpoint/2010/main" val="505409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57</a:t>
            </a:fld>
            <a:endParaRPr lang="en-US" dirty="0"/>
          </a:p>
        </p:txBody>
      </p:sp>
    </p:spTree>
    <p:extLst>
      <p:ext uri="{BB962C8B-B14F-4D97-AF65-F5344CB8AC3E}">
        <p14:creationId xmlns:p14="http://schemas.microsoft.com/office/powerpoint/2010/main" val="2117156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85562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11</a:t>
            </a:fld>
            <a:endParaRPr lang="en-US" dirty="0"/>
          </a:p>
        </p:txBody>
      </p:sp>
    </p:spTree>
    <p:extLst>
      <p:ext uri="{BB962C8B-B14F-4D97-AF65-F5344CB8AC3E}">
        <p14:creationId xmlns:p14="http://schemas.microsoft.com/office/powerpoint/2010/main" val="464011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12</a:t>
            </a:fld>
            <a:endParaRPr lang="en-US" dirty="0"/>
          </a:p>
        </p:txBody>
      </p:sp>
    </p:spTree>
    <p:extLst>
      <p:ext uri="{BB962C8B-B14F-4D97-AF65-F5344CB8AC3E}">
        <p14:creationId xmlns:p14="http://schemas.microsoft.com/office/powerpoint/2010/main" val="1781498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19</a:t>
            </a:fld>
            <a:endParaRPr lang="en-US" dirty="0"/>
          </a:p>
        </p:txBody>
      </p:sp>
    </p:spTree>
    <p:extLst>
      <p:ext uri="{BB962C8B-B14F-4D97-AF65-F5344CB8AC3E}">
        <p14:creationId xmlns:p14="http://schemas.microsoft.com/office/powerpoint/2010/main" val="132431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20</a:t>
            </a:fld>
            <a:endParaRPr lang="en-US" dirty="0"/>
          </a:p>
        </p:txBody>
      </p:sp>
    </p:spTree>
    <p:extLst>
      <p:ext uri="{BB962C8B-B14F-4D97-AF65-F5344CB8AC3E}">
        <p14:creationId xmlns:p14="http://schemas.microsoft.com/office/powerpoint/2010/main" val="1465843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31</a:t>
            </a:fld>
            <a:endParaRPr lang="en-US" dirty="0"/>
          </a:p>
        </p:txBody>
      </p:sp>
    </p:spTree>
    <p:extLst>
      <p:ext uri="{BB962C8B-B14F-4D97-AF65-F5344CB8AC3E}">
        <p14:creationId xmlns:p14="http://schemas.microsoft.com/office/powerpoint/2010/main" val="611210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32</a:t>
            </a:fld>
            <a:endParaRPr lang="en-US" dirty="0"/>
          </a:p>
        </p:txBody>
      </p:sp>
    </p:spTree>
    <p:extLst>
      <p:ext uri="{BB962C8B-B14F-4D97-AF65-F5344CB8AC3E}">
        <p14:creationId xmlns:p14="http://schemas.microsoft.com/office/powerpoint/2010/main" val="771615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35</a:t>
            </a:fld>
            <a:endParaRPr lang="en-US" dirty="0"/>
          </a:p>
        </p:txBody>
      </p:sp>
    </p:spTree>
    <p:extLst>
      <p:ext uri="{BB962C8B-B14F-4D97-AF65-F5344CB8AC3E}">
        <p14:creationId xmlns:p14="http://schemas.microsoft.com/office/powerpoint/2010/main" val="2528518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9/20/2021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ACADEMIC%20PLAN%202013.xlsx"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PCC%20Application.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a:t>Academic Advising</a:t>
            </a:r>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a:solidFill>
                  <a:schemeClr val="tx1"/>
                </a:solidFill>
              </a:rPr>
              <a:t>Professional </a:t>
            </a:r>
            <a:r>
              <a:rPr lang="en-US" b="1" u="sng" dirty="0" smtClean="0">
                <a:solidFill>
                  <a:schemeClr val="tx1"/>
                </a:solidFill>
              </a:rPr>
              <a:t>Development: Part 1</a:t>
            </a:r>
            <a:endParaRPr lang="en-US" b="1" u="sng" dirty="0">
              <a:solidFill>
                <a:schemeClr val="tx1"/>
              </a:solidFill>
            </a:endParaRPr>
          </a:p>
        </p:txBody>
      </p:sp>
      <p:pic>
        <p:nvPicPr>
          <p:cNvPr id="1028" name="Picture 4" descr="Pamlico Community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3866" y="2079625"/>
            <a:ext cx="2656268"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i="1" dirty="0" smtClean="0"/>
              <a:t>Have you sent us your </a:t>
            </a:r>
            <a:r>
              <a:rPr lang="en-US" i="1" u="sng" dirty="0" smtClean="0"/>
              <a:t>high school transcript </a:t>
            </a:r>
            <a:r>
              <a:rPr lang="en-US" i="1" dirty="0" smtClean="0"/>
              <a:t>or its equivalent? </a:t>
            </a:r>
            <a:r>
              <a:rPr lang="en-US" dirty="0" smtClean="0"/>
              <a:t>This is needed for RISE placement and financial aid.</a:t>
            </a:r>
          </a:p>
          <a:p>
            <a:pPr lvl="1"/>
            <a:r>
              <a:rPr lang="en-US" dirty="0" smtClean="0"/>
              <a:t>Check </a:t>
            </a:r>
            <a:r>
              <a:rPr lang="en-US" dirty="0"/>
              <a:t>their </a:t>
            </a:r>
            <a:r>
              <a:rPr lang="en-US" u="sng" dirty="0"/>
              <a:t>math and English placement test scores</a:t>
            </a:r>
            <a:r>
              <a:rPr lang="en-US" dirty="0"/>
              <a:t>. Look in Datatel under “TSUM”.  If they have not taken these tests, have them go to the PCC library front desk to set up a time to take them.</a:t>
            </a:r>
          </a:p>
          <a:p>
            <a:pPr lvl="1"/>
            <a:r>
              <a:rPr lang="en-US" i="1" dirty="0"/>
              <a:t>Have you taken college courses elsewhere?</a:t>
            </a:r>
            <a:r>
              <a:rPr lang="en-US" dirty="0"/>
              <a:t>  If so, have you had an official transcript sent to the college registrar?  </a:t>
            </a:r>
          </a:p>
        </p:txBody>
      </p:sp>
    </p:spTree>
    <p:extLst>
      <p:ext uri="{BB962C8B-B14F-4D97-AF65-F5344CB8AC3E}">
        <p14:creationId xmlns:p14="http://schemas.microsoft.com/office/powerpoint/2010/main" val="1005072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Student Information</a:t>
            </a:r>
          </a:p>
        </p:txBody>
      </p:sp>
      <p:sp>
        <p:nvSpPr>
          <p:cNvPr id="3" name="Content Placeholder 2"/>
          <p:cNvSpPr>
            <a:spLocks noGrp="1"/>
          </p:cNvSpPr>
          <p:nvPr>
            <p:ph idx="1"/>
          </p:nvPr>
        </p:nvSpPr>
        <p:spPr/>
        <p:txBody>
          <a:bodyPr>
            <a:normAutofit/>
          </a:bodyPr>
          <a:lstStyle/>
          <a:p>
            <a:r>
              <a:rPr lang="en-US" dirty="0"/>
              <a:t>Before you register a student for classes, </a:t>
            </a:r>
          </a:p>
          <a:p>
            <a:pPr lvl="1"/>
            <a:r>
              <a:rPr lang="en-US" dirty="0"/>
              <a:t>Go over their </a:t>
            </a:r>
            <a:r>
              <a:rPr lang="en-US" b="1" u="sng" dirty="0"/>
              <a:t>“PSPR”</a:t>
            </a:r>
            <a:r>
              <a:rPr lang="en-US" dirty="0"/>
              <a:t> </a:t>
            </a:r>
            <a:r>
              <a:rPr lang="en-US" dirty="0" smtClean="0"/>
              <a:t>or </a:t>
            </a:r>
            <a:r>
              <a:rPr lang="en-US" b="1" u="sng" dirty="0" smtClean="0"/>
              <a:t>“EVAL” </a:t>
            </a:r>
            <a:r>
              <a:rPr lang="en-US" dirty="0" smtClean="0"/>
              <a:t>on </a:t>
            </a:r>
            <a:r>
              <a:rPr lang="en-US" dirty="0"/>
              <a:t>the Datatel Colleague System.</a:t>
            </a:r>
          </a:p>
          <a:p>
            <a:pPr lvl="1"/>
            <a:r>
              <a:rPr lang="en-US" dirty="0"/>
              <a:t>Check to see if the </a:t>
            </a:r>
            <a:r>
              <a:rPr lang="en-US" b="1" u="sng" dirty="0"/>
              <a:t>program advisor</a:t>
            </a:r>
            <a:r>
              <a:rPr lang="en-US" dirty="0"/>
              <a:t> listed is correct.</a:t>
            </a:r>
          </a:p>
          <a:p>
            <a:pPr lvl="1"/>
            <a:r>
              <a:rPr lang="en-US" dirty="0"/>
              <a:t>Make sure the student’s </a:t>
            </a:r>
            <a:r>
              <a:rPr lang="en-US" b="1" u="sng" dirty="0"/>
              <a:t>Program of Study</a:t>
            </a:r>
            <a:r>
              <a:rPr lang="en-US" dirty="0"/>
              <a:t> is correct.</a:t>
            </a:r>
          </a:p>
          <a:p>
            <a:pPr marL="457200" lvl="1" indent="0">
              <a:buNone/>
            </a:pPr>
            <a:endParaRPr lang="en-US" dirty="0"/>
          </a:p>
        </p:txBody>
      </p:sp>
    </p:spTree>
    <p:extLst>
      <p:ext uri="{BB962C8B-B14F-4D97-AF65-F5344CB8AC3E}">
        <p14:creationId xmlns:p14="http://schemas.microsoft.com/office/powerpoint/2010/main" val="2532366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Look over the courses to make sure the student has been given credit for all the courses they have taken toward graduation requirements.</a:t>
            </a:r>
          </a:p>
          <a:p>
            <a:pPr lvl="1"/>
            <a:r>
              <a:rPr lang="en-US" dirty="0"/>
              <a:t>Check to see if the </a:t>
            </a:r>
            <a:r>
              <a:rPr lang="en-US" b="1" u="sng" dirty="0"/>
              <a:t>academic catalog year</a:t>
            </a:r>
            <a:r>
              <a:rPr lang="en-US" dirty="0"/>
              <a:t> listed is correct or the best it can be given the student’s situation.</a:t>
            </a:r>
          </a:p>
          <a:p>
            <a:r>
              <a:rPr lang="en-US" dirty="0"/>
              <a:t>After you look over the student’s “</a:t>
            </a:r>
            <a:r>
              <a:rPr lang="en-US" dirty="0" smtClean="0"/>
              <a:t>PSPR/EVAL”, </a:t>
            </a:r>
            <a:r>
              <a:rPr lang="en-US" dirty="0"/>
              <a:t>go into the student’s </a:t>
            </a:r>
            <a:r>
              <a:rPr lang="en-US" b="1" u="sng" dirty="0"/>
              <a:t>“STAC”</a:t>
            </a:r>
            <a:r>
              <a:rPr lang="en-US" dirty="0"/>
              <a:t> and make sure everything looks good compared to the “</a:t>
            </a:r>
            <a:r>
              <a:rPr lang="en-US" dirty="0" smtClean="0"/>
              <a:t>PSPR/EVAL”.</a:t>
            </a:r>
            <a:endParaRPr lang="en-US" dirty="0"/>
          </a:p>
          <a:p>
            <a:pPr lvl="1"/>
            <a:endParaRPr lang="en-US" dirty="0"/>
          </a:p>
        </p:txBody>
      </p:sp>
    </p:spTree>
    <p:extLst>
      <p:ext uri="{BB962C8B-B14F-4D97-AF65-F5344CB8AC3E}">
        <p14:creationId xmlns:p14="http://schemas.microsoft.com/office/powerpoint/2010/main" val="2825150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Course Selection</a:t>
            </a:r>
          </a:p>
        </p:txBody>
      </p:sp>
    </p:spTree>
    <p:extLst>
      <p:ext uri="{BB962C8B-B14F-4D97-AF65-F5344CB8AC3E}">
        <p14:creationId xmlns:p14="http://schemas.microsoft.com/office/powerpoint/2010/main" val="2993116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Course Selection</a:t>
            </a:r>
            <a:endParaRPr lang="en-US" dirty="0"/>
          </a:p>
        </p:txBody>
      </p:sp>
      <p:sp>
        <p:nvSpPr>
          <p:cNvPr id="3" name="Content Placeholder 2"/>
          <p:cNvSpPr>
            <a:spLocks noGrp="1"/>
          </p:cNvSpPr>
          <p:nvPr>
            <p:ph idx="1"/>
          </p:nvPr>
        </p:nvSpPr>
        <p:spPr/>
        <p:txBody>
          <a:bodyPr>
            <a:normAutofit/>
          </a:bodyPr>
          <a:lstStyle/>
          <a:p>
            <a:r>
              <a:rPr lang="en-US" dirty="0"/>
              <a:t>For new and returning students, suggest basic courses that will help start their educational pathway in a successful manner.  For example:</a:t>
            </a:r>
            <a:endParaRPr lang="en-US" sz="2800" dirty="0"/>
          </a:p>
          <a:p>
            <a:pPr lvl="1"/>
            <a:r>
              <a:rPr lang="en-US" dirty="0"/>
              <a:t>ACA 111 or 122</a:t>
            </a:r>
            <a:endParaRPr lang="en-US" sz="2400" dirty="0"/>
          </a:p>
          <a:p>
            <a:pPr lvl="1"/>
            <a:r>
              <a:rPr lang="en-US" dirty="0"/>
              <a:t>English </a:t>
            </a:r>
            <a:r>
              <a:rPr lang="en-US" dirty="0" smtClean="0"/>
              <a:t>(based on RISE)</a:t>
            </a:r>
            <a:endParaRPr lang="en-US" sz="2400" dirty="0"/>
          </a:p>
          <a:p>
            <a:pPr lvl="1"/>
            <a:r>
              <a:rPr lang="en-US" dirty="0"/>
              <a:t>Math (based on </a:t>
            </a:r>
            <a:r>
              <a:rPr lang="en-US" dirty="0" smtClean="0"/>
              <a:t>RISE)</a:t>
            </a:r>
            <a:endParaRPr lang="en-US" sz="2400" dirty="0"/>
          </a:p>
          <a:p>
            <a:pPr lvl="1"/>
            <a:r>
              <a:rPr lang="en-US" dirty="0"/>
              <a:t>CIS 110</a:t>
            </a:r>
            <a:endParaRPr lang="en-US" sz="2400" dirty="0"/>
          </a:p>
          <a:p>
            <a:pPr lvl="1"/>
            <a:r>
              <a:rPr lang="en-US" dirty="0"/>
              <a:t>One subject matter (core course) course.</a:t>
            </a:r>
            <a:endParaRPr lang="en-US" sz="2400" dirty="0"/>
          </a:p>
          <a:p>
            <a:endParaRPr lang="en-US" dirty="0"/>
          </a:p>
        </p:txBody>
      </p:sp>
    </p:spTree>
    <p:extLst>
      <p:ext uri="{BB962C8B-B14F-4D97-AF65-F5344CB8AC3E}">
        <p14:creationId xmlns:p14="http://schemas.microsoft.com/office/powerpoint/2010/main" val="3889918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Explain to the student the importance of enrolling in ACA 111 (College Student Success) or ACA 122 (College Transfer Success) during their first semester enrolled.  </a:t>
            </a:r>
          </a:p>
          <a:p>
            <a:pPr lvl="1"/>
            <a:r>
              <a:rPr lang="en-US" dirty="0"/>
              <a:t>These courses need to be </a:t>
            </a:r>
            <a:r>
              <a:rPr lang="en-US" b="1" u="sng" dirty="0"/>
              <a:t>HIGHLY</a:t>
            </a:r>
            <a:r>
              <a:rPr lang="en-US" dirty="0"/>
              <a:t> suggested as one of the first courses they take in order to better assure their academic success.</a:t>
            </a:r>
          </a:p>
          <a:p>
            <a:endParaRPr lang="en-US" dirty="0"/>
          </a:p>
        </p:txBody>
      </p:sp>
    </p:spTree>
    <p:extLst>
      <p:ext uri="{BB962C8B-B14F-4D97-AF65-F5344CB8AC3E}">
        <p14:creationId xmlns:p14="http://schemas.microsoft.com/office/powerpoint/2010/main" val="4257113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lvl="1"/>
            <a:r>
              <a:rPr lang="en-US" dirty="0"/>
              <a:t>ACA 111 should be suggested if the students’ intent is to only complete a two-year degree.  </a:t>
            </a:r>
          </a:p>
          <a:p>
            <a:pPr lvl="1"/>
            <a:r>
              <a:rPr lang="en-US" dirty="0"/>
              <a:t>ACA 122 should be suggested if the students’ intent is to pursue a four-year degree.</a:t>
            </a:r>
          </a:p>
          <a:p>
            <a:r>
              <a:rPr lang="en-US" dirty="0"/>
              <a:t>Encourage student to enroll in their math and English courses during their first semester.  </a:t>
            </a:r>
          </a:p>
          <a:p>
            <a:pPr lvl="1"/>
            <a:r>
              <a:rPr lang="en-US" dirty="0"/>
              <a:t>Taking composition courses prior to reading intensive courses (literature, history, etc.) or courses with significant research papers (Psychology, etc.) will help increase academic success in other courses. </a:t>
            </a:r>
          </a:p>
        </p:txBody>
      </p:sp>
    </p:spTree>
    <p:extLst>
      <p:ext uri="{BB962C8B-B14F-4D97-AF65-F5344CB8AC3E}">
        <p14:creationId xmlns:p14="http://schemas.microsoft.com/office/powerpoint/2010/main" val="4231185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pPr lvl="1"/>
            <a:r>
              <a:rPr lang="en-US" dirty="0"/>
              <a:t>Courses that require the ability to make precise calculations are better taken after math course work has begun.</a:t>
            </a:r>
          </a:p>
          <a:p>
            <a:r>
              <a:rPr lang="en-US" dirty="0"/>
              <a:t>Encourage student to enroll in CIS 110 (Introduction to Computers),if needed, during their first semester.  </a:t>
            </a:r>
          </a:p>
          <a:p>
            <a:pPr lvl="1"/>
            <a:r>
              <a:rPr lang="en-US" dirty="0"/>
              <a:t>Skills learned in these courses are useful in all other courses. </a:t>
            </a:r>
          </a:p>
          <a:p>
            <a:r>
              <a:rPr lang="en-US" u="sng" dirty="0"/>
              <a:t>Online courses</a:t>
            </a:r>
            <a:r>
              <a:rPr lang="en-US" dirty="0"/>
              <a:t>:  Online courses have a certain level of difficulty and are not suggested to be the bulk of a first year students’ first semester schedule.</a:t>
            </a:r>
            <a:endParaRPr lang="en-US" sz="2400" dirty="0"/>
          </a:p>
          <a:p>
            <a:endParaRPr lang="en-US" dirty="0"/>
          </a:p>
        </p:txBody>
      </p:sp>
    </p:spTree>
    <p:extLst>
      <p:ext uri="{BB962C8B-B14F-4D97-AF65-F5344CB8AC3E}">
        <p14:creationId xmlns:p14="http://schemas.microsoft.com/office/powerpoint/2010/main" val="2546798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First year students need to be registered for seated classes whenever possible.</a:t>
            </a:r>
          </a:p>
          <a:p>
            <a:pPr lvl="1"/>
            <a:r>
              <a:rPr lang="en-US" dirty="0"/>
              <a:t>They will be more successfully during that first semester if you do this.</a:t>
            </a:r>
          </a:p>
          <a:p>
            <a:pPr lvl="1"/>
            <a:r>
              <a:rPr lang="en-US" dirty="0"/>
              <a:t>A partial internet course (PI), is a good way to give them a taste of what an online course is like with the benefit of seeing the instructor each week.</a:t>
            </a:r>
          </a:p>
          <a:p>
            <a:r>
              <a:rPr lang="en-US" dirty="0"/>
              <a:t>First year students typically do not realize the work and discipline it takes to be successful in the online environment.</a:t>
            </a:r>
          </a:p>
          <a:p>
            <a:pPr lvl="1"/>
            <a:endParaRPr lang="en-US" dirty="0"/>
          </a:p>
        </p:txBody>
      </p:sp>
    </p:spTree>
    <p:extLst>
      <p:ext uri="{BB962C8B-B14F-4D97-AF65-F5344CB8AC3E}">
        <p14:creationId xmlns:p14="http://schemas.microsoft.com/office/powerpoint/2010/main" val="3309804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lnSpcReduction="10000"/>
          </a:bodyPr>
          <a:lstStyle/>
          <a:p>
            <a:r>
              <a:rPr lang="en-US" dirty="0"/>
              <a:t>The same could be said of a current student with a history of poor performance in online courses.</a:t>
            </a:r>
          </a:p>
          <a:p>
            <a:pPr lvl="1"/>
            <a:r>
              <a:rPr lang="en-US" dirty="0"/>
              <a:t>You may want to advise against taking online courses when possible.</a:t>
            </a:r>
          </a:p>
          <a:p>
            <a:pPr lvl="1"/>
            <a:r>
              <a:rPr lang="en-US" dirty="0"/>
              <a:t>The more seated versions they take, the better they will probably do.</a:t>
            </a:r>
          </a:p>
          <a:p>
            <a:pPr lvl="1"/>
            <a:r>
              <a:rPr lang="en-US" dirty="0"/>
              <a:t>Until they develop the discipline needed for online coursework, this is the best practice. </a:t>
            </a:r>
          </a:p>
          <a:p>
            <a:pPr lvl="1"/>
            <a:r>
              <a:rPr lang="en-US" dirty="0"/>
              <a:t>This is something you will learn as you get to know your students.</a:t>
            </a:r>
          </a:p>
          <a:p>
            <a:pPr lvl="1"/>
            <a:r>
              <a:rPr lang="en-US" dirty="0"/>
              <a:t>Check Aviso notes for information that can help you determine a history of difficulty.</a:t>
            </a:r>
          </a:p>
          <a:p>
            <a:pPr lvl="1"/>
            <a:endParaRPr lang="en-US" dirty="0"/>
          </a:p>
        </p:txBody>
      </p:sp>
    </p:spTree>
    <p:extLst>
      <p:ext uri="{BB962C8B-B14F-4D97-AF65-F5344CB8AC3E}">
        <p14:creationId xmlns:p14="http://schemas.microsoft.com/office/powerpoint/2010/main" val="1498454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Advising Resources</a:t>
            </a:r>
          </a:p>
        </p:txBody>
      </p:sp>
      <p:sp>
        <p:nvSpPr>
          <p:cNvPr id="3" name="Content Placeholder 2"/>
          <p:cNvSpPr>
            <a:spLocks noGrp="1"/>
          </p:cNvSpPr>
          <p:nvPr>
            <p:ph idx="1"/>
          </p:nvPr>
        </p:nvSpPr>
        <p:spPr/>
        <p:txBody>
          <a:bodyPr/>
          <a:lstStyle/>
          <a:p>
            <a:r>
              <a:rPr lang="en-US" dirty="0"/>
              <a:t>Look under </a:t>
            </a:r>
            <a:r>
              <a:rPr lang="en-US" b="1" u="sng" dirty="0"/>
              <a:t>My Courses</a:t>
            </a:r>
            <a:r>
              <a:rPr lang="en-US" dirty="0"/>
              <a:t>:</a:t>
            </a:r>
          </a:p>
          <a:p>
            <a:pPr lvl="1"/>
            <a:r>
              <a:rPr lang="en-US" dirty="0"/>
              <a:t>Scroll down to </a:t>
            </a:r>
            <a:r>
              <a:rPr lang="en-US" b="1" u="sng" dirty="0"/>
              <a:t>Resources</a:t>
            </a:r>
            <a:r>
              <a:rPr lang="en-US" dirty="0"/>
              <a:t>.</a:t>
            </a:r>
          </a:p>
          <a:p>
            <a:pPr lvl="1"/>
            <a:r>
              <a:rPr lang="en-US" dirty="0"/>
              <a:t>You will find the </a:t>
            </a:r>
            <a:r>
              <a:rPr lang="en-US" b="1" u="sng" dirty="0"/>
              <a:t>PCC Academic Advising Center</a:t>
            </a:r>
            <a:r>
              <a:rPr lang="en-US" dirty="0"/>
              <a:t> &amp; the </a:t>
            </a:r>
            <a:r>
              <a:rPr lang="en-US" b="1" u="sng" dirty="0"/>
              <a:t>PCC Transfer Center.</a:t>
            </a:r>
          </a:p>
          <a:p>
            <a:pPr lvl="1"/>
            <a:r>
              <a:rPr lang="en-US" dirty="0"/>
              <a:t>If you don’t have access, let me know.</a:t>
            </a:r>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4343400"/>
            <a:ext cx="4338637" cy="107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562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Explain to the student </a:t>
            </a:r>
            <a:r>
              <a:rPr lang="en-US" b="1" u="sng" dirty="0"/>
              <a:t>when and how</a:t>
            </a:r>
            <a:r>
              <a:rPr lang="en-US" dirty="0"/>
              <a:t> courses are offered here at PCC.  </a:t>
            </a:r>
          </a:p>
          <a:p>
            <a:pPr lvl="1"/>
            <a:r>
              <a:rPr lang="en-US" dirty="0"/>
              <a:t>Certain courses are offered on a rotational basis (only during the spring or fall semester).  </a:t>
            </a:r>
          </a:p>
          <a:p>
            <a:pPr lvl="1"/>
            <a:r>
              <a:rPr lang="en-US" dirty="0"/>
              <a:t>Certain courses are offered every semester (English and </a:t>
            </a:r>
            <a:r>
              <a:rPr lang="en-US" dirty="0" smtClean="0"/>
              <a:t>most math </a:t>
            </a:r>
            <a:r>
              <a:rPr lang="en-US" dirty="0"/>
              <a:t>courses, for example).  </a:t>
            </a:r>
          </a:p>
          <a:p>
            <a:pPr lvl="1"/>
            <a:r>
              <a:rPr lang="en-US" dirty="0"/>
              <a:t>Some courses have pre-requisites that must be met before you can take them</a:t>
            </a:r>
            <a:r>
              <a:rPr lang="en-US" dirty="0" smtClean="0"/>
              <a:t>. </a:t>
            </a:r>
            <a:endParaRPr lang="en-US" dirty="0"/>
          </a:p>
        </p:txBody>
      </p:sp>
    </p:spTree>
    <p:extLst>
      <p:ext uri="{BB962C8B-B14F-4D97-AF65-F5344CB8AC3E}">
        <p14:creationId xmlns:p14="http://schemas.microsoft.com/office/powerpoint/2010/main" val="2591844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2"/>
            <a:r>
              <a:rPr lang="en-US" dirty="0"/>
              <a:t>In this case, you must be mindful of the rotation of those courses.  </a:t>
            </a:r>
          </a:p>
          <a:p>
            <a:pPr lvl="2"/>
            <a:r>
              <a:rPr lang="en-US" dirty="0"/>
              <a:t>For example, EDU 144 (fall) leads to EDU 145 (spring) which leads to EDU 221 (fall).  </a:t>
            </a:r>
          </a:p>
          <a:p>
            <a:pPr lvl="1"/>
            <a:r>
              <a:rPr lang="en-US" dirty="0"/>
              <a:t>Some courses are only offered in certain formats (online or seated, for example.)</a:t>
            </a:r>
          </a:p>
          <a:p>
            <a:pPr lvl="1"/>
            <a:endParaRPr lang="en-US" dirty="0"/>
          </a:p>
        </p:txBody>
      </p:sp>
    </p:spTree>
    <p:extLst>
      <p:ext uri="{BB962C8B-B14F-4D97-AF65-F5344CB8AC3E}">
        <p14:creationId xmlns:p14="http://schemas.microsoft.com/office/powerpoint/2010/main" val="1604684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Question the student about other commitments and factors (work, family, Internet access for online courses, etc.) to help you determine the number of credit hours and course difficulty for that particular student. Ask questions such as:</a:t>
            </a:r>
            <a:endParaRPr lang="en-US" sz="2800" dirty="0"/>
          </a:p>
          <a:p>
            <a:pPr lvl="1"/>
            <a:r>
              <a:rPr lang="en-US" dirty="0"/>
              <a:t>Do you work?  What days?  What hours?</a:t>
            </a:r>
            <a:endParaRPr lang="en-US" sz="2400" dirty="0"/>
          </a:p>
          <a:p>
            <a:pPr lvl="1"/>
            <a:r>
              <a:rPr lang="en-US" dirty="0"/>
              <a:t>Are you responsible for your family?</a:t>
            </a:r>
            <a:endParaRPr lang="en-US" sz="2400" dirty="0"/>
          </a:p>
          <a:p>
            <a:pPr lvl="1"/>
            <a:r>
              <a:rPr lang="en-US" dirty="0"/>
              <a:t>Do you have military obligations? </a:t>
            </a:r>
            <a:endParaRPr lang="en-US" sz="2400" dirty="0"/>
          </a:p>
        </p:txBody>
      </p:sp>
    </p:spTree>
    <p:extLst>
      <p:ext uri="{BB962C8B-B14F-4D97-AF65-F5344CB8AC3E}">
        <p14:creationId xmlns:p14="http://schemas.microsoft.com/office/powerpoint/2010/main" val="3121017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Do you plan to be part-time or full-time? </a:t>
            </a:r>
            <a:endParaRPr lang="en-US" sz="2400" dirty="0"/>
          </a:p>
          <a:p>
            <a:pPr lvl="1"/>
            <a:r>
              <a:rPr lang="en-US" dirty="0"/>
              <a:t>Can you attend day classes?  Evening classes?</a:t>
            </a:r>
            <a:endParaRPr lang="en-US" sz="2400" dirty="0"/>
          </a:p>
          <a:p>
            <a:pPr lvl="1"/>
            <a:r>
              <a:rPr lang="en-US" dirty="0"/>
              <a:t>Do you plan to take distance education courses (online)?</a:t>
            </a:r>
          </a:p>
          <a:p>
            <a:r>
              <a:rPr lang="en-US" dirty="0"/>
              <a:t>Many of your students are working adults with job schedules that do not always fit the course offerings for seated-tradition courses.  </a:t>
            </a:r>
          </a:p>
          <a:p>
            <a:pPr lvl="1"/>
            <a:r>
              <a:rPr lang="en-US" dirty="0"/>
              <a:t>In these instances, online courses are a great learning alternative.</a:t>
            </a:r>
          </a:p>
        </p:txBody>
      </p:sp>
    </p:spTree>
    <p:extLst>
      <p:ext uri="{BB962C8B-B14F-4D97-AF65-F5344CB8AC3E}">
        <p14:creationId xmlns:p14="http://schemas.microsoft.com/office/powerpoint/2010/main" val="919864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1"/>
            <a:r>
              <a:rPr lang="en-US" b="1" u="sng" dirty="0"/>
              <a:t>However</a:t>
            </a:r>
            <a:r>
              <a:rPr lang="en-US" dirty="0"/>
              <a:t>, some students do not fully understand the steep learning curve that can come with online courses.  </a:t>
            </a:r>
          </a:p>
          <a:p>
            <a:r>
              <a:rPr lang="en-US" dirty="0"/>
              <a:t>As students register for online courses for the first time, be sure to explain the following to your students:</a:t>
            </a:r>
          </a:p>
          <a:p>
            <a:pPr lvl="1"/>
            <a:r>
              <a:rPr lang="en-US" dirty="0"/>
              <a:t>Online courses are convenient but by no means are they easier than seated-traditional course offerings.</a:t>
            </a:r>
            <a:endParaRPr lang="en-US" sz="2400" dirty="0"/>
          </a:p>
        </p:txBody>
      </p:sp>
    </p:spTree>
    <p:extLst>
      <p:ext uri="{BB962C8B-B14F-4D97-AF65-F5344CB8AC3E}">
        <p14:creationId xmlns:p14="http://schemas.microsoft.com/office/powerpoint/2010/main" val="3356474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Time management may be the biggest factor in succeeding in online courses. Successful online students have to be very proactive in their studies and take responsibility for their own learning.</a:t>
            </a:r>
          </a:p>
          <a:p>
            <a:pPr lvl="1"/>
            <a:r>
              <a:rPr lang="en-US" dirty="0"/>
              <a:t>Online students need to have a certain level of “computer know-how.”  If they do not have this knowledge, it is suggested they complete CIS 110 before attempting an online course.</a:t>
            </a:r>
            <a:endParaRPr lang="en-US" sz="2400" dirty="0"/>
          </a:p>
          <a:p>
            <a:pPr lvl="1"/>
            <a:r>
              <a:rPr lang="en-US" dirty="0"/>
              <a:t>Online students need to have reliable access to the internet and the proper computer equipment to participate in the course.</a:t>
            </a:r>
          </a:p>
          <a:p>
            <a:pPr lvl="1"/>
            <a:endParaRPr lang="en-US" dirty="0"/>
          </a:p>
        </p:txBody>
      </p:sp>
    </p:spTree>
    <p:extLst>
      <p:ext uri="{BB962C8B-B14F-4D97-AF65-F5344CB8AC3E}">
        <p14:creationId xmlns:p14="http://schemas.microsoft.com/office/powerpoint/2010/main" val="3272459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pPr lvl="1"/>
            <a:r>
              <a:rPr lang="en-US" dirty="0"/>
              <a:t>Procrastinating in an online course, or any course, is not recommended.  Deadlines come quick and life happens.  By planning ahead, you can avoid all the problems procrastination may bring.</a:t>
            </a:r>
          </a:p>
          <a:p>
            <a:pPr lvl="0"/>
            <a:r>
              <a:rPr lang="en-US" dirty="0"/>
              <a:t>Guide the student in choosing classes that will meet the degree requirements. </a:t>
            </a:r>
            <a:endParaRPr lang="en-US" sz="2800" dirty="0"/>
          </a:p>
          <a:p>
            <a:pPr lvl="1"/>
            <a:r>
              <a:rPr lang="en-US" dirty="0"/>
              <a:t>Do not encourage students to take courses not listed in the program of study </a:t>
            </a:r>
            <a:r>
              <a:rPr lang="en-US" b="1" dirty="0"/>
              <a:t>UNLESS</a:t>
            </a:r>
            <a:r>
              <a:rPr lang="en-US" dirty="0"/>
              <a:t> they plan to pay for them out-of-pocket.  Financial aid will not pay for such courses.</a:t>
            </a:r>
          </a:p>
          <a:p>
            <a:pPr lvl="1"/>
            <a:r>
              <a:rPr lang="en-US" dirty="0"/>
              <a:t>Remind them that such courses do not count toward their degree and graduation.</a:t>
            </a:r>
          </a:p>
        </p:txBody>
      </p:sp>
    </p:spTree>
    <p:extLst>
      <p:ext uri="{BB962C8B-B14F-4D97-AF65-F5344CB8AC3E}">
        <p14:creationId xmlns:p14="http://schemas.microsoft.com/office/powerpoint/2010/main" val="2512199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Together with the student, select courses that:</a:t>
            </a:r>
            <a:endParaRPr lang="en-US" sz="2800" dirty="0"/>
          </a:p>
          <a:p>
            <a:pPr lvl="1"/>
            <a:r>
              <a:rPr lang="en-US" dirty="0"/>
              <a:t>Satisfy program requirements.</a:t>
            </a:r>
            <a:endParaRPr lang="en-US" sz="2400" dirty="0"/>
          </a:p>
          <a:p>
            <a:pPr lvl="1"/>
            <a:r>
              <a:rPr lang="en-US" dirty="0"/>
              <a:t>Logically lead to faster degree completion.</a:t>
            </a:r>
            <a:endParaRPr lang="en-US" sz="2400" dirty="0"/>
          </a:p>
          <a:p>
            <a:pPr lvl="1"/>
            <a:r>
              <a:rPr lang="en-US" dirty="0"/>
              <a:t>Are offered in a format that best suits the student’s ability.</a:t>
            </a:r>
            <a:endParaRPr lang="en-US" sz="2400" dirty="0"/>
          </a:p>
          <a:p>
            <a:pPr lvl="1"/>
            <a:r>
              <a:rPr lang="en-US" dirty="0"/>
              <a:t>Are offered during times the student is available.</a:t>
            </a:r>
          </a:p>
        </p:txBody>
      </p:sp>
    </p:spTree>
    <p:extLst>
      <p:ext uri="{BB962C8B-B14F-4D97-AF65-F5344CB8AC3E}">
        <p14:creationId xmlns:p14="http://schemas.microsoft.com/office/powerpoint/2010/main" val="163420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As you and the student go through this process, teach them how to use the program of study checklist and other forms to plan class schedules and how to track their own progress toward graduation requirements.</a:t>
            </a:r>
          </a:p>
          <a:p>
            <a:pPr lvl="1"/>
            <a:r>
              <a:rPr lang="en-US" dirty="0"/>
              <a:t>Give the student a copy of their program of study checklist, a copy of their Datatel Colleague program evaluation using (</a:t>
            </a:r>
            <a:r>
              <a:rPr lang="en-US" dirty="0" smtClean="0"/>
              <a:t>PSPR/EVAL), </a:t>
            </a:r>
            <a:r>
              <a:rPr lang="en-US" dirty="0"/>
              <a:t>and </a:t>
            </a:r>
            <a:r>
              <a:rPr lang="en-US" u="sng" dirty="0">
                <a:hlinkClick r:id="rId2"/>
              </a:rPr>
              <a:t>the PCC Academic Plan by Semester Form</a:t>
            </a:r>
            <a:r>
              <a:rPr lang="en-US" dirty="0"/>
              <a:t>.  Explain how to use each.</a:t>
            </a:r>
          </a:p>
        </p:txBody>
      </p:sp>
    </p:spTree>
    <p:extLst>
      <p:ext uri="{BB962C8B-B14F-4D97-AF65-F5344CB8AC3E}">
        <p14:creationId xmlns:p14="http://schemas.microsoft.com/office/powerpoint/2010/main" val="1914030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Armed with such information, students can now come to future advising sessions prepared with their tentative class schedule.  </a:t>
            </a:r>
          </a:p>
          <a:p>
            <a:pPr lvl="1"/>
            <a:r>
              <a:rPr lang="en-US" dirty="0"/>
              <a:t>As an academic advisor, you should strongly suggest that students prepare for advising sessions in this manner.  </a:t>
            </a:r>
          </a:p>
          <a:p>
            <a:pPr lvl="1"/>
            <a:r>
              <a:rPr lang="en-US" dirty="0"/>
              <a:t>A student knowledgeable of their program of study tends to be more success than one who is not.  </a:t>
            </a:r>
          </a:p>
          <a:p>
            <a:pPr lvl="1"/>
            <a:r>
              <a:rPr lang="en-US" dirty="0"/>
              <a:t>This also empowers the student to have more ownership of their college career.</a:t>
            </a:r>
          </a:p>
        </p:txBody>
      </p:sp>
    </p:spTree>
    <p:extLst>
      <p:ext uri="{BB962C8B-B14F-4D97-AF65-F5344CB8AC3E}">
        <p14:creationId xmlns:p14="http://schemas.microsoft.com/office/powerpoint/2010/main" val="822013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Student Advising Guidelines</a:t>
            </a:r>
            <a:endParaRPr lang="en-US" dirty="0"/>
          </a:p>
        </p:txBody>
      </p:sp>
      <p:sp>
        <p:nvSpPr>
          <p:cNvPr id="3" name="Content Placeholder 2"/>
          <p:cNvSpPr>
            <a:spLocks noGrp="1"/>
          </p:cNvSpPr>
          <p:nvPr>
            <p:ph idx="1"/>
          </p:nvPr>
        </p:nvSpPr>
        <p:spPr/>
        <p:txBody>
          <a:bodyPr/>
          <a:lstStyle/>
          <a:p>
            <a:pPr lvl="0"/>
            <a:r>
              <a:rPr lang="en-US" b="1" u="sng" dirty="0"/>
              <a:t>First semester academic performance</a:t>
            </a:r>
            <a:r>
              <a:rPr lang="en-US" dirty="0"/>
              <a:t>:  </a:t>
            </a:r>
          </a:p>
          <a:p>
            <a:pPr lvl="1"/>
            <a:r>
              <a:rPr lang="en-US" dirty="0"/>
              <a:t>Performance during the </a:t>
            </a:r>
            <a:r>
              <a:rPr lang="en-US" u="sng" dirty="0"/>
              <a:t>first semester</a:t>
            </a:r>
            <a:r>
              <a:rPr lang="en-US" dirty="0"/>
              <a:t> is the best predictor of retention.  </a:t>
            </a:r>
          </a:p>
          <a:p>
            <a:pPr lvl="1"/>
            <a:r>
              <a:rPr lang="en-US" dirty="0"/>
              <a:t>Knowing this, we should place students in the </a:t>
            </a:r>
            <a:r>
              <a:rPr lang="en-US" u="sng" dirty="0"/>
              <a:t>proper courses</a:t>
            </a:r>
            <a:r>
              <a:rPr lang="en-US" dirty="0"/>
              <a:t> in order to maximize their potential for success.</a:t>
            </a:r>
          </a:p>
          <a:p>
            <a:endParaRPr lang="en-US" dirty="0"/>
          </a:p>
        </p:txBody>
      </p:sp>
    </p:spTree>
    <p:extLst>
      <p:ext uri="{BB962C8B-B14F-4D97-AF65-F5344CB8AC3E}">
        <p14:creationId xmlns:p14="http://schemas.microsoft.com/office/powerpoint/2010/main" val="162621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As you advise the student, if they choose to ignore the advice given to them:</a:t>
            </a:r>
            <a:endParaRPr lang="en-US" sz="2400" dirty="0"/>
          </a:p>
          <a:p>
            <a:pPr lvl="1"/>
            <a:r>
              <a:rPr lang="en-US" dirty="0"/>
              <a:t>Document how you advised the student on the </a:t>
            </a:r>
            <a:r>
              <a:rPr lang="en-US" u="sng" dirty="0" smtClean="0"/>
              <a:t>PCC Academic Advising Form</a:t>
            </a:r>
            <a:r>
              <a:rPr lang="en-US" dirty="0" smtClean="0"/>
              <a:t>.</a:t>
            </a:r>
            <a:endParaRPr lang="en-US" dirty="0"/>
          </a:p>
          <a:p>
            <a:pPr lvl="1"/>
            <a:r>
              <a:rPr lang="en-US" dirty="0"/>
              <a:t>Have the student sign the form acknowledging that they have chosen to disregard your advice as to the best way to complete their degree program.</a:t>
            </a:r>
          </a:p>
          <a:p>
            <a:pPr lvl="1"/>
            <a:r>
              <a:rPr lang="en-US" dirty="0"/>
              <a:t>This statement is located on the back of the form.  This form is located on the PCC Academic Advising Center.</a:t>
            </a:r>
          </a:p>
        </p:txBody>
      </p:sp>
    </p:spTree>
    <p:extLst>
      <p:ext uri="{BB962C8B-B14F-4D97-AF65-F5344CB8AC3E}">
        <p14:creationId xmlns:p14="http://schemas.microsoft.com/office/powerpoint/2010/main" val="3716479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b="1" u="sng" dirty="0"/>
              <a:t>Advising For Math</a:t>
            </a:r>
          </a:p>
        </p:txBody>
      </p:sp>
      <p:sp>
        <p:nvSpPr>
          <p:cNvPr id="3" name="Content Placeholder 2"/>
          <p:cNvSpPr>
            <a:spLocks noGrp="1"/>
          </p:cNvSpPr>
          <p:nvPr>
            <p:ph idx="1"/>
          </p:nvPr>
        </p:nvSpPr>
        <p:spPr>
          <a:xfrm>
            <a:off x="457200" y="1600200"/>
            <a:ext cx="8229600" cy="4724400"/>
          </a:xfrm>
        </p:spPr>
        <p:txBody>
          <a:bodyPr/>
          <a:lstStyle/>
          <a:p>
            <a:r>
              <a:rPr lang="en-US" dirty="0"/>
              <a:t>Programs at PCC require different math courses to fulfill the degree math requirement.</a:t>
            </a:r>
          </a:p>
          <a:p>
            <a:r>
              <a:rPr lang="en-US" dirty="0"/>
              <a:t>In order to help the student fulfill their educational goals, talk to them about their plans.</a:t>
            </a:r>
          </a:p>
          <a:p>
            <a:pPr lvl="1"/>
            <a:r>
              <a:rPr lang="en-US" dirty="0"/>
              <a:t>Do you only desire a 2 year degree or do you plan to pursue a 4 year degree or higher at some point?</a:t>
            </a:r>
          </a:p>
        </p:txBody>
      </p:sp>
    </p:spTree>
    <p:extLst>
      <p:ext uri="{BB962C8B-B14F-4D97-AF65-F5344CB8AC3E}">
        <p14:creationId xmlns:p14="http://schemas.microsoft.com/office/powerpoint/2010/main" val="780110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a:noFill/>
        </p:spPr>
        <p:txBody>
          <a:bodyPr>
            <a:normAutofit/>
          </a:bodyPr>
          <a:lstStyle/>
          <a:p>
            <a:pPr lvl="1"/>
            <a:r>
              <a:rPr lang="en-US" dirty="0"/>
              <a:t>This question is important because it will help you advise the student which math course would best meet their educational goals.</a:t>
            </a:r>
          </a:p>
          <a:p>
            <a:pPr lvl="1"/>
            <a:r>
              <a:rPr lang="en-US" dirty="0"/>
              <a:t>For example, if an EDU student only wants the 2 year degree, I advise them to take either MAT 110 or 143.  If they plan to pursue a higher degree, I advise them to take MAT 171.</a:t>
            </a:r>
          </a:p>
        </p:txBody>
      </p:sp>
    </p:spTree>
    <p:extLst>
      <p:ext uri="{BB962C8B-B14F-4D97-AF65-F5344CB8AC3E}">
        <p14:creationId xmlns:p14="http://schemas.microsoft.com/office/powerpoint/2010/main" val="330803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normAutofit/>
          </a:bodyPr>
          <a:lstStyle/>
          <a:p>
            <a:r>
              <a:rPr lang="en-US" dirty="0"/>
              <a:t>Math and college transfer:</a:t>
            </a:r>
          </a:p>
          <a:p>
            <a:pPr lvl="1"/>
            <a:r>
              <a:rPr lang="en-US" dirty="0"/>
              <a:t>MAT 110 is not transferable to a four year college/university.</a:t>
            </a:r>
          </a:p>
          <a:p>
            <a:pPr lvl="1"/>
            <a:r>
              <a:rPr lang="en-US" dirty="0"/>
              <a:t>MAT 143 &amp; 152 are transferable, but some university programs do not prefer it. </a:t>
            </a:r>
          </a:p>
          <a:p>
            <a:pPr lvl="1"/>
            <a:r>
              <a:rPr lang="en-US" dirty="0"/>
              <a:t>MAT 171 is transferable and preferred by many more university programs than MAT 143 &amp; 152.</a:t>
            </a:r>
          </a:p>
          <a:p>
            <a:r>
              <a:rPr lang="en-US" dirty="0"/>
              <a:t>When dealing with a transfer student, check with each individual College/University program to find out more about which transferable community college math they prefer</a:t>
            </a:r>
            <a:r>
              <a:rPr lang="en-US" dirty="0" smtClean="0"/>
              <a:t>. </a:t>
            </a:r>
            <a:endParaRPr lang="en-US" dirty="0"/>
          </a:p>
        </p:txBody>
      </p:sp>
    </p:spTree>
    <p:extLst>
      <p:ext uri="{BB962C8B-B14F-4D97-AF65-F5344CB8AC3E}">
        <p14:creationId xmlns:p14="http://schemas.microsoft.com/office/powerpoint/2010/main" val="3440039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1"/>
            <a:r>
              <a:rPr lang="en-US" dirty="0" smtClean="0"/>
              <a:t>Access </a:t>
            </a:r>
            <a:r>
              <a:rPr lang="en-US" dirty="0"/>
              <a:t>the PCC Transfer </a:t>
            </a:r>
            <a:r>
              <a:rPr lang="en-US" dirty="0" smtClean="0"/>
              <a:t>Center in Moodle under “Resource”.</a:t>
            </a:r>
          </a:p>
          <a:p>
            <a:pPr lvl="1"/>
            <a:r>
              <a:rPr lang="en-US" dirty="0" smtClean="0"/>
              <a:t>Check out the university/community college crosswalk (BDP, etc.)</a:t>
            </a:r>
            <a:endParaRPr lang="en-US" dirty="0"/>
          </a:p>
          <a:p>
            <a:pPr lvl="1"/>
            <a:endParaRPr lang="en-US" dirty="0"/>
          </a:p>
        </p:txBody>
      </p:sp>
    </p:spTree>
    <p:extLst>
      <p:ext uri="{BB962C8B-B14F-4D97-AF65-F5344CB8AC3E}">
        <p14:creationId xmlns:p14="http://schemas.microsoft.com/office/powerpoint/2010/main" val="7208072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Courses Not In The Program of Study</a:t>
            </a:r>
          </a:p>
        </p:txBody>
      </p:sp>
      <p:sp>
        <p:nvSpPr>
          <p:cNvPr id="3" name="Content Placeholder 2"/>
          <p:cNvSpPr>
            <a:spLocks noGrp="1"/>
          </p:cNvSpPr>
          <p:nvPr>
            <p:ph idx="1"/>
          </p:nvPr>
        </p:nvSpPr>
        <p:spPr/>
        <p:txBody>
          <a:bodyPr/>
          <a:lstStyle/>
          <a:p>
            <a:r>
              <a:rPr lang="en-US" dirty="0"/>
              <a:t>Academic advisors </a:t>
            </a:r>
            <a:r>
              <a:rPr lang="en-US" b="1" u="sng" dirty="0"/>
              <a:t>should not</a:t>
            </a:r>
            <a:r>
              <a:rPr lang="en-US" dirty="0"/>
              <a:t> place students in courses that are not part of the program of study in order to “give them hours.”</a:t>
            </a:r>
          </a:p>
          <a:p>
            <a:pPr lvl="1"/>
            <a:r>
              <a:rPr lang="en-US" dirty="0"/>
              <a:t>These courses </a:t>
            </a:r>
            <a:r>
              <a:rPr lang="en-US" b="1" u="sng" dirty="0"/>
              <a:t>will not be paid for</a:t>
            </a:r>
            <a:r>
              <a:rPr lang="en-US" dirty="0"/>
              <a:t> by financial aid.</a:t>
            </a:r>
          </a:p>
          <a:p>
            <a:pPr lvl="1"/>
            <a:r>
              <a:rPr lang="en-US" dirty="0"/>
              <a:t>Be prepared for the occasional student who will ask you to do this.</a:t>
            </a:r>
          </a:p>
        </p:txBody>
      </p:sp>
    </p:spTree>
    <p:extLst>
      <p:ext uri="{BB962C8B-B14F-4D97-AF65-F5344CB8AC3E}">
        <p14:creationId xmlns:p14="http://schemas.microsoft.com/office/powerpoint/2010/main" val="730085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If a student wishes to take a course that is not a part of their program of study for </a:t>
            </a:r>
            <a:r>
              <a:rPr lang="en-US" b="1" u="sng" dirty="0"/>
              <a:t>personal enrichment</a:t>
            </a:r>
            <a:r>
              <a:rPr lang="en-US" dirty="0"/>
              <a:t>, you must explain the following things:</a:t>
            </a:r>
          </a:p>
          <a:p>
            <a:pPr lvl="1"/>
            <a:r>
              <a:rPr lang="en-US" dirty="0"/>
              <a:t>The course </a:t>
            </a:r>
            <a:r>
              <a:rPr lang="en-US" b="1" u="sng" dirty="0"/>
              <a:t>will not be paid for</a:t>
            </a:r>
            <a:r>
              <a:rPr lang="en-US" dirty="0"/>
              <a:t> by financial aid.</a:t>
            </a:r>
          </a:p>
          <a:p>
            <a:pPr lvl="1"/>
            <a:r>
              <a:rPr lang="en-US" dirty="0"/>
              <a:t>The course </a:t>
            </a:r>
            <a:r>
              <a:rPr lang="en-US" b="1" u="sng" dirty="0"/>
              <a:t>will not count</a:t>
            </a:r>
            <a:r>
              <a:rPr lang="en-US" dirty="0"/>
              <a:t> toward graduation requirements.</a:t>
            </a:r>
          </a:p>
          <a:p>
            <a:r>
              <a:rPr lang="en-US" dirty="0"/>
              <a:t>Be sure to fill out the </a:t>
            </a:r>
            <a:r>
              <a:rPr lang="en-US" u="sng" dirty="0"/>
              <a:t>PCC Course Acknowledgement Form</a:t>
            </a:r>
            <a:r>
              <a:rPr lang="en-US" dirty="0"/>
              <a:t> in this instance.</a:t>
            </a:r>
          </a:p>
          <a:p>
            <a:pPr lvl="1"/>
            <a:r>
              <a:rPr lang="en-US" dirty="0"/>
              <a:t>Located on the PCC Advising Moodle site.</a:t>
            </a:r>
          </a:p>
        </p:txBody>
      </p:sp>
    </p:spTree>
    <p:extLst>
      <p:ext uri="{BB962C8B-B14F-4D97-AF65-F5344CB8AC3E}">
        <p14:creationId xmlns:p14="http://schemas.microsoft.com/office/powerpoint/2010/main" val="3100587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The Semester Begins</a:t>
            </a:r>
          </a:p>
        </p:txBody>
      </p:sp>
    </p:spTree>
    <p:extLst>
      <p:ext uri="{BB962C8B-B14F-4D97-AF65-F5344CB8AC3E}">
        <p14:creationId xmlns:p14="http://schemas.microsoft.com/office/powerpoint/2010/main" val="32301080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85991-C9D6-478A-B208-6A4A37112EE8}"/>
              </a:ext>
            </a:extLst>
          </p:cNvPr>
          <p:cNvSpPr>
            <a:spLocks noGrp="1"/>
          </p:cNvSpPr>
          <p:nvPr>
            <p:ph type="title"/>
          </p:nvPr>
        </p:nvSpPr>
        <p:spPr/>
        <p:txBody>
          <a:bodyPr/>
          <a:lstStyle/>
          <a:p>
            <a:r>
              <a:rPr lang="en-US" b="1" u="sng" dirty="0"/>
              <a:t>Door Schedule With Office Hours</a:t>
            </a:r>
          </a:p>
        </p:txBody>
      </p:sp>
      <p:sp>
        <p:nvSpPr>
          <p:cNvPr id="3" name="Content Placeholder 2">
            <a:extLst>
              <a:ext uri="{FF2B5EF4-FFF2-40B4-BE49-F238E27FC236}">
                <a16:creationId xmlns:a16="http://schemas.microsoft.com/office/drawing/2014/main" id="{41F88711-EBC7-40A6-A303-465F6F5356D2}"/>
              </a:ext>
            </a:extLst>
          </p:cNvPr>
          <p:cNvSpPr>
            <a:spLocks noGrp="1"/>
          </p:cNvSpPr>
          <p:nvPr>
            <p:ph idx="1"/>
          </p:nvPr>
        </p:nvSpPr>
        <p:spPr/>
        <p:txBody>
          <a:bodyPr/>
          <a:lstStyle/>
          <a:p>
            <a:r>
              <a:rPr lang="en-US" dirty="0"/>
              <a:t>Post a schedule of your courses (days and times) and office hours on your door each semester.</a:t>
            </a:r>
          </a:p>
          <a:p>
            <a:pPr lvl="1"/>
            <a:r>
              <a:rPr lang="en-US" dirty="0"/>
              <a:t>This helps students to know better when to come by if they need to see you.</a:t>
            </a:r>
          </a:p>
        </p:txBody>
      </p:sp>
    </p:spTree>
    <p:extLst>
      <p:ext uri="{BB962C8B-B14F-4D97-AF65-F5344CB8AC3E}">
        <p14:creationId xmlns:p14="http://schemas.microsoft.com/office/powerpoint/2010/main" val="33097134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B9AB5-9898-4BDD-AB98-185743171256}"/>
              </a:ext>
            </a:extLst>
          </p:cNvPr>
          <p:cNvSpPr>
            <a:spLocks noGrp="1"/>
          </p:cNvSpPr>
          <p:nvPr>
            <p:ph type="title"/>
          </p:nvPr>
        </p:nvSpPr>
        <p:spPr/>
        <p:txBody>
          <a:bodyPr>
            <a:normAutofit fontScale="90000"/>
          </a:bodyPr>
          <a:lstStyle/>
          <a:p>
            <a:r>
              <a:rPr lang="en-US" b="1" u="sng" dirty="0"/>
              <a:t>Review Your Moodle Course Set-Up</a:t>
            </a:r>
          </a:p>
        </p:txBody>
      </p:sp>
      <p:sp>
        <p:nvSpPr>
          <p:cNvPr id="3" name="Content Placeholder 2">
            <a:extLst>
              <a:ext uri="{FF2B5EF4-FFF2-40B4-BE49-F238E27FC236}">
                <a16:creationId xmlns:a16="http://schemas.microsoft.com/office/drawing/2014/main" id="{8230F6A4-0728-4678-92DF-08B13ECF7BCA}"/>
              </a:ext>
            </a:extLst>
          </p:cNvPr>
          <p:cNvSpPr>
            <a:spLocks noGrp="1"/>
          </p:cNvSpPr>
          <p:nvPr>
            <p:ph idx="1"/>
          </p:nvPr>
        </p:nvSpPr>
        <p:spPr/>
        <p:txBody>
          <a:bodyPr/>
          <a:lstStyle/>
          <a:p>
            <a:r>
              <a:rPr lang="en-US" dirty="0"/>
              <a:t>Make sure the dates for assignments in your Moodle course are correct and match the syllabus.</a:t>
            </a:r>
          </a:p>
          <a:p>
            <a:r>
              <a:rPr lang="en-US" dirty="0"/>
              <a:t>Design your course in such a way that assignments are easily identifiable within each course module.</a:t>
            </a:r>
          </a:p>
          <a:p>
            <a:r>
              <a:rPr lang="en-US" dirty="0"/>
              <a:t>Design your learning modules in a way that enhances course learning objectives.</a:t>
            </a:r>
          </a:p>
        </p:txBody>
      </p:sp>
    </p:spTree>
    <p:extLst>
      <p:ext uri="{BB962C8B-B14F-4D97-AF65-F5344CB8AC3E}">
        <p14:creationId xmlns:p14="http://schemas.microsoft.com/office/powerpoint/2010/main" val="1943270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Evidence shows that </a:t>
            </a:r>
            <a:r>
              <a:rPr lang="en-US" u="sng" dirty="0"/>
              <a:t>effective academic advising</a:t>
            </a:r>
            <a:r>
              <a:rPr lang="en-US" dirty="0"/>
              <a:t> and uncomplicated registration procedures can be major factors in student retention. </a:t>
            </a:r>
          </a:p>
          <a:p>
            <a:pPr lvl="0"/>
            <a:r>
              <a:rPr lang="en-US" dirty="0"/>
              <a:t>Through positive interaction with students, college bonds and connections can be formed, making both advising and registration core processes in retention.</a:t>
            </a:r>
          </a:p>
          <a:p>
            <a:endParaRPr lang="en-US" dirty="0"/>
          </a:p>
        </p:txBody>
      </p:sp>
    </p:spTree>
    <p:extLst>
      <p:ext uri="{BB962C8B-B14F-4D97-AF65-F5344CB8AC3E}">
        <p14:creationId xmlns:p14="http://schemas.microsoft.com/office/powerpoint/2010/main" val="23334804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Making Changes</a:t>
            </a:r>
          </a:p>
        </p:txBody>
      </p:sp>
      <p:sp>
        <p:nvSpPr>
          <p:cNvPr id="3" name="Content Placeholder 2"/>
          <p:cNvSpPr>
            <a:spLocks noGrp="1"/>
          </p:cNvSpPr>
          <p:nvPr>
            <p:ph idx="1"/>
          </p:nvPr>
        </p:nvSpPr>
        <p:spPr>
          <a:xfrm>
            <a:off x="457200" y="1600200"/>
            <a:ext cx="8229600" cy="4800600"/>
          </a:xfrm>
        </p:spPr>
        <p:txBody>
          <a:bodyPr>
            <a:normAutofit/>
          </a:bodyPr>
          <a:lstStyle/>
          <a:p>
            <a:r>
              <a:rPr lang="en-US" dirty="0"/>
              <a:t>The following changes must be made </a:t>
            </a:r>
            <a:r>
              <a:rPr lang="en-US" b="1" u="sng" dirty="0"/>
              <a:t>before the 10% </a:t>
            </a:r>
            <a:r>
              <a:rPr lang="en-US" b="1" u="sng" dirty="0" smtClean="0"/>
              <a:t>point (census date)</a:t>
            </a:r>
            <a:r>
              <a:rPr lang="en-US" dirty="0" smtClean="0"/>
              <a:t>.</a:t>
            </a:r>
            <a:endParaRPr lang="en-US" dirty="0"/>
          </a:p>
          <a:p>
            <a:pPr lvl="1"/>
            <a:r>
              <a:rPr lang="en-US" dirty="0"/>
              <a:t>Academic catalog of record</a:t>
            </a:r>
          </a:p>
          <a:p>
            <a:pPr lvl="1"/>
            <a:r>
              <a:rPr lang="en-US" dirty="0"/>
              <a:t>Course substitutions</a:t>
            </a:r>
          </a:p>
          <a:p>
            <a:pPr lvl="1"/>
            <a:r>
              <a:rPr lang="en-US" dirty="0"/>
              <a:t>Program of Study</a:t>
            </a:r>
          </a:p>
          <a:p>
            <a:r>
              <a:rPr lang="en-US" dirty="0"/>
              <a:t>To start these processes, use the proper forms posted on the PCC Academic Advising Center.</a:t>
            </a:r>
          </a:p>
          <a:p>
            <a:r>
              <a:rPr lang="en-US" dirty="0"/>
              <a:t>Failure to do so can lead to negative results for students. </a:t>
            </a:r>
          </a:p>
          <a:p>
            <a:endParaRPr lang="en-US" dirty="0"/>
          </a:p>
        </p:txBody>
      </p:sp>
    </p:spTree>
    <p:extLst>
      <p:ext uri="{BB962C8B-B14F-4D97-AF65-F5344CB8AC3E}">
        <p14:creationId xmlns:p14="http://schemas.microsoft.com/office/powerpoint/2010/main" val="9640598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WebAdvisor</a:t>
            </a:r>
          </a:p>
        </p:txBody>
      </p:sp>
      <p:sp>
        <p:nvSpPr>
          <p:cNvPr id="3" name="Content Placeholder 2"/>
          <p:cNvSpPr>
            <a:spLocks noGrp="1"/>
          </p:cNvSpPr>
          <p:nvPr>
            <p:ph idx="1"/>
          </p:nvPr>
        </p:nvSpPr>
        <p:spPr/>
        <p:txBody>
          <a:bodyPr>
            <a:normAutofit fontScale="92500" lnSpcReduction="10000"/>
          </a:bodyPr>
          <a:lstStyle/>
          <a:p>
            <a:r>
              <a:rPr lang="en-US" b="1" dirty="0"/>
              <a:t>Census date (also known as the 10% point)</a:t>
            </a:r>
          </a:p>
          <a:p>
            <a:r>
              <a:rPr lang="en-US" dirty="0"/>
              <a:t>When your courses begin, as students enter the course (seated or online), please be sure to put an “E” under the date of entry in WebAdvisor.</a:t>
            </a:r>
          </a:p>
          <a:p>
            <a:pPr lvl="1"/>
            <a:r>
              <a:rPr lang="en-US" b="1" u="sng" dirty="0"/>
              <a:t>Do so before the census date.  Do not wait</a:t>
            </a:r>
            <a:r>
              <a:rPr lang="en-US" b="1" dirty="0"/>
              <a:t>.</a:t>
            </a:r>
          </a:p>
          <a:p>
            <a:r>
              <a:rPr lang="en-US" dirty="0"/>
              <a:t>Check your attendance everyday prior to the census date.</a:t>
            </a:r>
          </a:p>
          <a:p>
            <a:pPr lvl="1"/>
            <a:r>
              <a:rPr lang="en-US" dirty="0"/>
              <a:t>Once the census date comes and goes, if the student has not entered the course, list the student as a “no show” in WebAdvisor and alert Student Services.</a:t>
            </a:r>
          </a:p>
        </p:txBody>
      </p:sp>
    </p:spTree>
    <p:extLst>
      <p:ext uri="{BB962C8B-B14F-4D97-AF65-F5344CB8AC3E}">
        <p14:creationId xmlns:p14="http://schemas.microsoft.com/office/powerpoint/2010/main" val="3799906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4D14FD-6470-40A3-B4B0-8593BF52114A}"/>
              </a:ext>
            </a:extLst>
          </p:cNvPr>
          <p:cNvSpPr>
            <a:spLocks noGrp="1"/>
          </p:cNvSpPr>
          <p:nvPr>
            <p:ph idx="1"/>
          </p:nvPr>
        </p:nvSpPr>
        <p:spPr>
          <a:xfrm>
            <a:off x="457200" y="609600"/>
            <a:ext cx="8229600" cy="5516563"/>
          </a:xfrm>
        </p:spPr>
        <p:txBody>
          <a:bodyPr/>
          <a:lstStyle/>
          <a:p>
            <a:pPr lvl="1"/>
            <a:r>
              <a:rPr lang="en-US" dirty="0"/>
              <a:t>Close them out of your Moodle course as well.</a:t>
            </a:r>
          </a:p>
          <a:p>
            <a:pPr lvl="1"/>
            <a:r>
              <a:rPr lang="en-US" dirty="0"/>
              <a:t>If you let the student enter the course beyond the census date, we cannot count the student for FTE purposes. </a:t>
            </a:r>
          </a:p>
          <a:p>
            <a:pPr lvl="1"/>
            <a:r>
              <a:rPr lang="en-US" dirty="0"/>
              <a:t>FTE is the basis for how we get funded as a college.</a:t>
            </a:r>
          </a:p>
          <a:p>
            <a:pPr lvl="1"/>
            <a:endParaRPr lang="en-US" dirty="0"/>
          </a:p>
        </p:txBody>
      </p:sp>
    </p:spTree>
    <p:extLst>
      <p:ext uri="{BB962C8B-B14F-4D97-AF65-F5344CB8AC3E}">
        <p14:creationId xmlns:p14="http://schemas.microsoft.com/office/powerpoint/2010/main" val="2753069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Not On The Roster</a:t>
            </a:r>
          </a:p>
        </p:txBody>
      </p:sp>
      <p:sp>
        <p:nvSpPr>
          <p:cNvPr id="3" name="Content Placeholder 2"/>
          <p:cNvSpPr>
            <a:spLocks noGrp="1"/>
          </p:cNvSpPr>
          <p:nvPr>
            <p:ph idx="1"/>
          </p:nvPr>
        </p:nvSpPr>
        <p:spPr/>
        <p:txBody>
          <a:bodyPr/>
          <a:lstStyle/>
          <a:p>
            <a:r>
              <a:rPr lang="en-US" dirty="0"/>
              <a:t>If you have a student show up for your course who is not on the roster, do not allow them to stay in the course.</a:t>
            </a:r>
          </a:p>
          <a:p>
            <a:pPr lvl="1"/>
            <a:r>
              <a:rPr lang="en-US" dirty="0"/>
              <a:t>Ask them to go to Student Services to clear the matter up.</a:t>
            </a:r>
          </a:p>
          <a:p>
            <a:pPr lvl="1"/>
            <a:r>
              <a:rPr lang="en-US" dirty="0"/>
              <a:t>They must do so before entering the course.</a:t>
            </a:r>
          </a:p>
          <a:p>
            <a:pPr lvl="1"/>
            <a:r>
              <a:rPr lang="en-US" dirty="0"/>
              <a:t>If caught doing otherwise, the college could receive a reprimand from the state auditor.</a:t>
            </a:r>
          </a:p>
        </p:txBody>
      </p:sp>
    </p:spTree>
    <p:extLst>
      <p:ext uri="{BB962C8B-B14F-4D97-AF65-F5344CB8AC3E}">
        <p14:creationId xmlns:p14="http://schemas.microsoft.com/office/powerpoint/2010/main" val="36856885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b="1" u="sng" dirty="0"/>
              <a:t>Dropping Students </a:t>
            </a:r>
            <a:br>
              <a:rPr lang="en-US" b="1" u="sng" dirty="0"/>
            </a:br>
            <a:r>
              <a:rPr lang="en-US" b="1" u="sng" dirty="0"/>
              <a:t>(Instructor-Initiated)</a:t>
            </a:r>
            <a:endParaRPr lang="en-US" u="sng" dirty="0"/>
          </a:p>
        </p:txBody>
      </p:sp>
      <p:sp>
        <p:nvSpPr>
          <p:cNvPr id="3" name="Content Placeholder 2"/>
          <p:cNvSpPr>
            <a:spLocks noGrp="1"/>
          </p:cNvSpPr>
          <p:nvPr>
            <p:ph idx="1"/>
          </p:nvPr>
        </p:nvSpPr>
        <p:spPr>
          <a:xfrm>
            <a:off x="457200" y="1905000"/>
            <a:ext cx="8229600" cy="4572000"/>
          </a:xfrm>
        </p:spPr>
        <p:txBody>
          <a:bodyPr>
            <a:normAutofit fontScale="92500"/>
          </a:bodyPr>
          <a:lstStyle/>
          <a:p>
            <a:r>
              <a:rPr lang="en-US" u="sng" dirty="0"/>
              <a:t>Before dropping</a:t>
            </a:r>
            <a:r>
              <a:rPr lang="en-US" dirty="0"/>
              <a:t> a student from your course, make sure you have completed an </a:t>
            </a:r>
            <a:r>
              <a:rPr lang="en-US" u="sng" dirty="0"/>
              <a:t>Early Alert</a:t>
            </a:r>
            <a:r>
              <a:rPr lang="en-US" dirty="0"/>
              <a:t> in Aviso.  </a:t>
            </a:r>
          </a:p>
          <a:p>
            <a:pPr lvl="1"/>
            <a:r>
              <a:rPr lang="en-US" dirty="0"/>
              <a:t>We must have documentation that shows an attempt was made to notify the student of their status.</a:t>
            </a:r>
          </a:p>
          <a:p>
            <a:r>
              <a:rPr lang="en-US" dirty="0"/>
              <a:t>To drop a student from your course, you must use the </a:t>
            </a:r>
            <a:r>
              <a:rPr lang="en-US" b="1" i="1" dirty="0"/>
              <a:t>PCC Instructor Initiated Withdrawal Form 2020 </a:t>
            </a:r>
            <a:r>
              <a:rPr lang="en-US" dirty="0"/>
              <a:t>posted on in the PCC Academic Advising Center. </a:t>
            </a:r>
            <a:r>
              <a:rPr lang="en-US" b="1" u="sng" dirty="0"/>
              <a:t>See the Advising Forms module.</a:t>
            </a:r>
            <a:endParaRPr lang="en-US" b="1" i="1" u="sng" dirty="0"/>
          </a:p>
        </p:txBody>
      </p:sp>
    </p:spTree>
    <p:extLst>
      <p:ext uri="{BB962C8B-B14F-4D97-AF65-F5344CB8AC3E}">
        <p14:creationId xmlns:p14="http://schemas.microsoft.com/office/powerpoint/2010/main" val="20912320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lvl="1"/>
            <a:r>
              <a:rPr lang="en-US" dirty="0"/>
              <a:t>Be prepared to list a last day of attendance for the student.</a:t>
            </a:r>
          </a:p>
          <a:p>
            <a:r>
              <a:rPr lang="en-US" dirty="0"/>
              <a:t>Do not wait too long to drop a student who has:</a:t>
            </a:r>
          </a:p>
          <a:p>
            <a:pPr lvl="1"/>
            <a:r>
              <a:rPr lang="en-US" dirty="0"/>
              <a:t>Not been attending class.</a:t>
            </a:r>
          </a:p>
          <a:p>
            <a:pPr lvl="1"/>
            <a:r>
              <a:rPr lang="en-US" dirty="0"/>
              <a:t>Not been turning in assignments (whether online or face-to-face courses).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3612" y="4572000"/>
            <a:ext cx="4396775" cy="868363"/>
          </a:xfrm>
          <a:prstGeom prst="rect">
            <a:avLst/>
          </a:prstGeom>
        </p:spPr>
      </p:pic>
    </p:spTree>
    <p:extLst>
      <p:ext uri="{BB962C8B-B14F-4D97-AF65-F5344CB8AC3E}">
        <p14:creationId xmlns:p14="http://schemas.microsoft.com/office/powerpoint/2010/main" val="2339574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562600"/>
          </a:xfrm>
        </p:spPr>
        <p:txBody>
          <a:bodyPr>
            <a:normAutofit/>
          </a:bodyPr>
          <a:lstStyle/>
          <a:p>
            <a:r>
              <a:rPr lang="en-US" dirty="0"/>
              <a:t>If you have questions and are not sure if it’s time to drop the student, go to Student Services and talk with someone.</a:t>
            </a:r>
          </a:p>
          <a:p>
            <a:pPr lvl="1"/>
            <a:r>
              <a:rPr lang="en-US" dirty="0"/>
              <a:t>Together you can decide if you have a situation in which a student needs to be dropped.</a:t>
            </a:r>
          </a:p>
          <a:p>
            <a:r>
              <a:rPr lang="en-US" dirty="0"/>
              <a:t>If the drop is completed before the drop deadline, the student receives no grade (W).</a:t>
            </a:r>
          </a:p>
          <a:p>
            <a:pPr lvl="1"/>
            <a:r>
              <a:rPr lang="en-US" dirty="0"/>
              <a:t>This has no effect on their GPA.</a:t>
            </a:r>
          </a:p>
        </p:txBody>
      </p:sp>
    </p:spTree>
    <p:extLst>
      <p:ext uri="{BB962C8B-B14F-4D97-AF65-F5344CB8AC3E}">
        <p14:creationId xmlns:p14="http://schemas.microsoft.com/office/powerpoint/2010/main" val="27000258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If not, if they are dropped after the drop deadline, the student will receive a grade of “WF”.</a:t>
            </a:r>
          </a:p>
          <a:p>
            <a:pPr lvl="1"/>
            <a:r>
              <a:rPr lang="en-US" dirty="0"/>
              <a:t>It counts as an F and effects the student’s GPA.</a:t>
            </a:r>
          </a:p>
          <a:p>
            <a:pPr lvl="1"/>
            <a:r>
              <a:rPr lang="en-US" dirty="0"/>
              <a:t>The “WF” is a way for Student Services to see that the student has stopped participating in the course as opposed to just not performing well enough to pass (F).</a:t>
            </a:r>
          </a:p>
          <a:p>
            <a:r>
              <a:rPr lang="en-US" dirty="0"/>
              <a:t>Be sure to include the last date of attendance on the drop form.</a:t>
            </a:r>
          </a:p>
        </p:txBody>
      </p:sp>
    </p:spTree>
    <p:extLst>
      <p:ext uri="{BB962C8B-B14F-4D97-AF65-F5344CB8AC3E}">
        <p14:creationId xmlns:p14="http://schemas.microsoft.com/office/powerpoint/2010/main" val="15859812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022BA-1600-478B-833B-D81C3D41A7DA}"/>
              </a:ext>
            </a:extLst>
          </p:cNvPr>
          <p:cNvSpPr>
            <a:spLocks noGrp="1"/>
          </p:cNvSpPr>
          <p:nvPr>
            <p:ph type="title"/>
          </p:nvPr>
        </p:nvSpPr>
        <p:spPr/>
        <p:txBody>
          <a:bodyPr/>
          <a:lstStyle/>
          <a:p>
            <a:r>
              <a:rPr lang="en-US" b="1" u="sng" dirty="0"/>
              <a:t>Grading</a:t>
            </a:r>
          </a:p>
        </p:txBody>
      </p:sp>
      <p:sp>
        <p:nvSpPr>
          <p:cNvPr id="3" name="Content Placeholder 2">
            <a:extLst>
              <a:ext uri="{FF2B5EF4-FFF2-40B4-BE49-F238E27FC236}">
                <a16:creationId xmlns:a16="http://schemas.microsoft.com/office/drawing/2014/main" id="{605D5E22-CF31-4440-8555-E613248FDCE6}"/>
              </a:ext>
            </a:extLst>
          </p:cNvPr>
          <p:cNvSpPr>
            <a:spLocks noGrp="1"/>
          </p:cNvSpPr>
          <p:nvPr>
            <p:ph idx="1"/>
          </p:nvPr>
        </p:nvSpPr>
        <p:spPr/>
        <p:txBody>
          <a:bodyPr/>
          <a:lstStyle/>
          <a:p>
            <a:r>
              <a:rPr lang="en-US" dirty="0"/>
              <a:t>Grade course work and submit grades in Moodle on a regular basis.</a:t>
            </a:r>
          </a:p>
          <a:p>
            <a:pPr lvl="1"/>
            <a:r>
              <a:rPr lang="en-US" dirty="0"/>
              <a:t>It’s hard for a student to gauge their progress and to know if they are doing things correctly if you don’t grade their work on a regular basis.</a:t>
            </a:r>
          </a:p>
          <a:p>
            <a:r>
              <a:rPr lang="en-US" dirty="0"/>
              <a:t>Make sure final grades are entered correctly.</a:t>
            </a:r>
          </a:p>
          <a:p>
            <a:pPr lvl="1"/>
            <a:r>
              <a:rPr lang="en-US" dirty="0"/>
              <a:t>I have found instances where students earned a passing grade in a course but were issued a failing grade instead.</a:t>
            </a:r>
          </a:p>
        </p:txBody>
      </p:sp>
    </p:spTree>
    <p:extLst>
      <p:ext uri="{BB962C8B-B14F-4D97-AF65-F5344CB8AC3E}">
        <p14:creationId xmlns:p14="http://schemas.microsoft.com/office/powerpoint/2010/main" val="42948681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Putting Grades in the Gradebook</a:t>
            </a:r>
            <a:endParaRPr lang="en-US" dirty="0"/>
          </a:p>
        </p:txBody>
      </p:sp>
      <p:sp>
        <p:nvSpPr>
          <p:cNvPr id="3" name="Content Placeholder 2"/>
          <p:cNvSpPr>
            <a:spLocks noGrp="1"/>
          </p:cNvSpPr>
          <p:nvPr>
            <p:ph idx="1"/>
          </p:nvPr>
        </p:nvSpPr>
        <p:spPr/>
        <p:txBody>
          <a:bodyPr>
            <a:normAutofit/>
          </a:bodyPr>
          <a:lstStyle/>
          <a:p>
            <a:r>
              <a:rPr lang="en-US" dirty="0"/>
              <a:t>As you grade assignments and enter them into your Moodle gradebook, always enter a grade for each assignment.  </a:t>
            </a:r>
          </a:p>
          <a:p>
            <a:pPr lvl="1"/>
            <a:r>
              <a:rPr lang="en-US" dirty="0"/>
              <a:t>Do not leave the grade blank.  </a:t>
            </a:r>
          </a:p>
          <a:p>
            <a:r>
              <a:rPr lang="en-US" dirty="0"/>
              <a:t>If the student has not submitted an assignment on time and </a:t>
            </a:r>
            <a:r>
              <a:rPr lang="en-US" b="1" u="sng" dirty="0"/>
              <a:t>has permission</a:t>
            </a:r>
            <a:r>
              <a:rPr lang="en-US" b="1" dirty="0"/>
              <a:t> </a:t>
            </a:r>
            <a:r>
              <a:rPr lang="en-US" dirty="0"/>
              <a:t>to submit the assignment late, enter the grade of zero.  </a:t>
            </a:r>
          </a:p>
        </p:txBody>
      </p:sp>
    </p:spTree>
    <p:extLst>
      <p:ext uri="{BB962C8B-B14F-4D97-AF65-F5344CB8AC3E}">
        <p14:creationId xmlns:p14="http://schemas.microsoft.com/office/powerpoint/2010/main" val="3084925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Getting Started</a:t>
            </a:r>
          </a:p>
        </p:txBody>
      </p:sp>
    </p:spTree>
    <p:extLst>
      <p:ext uri="{BB962C8B-B14F-4D97-AF65-F5344CB8AC3E}">
        <p14:creationId xmlns:p14="http://schemas.microsoft.com/office/powerpoint/2010/main" val="39763779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lvl="1"/>
            <a:r>
              <a:rPr lang="en-US" dirty="0"/>
              <a:t>Once you receive the assignment, grade it, subtract the late fee, and enter the new grade.  </a:t>
            </a:r>
          </a:p>
          <a:p>
            <a:pPr lvl="1"/>
            <a:r>
              <a:rPr lang="en-US" dirty="0"/>
              <a:t>If the student never follows through with submitting the work, you have that covered (you entered the zero).  The student gets to keep it.  </a:t>
            </a:r>
          </a:p>
          <a:p>
            <a:r>
              <a:rPr lang="en-US" dirty="0"/>
              <a:t>By having a grade entered in the gradebook, the student has a true sense of how well they are doing in a course.  </a:t>
            </a:r>
          </a:p>
          <a:p>
            <a:pPr lvl="1"/>
            <a:r>
              <a:rPr lang="en-US" dirty="0"/>
              <a:t>This process also helps Aviso function, as it should.</a:t>
            </a:r>
          </a:p>
        </p:txBody>
      </p:sp>
    </p:spTree>
    <p:extLst>
      <p:ext uri="{BB962C8B-B14F-4D97-AF65-F5344CB8AC3E}">
        <p14:creationId xmlns:p14="http://schemas.microsoft.com/office/powerpoint/2010/main" val="2949257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False averages, due to non-grading or missing grades, can result in a student missing out on opportunities to correct course issues as early as possible.</a:t>
            </a: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3003709"/>
            <a:ext cx="2857500" cy="22098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3003709"/>
            <a:ext cx="3301288" cy="2209800"/>
          </a:xfrm>
          <a:prstGeom prst="rect">
            <a:avLst/>
          </a:prstGeom>
        </p:spPr>
      </p:pic>
    </p:spTree>
    <p:extLst>
      <p:ext uri="{BB962C8B-B14F-4D97-AF65-F5344CB8AC3E}">
        <p14:creationId xmlns:p14="http://schemas.microsoft.com/office/powerpoint/2010/main" val="42343048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Student Needs/Issues</a:t>
            </a:r>
          </a:p>
        </p:txBody>
      </p:sp>
      <p:sp>
        <p:nvSpPr>
          <p:cNvPr id="3" name="Content Placeholder 2"/>
          <p:cNvSpPr>
            <a:spLocks noGrp="1"/>
          </p:cNvSpPr>
          <p:nvPr>
            <p:ph idx="1"/>
          </p:nvPr>
        </p:nvSpPr>
        <p:spPr/>
        <p:txBody>
          <a:bodyPr/>
          <a:lstStyle/>
          <a:p>
            <a:r>
              <a:rPr lang="en-US" dirty="0"/>
              <a:t>If you feel one of your students has a need or an issue going on in their life that they may need some guidance to address beyond what you can do, please refer them to Student Services.</a:t>
            </a:r>
          </a:p>
          <a:p>
            <a:pPr lvl="1"/>
            <a:r>
              <a:rPr lang="en-US" dirty="0"/>
              <a:t>The Student Services staff can help students in many different areas.</a:t>
            </a:r>
          </a:p>
          <a:p>
            <a:pPr lvl="1"/>
            <a:r>
              <a:rPr lang="en-US" dirty="0"/>
              <a:t>Promise Place may always be an option as well.</a:t>
            </a:r>
          </a:p>
          <a:p>
            <a:pPr lvl="1"/>
            <a:endParaRPr lang="en-US" dirty="0"/>
          </a:p>
        </p:txBody>
      </p:sp>
    </p:spTree>
    <p:extLst>
      <p:ext uri="{BB962C8B-B14F-4D97-AF65-F5344CB8AC3E}">
        <p14:creationId xmlns:p14="http://schemas.microsoft.com/office/powerpoint/2010/main" val="15793660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1600200"/>
            <a:ext cx="7772400" cy="857250"/>
          </a:xfrm>
        </p:spPr>
        <p:txBody>
          <a:bodyPr/>
          <a:lstStyle/>
          <a:p>
            <a:r>
              <a:rPr lang="en-US" b="1" u="sng" dirty="0"/>
              <a:t>Aviso Usage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4150" y="3124200"/>
            <a:ext cx="3543300" cy="2539365"/>
          </a:xfrm>
          <a:prstGeom prst="rect">
            <a:avLst/>
          </a:prstGeom>
        </p:spPr>
      </p:pic>
    </p:spTree>
    <p:extLst>
      <p:ext uri="{BB962C8B-B14F-4D97-AF65-F5344CB8AC3E}">
        <p14:creationId xmlns:p14="http://schemas.microsoft.com/office/powerpoint/2010/main" val="28495637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Notes</a:t>
            </a:r>
            <a:r>
              <a:rPr lang="en-US" dirty="0"/>
              <a:t> </a:t>
            </a:r>
          </a:p>
        </p:txBody>
      </p:sp>
      <p:sp>
        <p:nvSpPr>
          <p:cNvPr id="3" name="Content Placeholder 2"/>
          <p:cNvSpPr>
            <a:spLocks noGrp="1"/>
          </p:cNvSpPr>
          <p:nvPr>
            <p:ph idx="1"/>
          </p:nvPr>
        </p:nvSpPr>
        <p:spPr/>
        <p:txBody>
          <a:bodyPr/>
          <a:lstStyle/>
          <a:p>
            <a:r>
              <a:rPr lang="en-US" dirty="0"/>
              <a:t>Use the Aviso Notes function to document interactions with your students.</a:t>
            </a:r>
          </a:p>
          <a:p>
            <a:r>
              <a:rPr lang="en-US" dirty="0"/>
              <a:t>Document any type of information that would be useful to fellow college personnel.</a:t>
            </a:r>
          </a:p>
          <a:p>
            <a:pPr lvl="1"/>
            <a:r>
              <a:rPr lang="en-US" dirty="0"/>
              <a:t>This running record helps your fellow colleagues better understand the student.</a:t>
            </a:r>
          </a:p>
        </p:txBody>
      </p:sp>
    </p:spTree>
    <p:extLst>
      <p:ext uri="{BB962C8B-B14F-4D97-AF65-F5344CB8AC3E}">
        <p14:creationId xmlns:p14="http://schemas.microsoft.com/office/powerpoint/2010/main" val="11259384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Early Alerts</a:t>
            </a:r>
          </a:p>
        </p:txBody>
      </p:sp>
      <p:sp>
        <p:nvSpPr>
          <p:cNvPr id="3" name="Content Placeholder 2"/>
          <p:cNvSpPr>
            <a:spLocks noGrp="1"/>
          </p:cNvSpPr>
          <p:nvPr>
            <p:ph idx="1"/>
          </p:nvPr>
        </p:nvSpPr>
        <p:spPr/>
        <p:txBody>
          <a:bodyPr/>
          <a:lstStyle/>
          <a:p>
            <a:r>
              <a:rPr lang="en-US" dirty="0"/>
              <a:t>If you have a student in academic trouble and have exhausted all your means to contact them about the matter, be sure to access </a:t>
            </a:r>
            <a:r>
              <a:rPr lang="en-US" u="sng" dirty="0"/>
              <a:t>Aviso</a:t>
            </a:r>
            <a:r>
              <a:rPr lang="en-US" dirty="0"/>
              <a:t> and enter an Early Alert.</a:t>
            </a:r>
          </a:p>
          <a:p>
            <a:pPr lvl="1"/>
            <a:r>
              <a:rPr lang="en-US" dirty="0"/>
              <a:t>Use your good judgement when deciding if you need to send an alert.</a:t>
            </a:r>
          </a:p>
          <a:p>
            <a:pPr lvl="1"/>
            <a:r>
              <a:rPr lang="en-US" dirty="0"/>
              <a:t>Your Early Alert will be received by someone in Student Services.</a:t>
            </a:r>
          </a:p>
        </p:txBody>
      </p:sp>
    </p:spTree>
    <p:extLst>
      <p:ext uri="{BB962C8B-B14F-4D97-AF65-F5344CB8AC3E}">
        <p14:creationId xmlns:p14="http://schemas.microsoft.com/office/powerpoint/2010/main" val="6429344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b="1" u="sng" dirty="0"/>
              <a:t>Remember</a:t>
            </a:r>
            <a:r>
              <a:rPr lang="en-US" dirty="0"/>
              <a:t>:  Student Services only knows there is a problem </a:t>
            </a:r>
            <a:r>
              <a:rPr lang="en-US" b="1" u="sng" dirty="0"/>
              <a:t>if you alert them to it</a:t>
            </a:r>
            <a:r>
              <a:rPr lang="en-US" dirty="0"/>
              <a:t>.</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8041" y="2438400"/>
            <a:ext cx="5407917" cy="3414713"/>
          </a:xfrm>
          <a:prstGeom prst="rect">
            <a:avLst/>
          </a:prstGeom>
        </p:spPr>
      </p:pic>
    </p:spTree>
    <p:extLst>
      <p:ext uri="{BB962C8B-B14F-4D97-AF65-F5344CB8AC3E}">
        <p14:creationId xmlns:p14="http://schemas.microsoft.com/office/powerpoint/2010/main" val="38507723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a:t>Questions?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131214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Getting Started</a:t>
            </a:r>
          </a:p>
        </p:txBody>
      </p:sp>
      <p:sp>
        <p:nvSpPr>
          <p:cNvPr id="3" name="Content Placeholder 2"/>
          <p:cNvSpPr>
            <a:spLocks noGrp="1"/>
          </p:cNvSpPr>
          <p:nvPr>
            <p:ph idx="1"/>
          </p:nvPr>
        </p:nvSpPr>
        <p:spPr/>
        <p:txBody>
          <a:bodyPr>
            <a:normAutofit/>
          </a:bodyPr>
          <a:lstStyle/>
          <a:p>
            <a:pPr lvl="0"/>
            <a:r>
              <a:rPr lang="en-US" dirty="0"/>
              <a:t>Upon meeting a new student for the first time, introduce yourself and your program.  Engage in conversation; learn as much as you can about them as a person.</a:t>
            </a:r>
            <a:endParaRPr lang="en-US" sz="2800" dirty="0"/>
          </a:p>
          <a:p>
            <a:pPr lvl="0"/>
            <a:r>
              <a:rPr lang="en-US" dirty="0"/>
              <a:t>Talk to the student about why they are here at PCC.</a:t>
            </a:r>
            <a:endParaRPr lang="en-US" sz="2400" dirty="0"/>
          </a:p>
          <a:p>
            <a:pPr lvl="1"/>
            <a:r>
              <a:rPr lang="en-US" dirty="0"/>
              <a:t>Ask about the student’s educational and career goals and help him/her develop an educational plan to reach those goals.</a:t>
            </a:r>
            <a:endParaRPr lang="en-US" sz="2400" dirty="0"/>
          </a:p>
          <a:p>
            <a:endParaRPr lang="en-US" dirty="0"/>
          </a:p>
        </p:txBody>
      </p:sp>
    </p:spTree>
    <p:extLst>
      <p:ext uri="{BB962C8B-B14F-4D97-AF65-F5344CB8AC3E}">
        <p14:creationId xmlns:p14="http://schemas.microsoft.com/office/powerpoint/2010/main" val="1537855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Ask questions such as: Are you planning to transfer to a four-year college?  Are you planning to go to work after you receive your two-year degree?  If so, what are you planning to do?  These kinds of questions will help determine which classes within the program of study best suit the student.</a:t>
            </a:r>
            <a:endParaRPr lang="en-US" sz="2800" dirty="0"/>
          </a:p>
          <a:p>
            <a:pPr lvl="1"/>
            <a:r>
              <a:rPr lang="en-US" dirty="0"/>
              <a:t>Based on the conversation, you need to determine if they in the right place.  If they are interested in another program, introduce them to the proper subject matter expert.</a:t>
            </a:r>
          </a:p>
        </p:txBody>
      </p:sp>
    </p:spTree>
    <p:extLst>
      <p:ext uri="{BB962C8B-B14F-4D97-AF65-F5344CB8AC3E}">
        <p14:creationId xmlns:p14="http://schemas.microsoft.com/office/powerpoint/2010/main" val="3078622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As you get to know the student, be sure to start a file on them for your records.  </a:t>
            </a:r>
          </a:p>
          <a:p>
            <a:r>
              <a:rPr lang="en-US" dirty="0"/>
              <a:t>Collect basic information as listed at the top of the </a:t>
            </a:r>
            <a:r>
              <a:rPr lang="en-US" u="sng" dirty="0" smtClean="0"/>
              <a:t>PCC Academic Advising Form</a:t>
            </a:r>
            <a:r>
              <a:rPr lang="en-US" dirty="0" smtClean="0"/>
              <a:t>.  </a:t>
            </a:r>
            <a:endParaRPr lang="en-US" dirty="0"/>
          </a:p>
          <a:p>
            <a:pPr lvl="1"/>
            <a:r>
              <a:rPr lang="en-US" dirty="0" smtClean="0"/>
              <a:t>Located in the “Advising Forms” module.</a:t>
            </a:r>
          </a:p>
          <a:p>
            <a:pPr lvl="1"/>
            <a:r>
              <a:rPr lang="en-US" dirty="0" smtClean="0"/>
              <a:t>Pay </a:t>
            </a:r>
            <a:r>
              <a:rPr lang="en-US" dirty="0"/>
              <a:t>careful attention to contact numbers.  This makes getting up with the student in the future much easier.</a:t>
            </a:r>
          </a:p>
          <a:p>
            <a:pPr lvl="1"/>
            <a:r>
              <a:rPr lang="en-US" dirty="0"/>
              <a:t>Give the student your contact information as well.</a:t>
            </a:r>
          </a:p>
          <a:p>
            <a:endParaRPr lang="en-US" dirty="0"/>
          </a:p>
        </p:txBody>
      </p:sp>
    </p:spTree>
    <p:extLst>
      <p:ext uri="{BB962C8B-B14F-4D97-AF65-F5344CB8AC3E}">
        <p14:creationId xmlns:p14="http://schemas.microsoft.com/office/powerpoint/2010/main" val="2646834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Before you go much further, ask the student if they have taken care of the following things:</a:t>
            </a:r>
            <a:endParaRPr lang="en-US" sz="2400" dirty="0"/>
          </a:p>
          <a:p>
            <a:pPr lvl="1"/>
            <a:r>
              <a:rPr lang="en-US" i="1" dirty="0"/>
              <a:t>Have you filled out a </a:t>
            </a:r>
            <a:r>
              <a:rPr lang="en-US" i="1" u="sng" dirty="0">
                <a:hlinkClick r:id="rId2"/>
              </a:rPr>
              <a:t>PCC application</a:t>
            </a:r>
            <a:r>
              <a:rPr lang="en-US" i="1" dirty="0"/>
              <a:t>?</a:t>
            </a:r>
            <a:r>
              <a:rPr lang="en-US" dirty="0"/>
              <a:t>  If not, refer the student to the PCC website.</a:t>
            </a:r>
            <a:endParaRPr lang="en-US" sz="2400" dirty="0"/>
          </a:p>
          <a:p>
            <a:pPr lvl="1"/>
            <a:r>
              <a:rPr lang="en-US" i="1" dirty="0"/>
              <a:t>Have you filled out financial aid paperwork, if applicable?</a:t>
            </a:r>
            <a:r>
              <a:rPr lang="en-US" dirty="0"/>
              <a:t>  If not, have the student go to Student Services and speak with someone in the Financial Aid Department.</a:t>
            </a:r>
            <a:endParaRPr lang="en-US" sz="2000" dirty="0"/>
          </a:p>
          <a:p>
            <a:endParaRPr lang="en-US" dirty="0"/>
          </a:p>
        </p:txBody>
      </p:sp>
    </p:spTree>
    <p:extLst>
      <p:ext uri="{BB962C8B-B14F-4D97-AF65-F5344CB8AC3E}">
        <p14:creationId xmlns:p14="http://schemas.microsoft.com/office/powerpoint/2010/main" val="3601084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1692</TotalTime>
  <Words>3249</Words>
  <Application>Microsoft Office PowerPoint</Application>
  <PresentationFormat>On-screen Show (4:3)</PresentationFormat>
  <Paragraphs>220</Paragraphs>
  <Slides>57</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57</vt:i4>
      </vt:variant>
    </vt:vector>
  </HeadingPairs>
  <TitlesOfParts>
    <vt:vector size="60" baseType="lpstr">
      <vt:lpstr>Arial</vt:lpstr>
      <vt:lpstr>Calibri</vt:lpstr>
      <vt:lpstr>Office Theme</vt:lpstr>
      <vt:lpstr>Academic Advising</vt:lpstr>
      <vt:lpstr>Advising Resources</vt:lpstr>
      <vt:lpstr>Student Advising Guidelines</vt:lpstr>
      <vt:lpstr>PowerPoint Presentation</vt:lpstr>
      <vt:lpstr>Getting Started</vt:lpstr>
      <vt:lpstr>Getting Started</vt:lpstr>
      <vt:lpstr>PowerPoint Presentation</vt:lpstr>
      <vt:lpstr>PowerPoint Presentation</vt:lpstr>
      <vt:lpstr>PowerPoint Presentation</vt:lpstr>
      <vt:lpstr>PowerPoint Presentation</vt:lpstr>
      <vt:lpstr>Student Information</vt:lpstr>
      <vt:lpstr>PowerPoint Presentation</vt:lpstr>
      <vt:lpstr>Course Selection</vt:lpstr>
      <vt:lpstr>Course Selection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Advising For Math</vt:lpstr>
      <vt:lpstr>PowerPoint Presentation</vt:lpstr>
      <vt:lpstr>PowerPoint Presentation</vt:lpstr>
      <vt:lpstr>PowerPoint Presentation</vt:lpstr>
      <vt:lpstr>Courses Not In The Program of Study</vt:lpstr>
      <vt:lpstr>PowerPoint Presentation</vt:lpstr>
      <vt:lpstr>The Semester Begins</vt:lpstr>
      <vt:lpstr>Door Schedule With Office Hours</vt:lpstr>
      <vt:lpstr>Review Your Moodle Course Set-Up</vt:lpstr>
      <vt:lpstr>Making Changes</vt:lpstr>
      <vt:lpstr>WebAdvisor</vt:lpstr>
      <vt:lpstr>PowerPoint Presentation</vt:lpstr>
      <vt:lpstr>Not On The Roster</vt:lpstr>
      <vt:lpstr>Dropping Students  (Instructor-Initiated)</vt:lpstr>
      <vt:lpstr>PowerPoint Presentation</vt:lpstr>
      <vt:lpstr>PowerPoint Presentation</vt:lpstr>
      <vt:lpstr>PowerPoint Presentation</vt:lpstr>
      <vt:lpstr>Grading</vt:lpstr>
      <vt:lpstr>Putting Grades in the Gradebook</vt:lpstr>
      <vt:lpstr>PowerPoint Presentation</vt:lpstr>
      <vt:lpstr>PowerPoint Presentation</vt:lpstr>
      <vt:lpstr>Student Needs/Issues</vt:lpstr>
      <vt:lpstr>Aviso Usage</vt:lpstr>
      <vt:lpstr>Notes </vt:lpstr>
      <vt:lpstr>Early Alerts</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172</cp:revision>
  <cp:lastPrinted>2015-05-07T15:07:59Z</cp:lastPrinted>
  <dcterms:created xsi:type="dcterms:W3CDTF">2013-11-11T16:54:46Z</dcterms:created>
  <dcterms:modified xsi:type="dcterms:W3CDTF">2021-09-20T19:53:18Z</dcterms:modified>
</cp:coreProperties>
</file>