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56" r:id="rId2"/>
    <p:sldId id="399" r:id="rId3"/>
    <p:sldId id="366" r:id="rId4"/>
    <p:sldId id="367" r:id="rId5"/>
    <p:sldId id="279" r:id="rId6"/>
    <p:sldId id="258" r:id="rId7"/>
    <p:sldId id="259" r:id="rId8"/>
    <p:sldId id="260" r:id="rId9"/>
    <p:sldId id="261" r:id="rId10"/>
    <p:sldId id="262" r:id="rId11"/>
    <p:sldId id="368" r:id="rId12"/>
    <p:sldId id="369" r:id="rId13"/>
    <p:sldId id="289" r:id="rId14"/>
    <p:sldId id="298" r:id="rId15"/>
    <p:sldId id="290" r:id="rId16"/>
    <p:sldId id="270" r:id="rId17"/>
    <p:sldId id="272" r:id="rId18"/>
    <p:sldId id="358" r:id="rId19"/>
    <p:sldId id="357" r:id="rId20"/>
    <p:sldId id="356" r:id="rId21"/>
    <p:sldId id="291" r:id="rId22"/>
    <p:sldId id="274" r:id="rId23"/>
    <p:sldId id="292" r:id="rId24"/>
    <p:sldId id="293" r:id="rId25"/>
    <p:sldId id="294" r:id="rId26"/>
    <p:sldId id="275" r:id="rId27"/>
    <p:sldId id="295" r:id="rId28"/>
    <p:sldId id="296" r:id="rId29"/>
    <p:sldId id="297" r:id="rId30"/>
    <p:sldId id="276" r:id="rId31"/>
    <p:sldId id="391" r:id="rId32"/>
    <p:sldId id="392" r:id="rId33"/>
    <p:sldId id="394" r:id="rId34"/>
    <p:sldId id="398" r:id="rId35"/>
    <p:sldId id="374" r:id="rId36"/>
    <p:sldId id="375" r:id="rId37"/>
    <p:sldId id="316" r:id="rId38"/>
    <p:sldId id="417" r:id="rId39"/>
    <p:sldId id="418" r:id="rId40"/>
    <p:sldId id="359" r:id="rId41"/>
    <p:sldId id="400" r:id="rId42"/>
    <p:sldId id="401" r:id="rId43"/>
    <p:sldId id="402" r:id="rId44"/>
    <p:sldId id="403" r:id="rId45"/>
    <p:sldId id="404" r:id="rId46"/>
    <p:sldId id="405" r:id="rId47"/>
    <p:sldId id="406" r:id="rId48"/>
    <p:sldId id="411" r:id="rId49"/>
    <p:sldId id="412" r:id="rId50"/>
    <p:sldId id="413" r:id="rId51"/>
    <p:sldId id="414" r:id="rId52"/>
    <p:sldId id="415" r:id="rId53"/>
    <p:sldId id="407" r:id="rId54"/>
    <p:sldId id="408" r:id="rId55"/>
    <p:sldId id="409" r:id="rId56"/>
    <p:sldId id="410" r:id="rId57"/>
    <p:sldId id="395" r:id="rId58"/>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9/20/2021</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9/20/2021</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1333526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40</a:t>
            </a:fld>
            <a:endParaRPr lang="en-US" dirty="0"/>
          </a:p>
        </p:txBody>
      </p:sp>
    </p:spTree>
    <p:extLst>
      <p:ext uri="{BB962C8B-B14F-4D97-AF65-F5344CB8AC3E}">
        <p14:creationId xmlns:p14="http://schemas.microsoft.com/office/powerpoint/2010/main" val="2184290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41</a:t>
            </a:fld>
            <a:endParaRPr lang="en-US" dirty="0"/>
          </a:p>
        </p:txBody>
      </p:sp>
    </p:spTree>
    <p:extLst>
      <p:ext uri="{BB962C8B-B14F-4D97-AF65-F5344CB8AC3E}">
        <p14:creationId xmlns:p14="http://schemas.microsoft.com/office/powerpoint/2010/main" val="3819510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45</a:t>
            </a:fld>
            <a:endParaRPr lang="en-US" dirty="0"/>
          </a:p>
        </p:txBody>
      </p:sp>
    </p:spTree>
    <p:extLst>
      <p:ext uri="{BB962C8B-B14F-4D97-AF65-F5344CB8AC3E}">
        <p14:creationId xmlns:p14="http://schemas.microsoft.com/office/powerpoint/2010/main" val="207839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46</a:t>
            </a:fld>
            <a:endParaRPr lang="en-US" dirty="0"/>
          </a:p>
        </p:txBody>
      </p:sp>
    </p:spTree>
    <p:extLst>
      <p:ext uri="{BB962C8B-B14F-4D97-AF65-F5344CB8AC3E}">
        <p14:creationId xmlns:p14="http://schemas.microsoft.com/office/powerpoint/2010/main" val="2898426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55</a:t>
            </a:fld>
            <a:endParaRPr lang="en-US" dirty="0"/>
          </a:p>
        </p:txBody>
      </p:sp>
    </p:spTree>
    <p:extLst>
      <p:ext uri="{BB962C8B-B14F-4D97-AF65-F5344CB8AC3E}">
        <p14:creationId xmlns:p14="http://schemas.microsoft.com/office/powerpoint/2010/main" val="505409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57</a:t>
            </a:fld>
            <a:endParaRPr lang="en-US" dirty="0"/>
          </a:p>
        </p:txBody>
      </p:sp>
    </p:spTree>
    <p:extLst>
      <p:ext uri="{BB962C8B-B14F-4D97-AF65-F5344CB8AC3E}">
        <p14:creationId xmlns:p14="http://schemas.microsoft.com/office/powerpoint/2010/main" val="2117156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11</a:t>
            </a:fld>
            <a:endParaRPr lang="en-US" dirty="0"/>
          </a:p>
        </p:txBody>
      </p:sp>
    </p:spTree>
    <p:extLst>
      <p:ext uri="{BB962C8B-B14F-4D97-AF65-F5344CB8AC3E}">
        <p14:creationId xmlns:p14="http://schemas.microsoft.com/office/powerpoint/2010/main" val="464011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12</a:t>
            </a:fld>
            <a:endParaRPr lang="en-US" dirty="0"/>
          </a:p>
        </p:txBody>
      </p:sp>
    </p:spTree>
    <p:extLst>
      <p:ext uri="{BB962C8B-B14F-4D97-AF65-F5344CB8AC3E}">
        <p14:creationId xmlns:p14="http://schemas.microsoft.com/office/powerpoint/2010/main" val="178149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19</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20</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31</a:t>
            </a:fld>
            <a:endParaRPr lang="en-US" dirty="0"/>
          </a:p>
        </p:txBody>
      </p:sp>
    </p:spTree>
    <p:extLst>
      <p:ext uri="{BB962C8B-B14F-4D97-AF65-F5344CB8AC3E}">
        <p14:creationId xmlns:p14="http://schemas.microsoft.com/office/powerpoint/2010/main" val="611210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32</a:t>
            </a:fld>
            <a:endParaRPr lang="en-US" dirty="0"/>
          </a:p>
        </p:txBody>
      </p:sp>
    </p:spTree>
    <p:extLst>
      <p:ext uri="{BB962C8B-B14F-4D97-AF65-F5344CB8AC3E}">
        <p14:creationId xmlns:p14="http://schemas.microsoft.com/office/powerpoint/2010/main" val="771615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35</a:t>
            </a:fld>
            <a:endParaRPr lang="en-US" dirty="0"/>
          </a:p>
        </p:txBody>
      </p:sp>
    </p:spTree>
    <p:extLst>
      <p:ext uri="{BB962C8B-B14F-4D97-AF65-F5344CB8AC3E}">
        <p14:creationId xmlns:p14="http://schemas.microsoft.com/office/powerpoint/2010/main" val="25285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9/20/2021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a:t>
            </a:r>
            <a:r>
              <a:rPr lang="en-US" b="1" u="sng" dirty="0" smtClean="0">
                <a:solidFill>
                  <a:schemeClr val="tx1"/>
                </a:solidFill>
              </a:rPr>
              <a:t>Development: Part 1</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smtClean="0"/>
              <a:t>Have you sent us your </a:t>
            </a:r>
            <a:r>
              <a:rPr lang="en-US" i="1" u="sng" dirty="0" smtClean="0"/>
              <a:t>high school transcript </a:t>
            </a:r>
            <a:r>
              <a:rPr lang="en-US" i="1" dirty="0" smtClean="0"/>
              <a:t>or its equivalent? </a:t>
            </a:r>
            <a:r>
              <a:rPr lang="en-US" dirty="0" smtClean="0"/>
              <a:t>This is needed for RISE placement and financial aid.</a:t>
            </a:r>
          </a:p>
          <a:p>
            <a:pPr lvl="1"/>
            <a:r>
              <a:rPr lang="en-US" dirty="0" smtClean="0"/>
              <a:t>Check </a:t>
            </a:r>
            <a:r>
              <a:rPr lang="en-US" dirty="0"/>
              <a:t>their </a:t>
            </a:r>
            <a:r>
              <a:rPr lang="en-US" u="sng" dirty="0"/>
              <a:t>math and English placement test scores</a:t>
            </a:r>
            <a:r>
              <a:rPr lang="en-US" dirty="0"/>
              <a:t>. Look in Datatel under “TSUM”.  If they have not taken these tests, have them go to the PCC library front desk to set up a time to take them.</a:t>
            </a:r>
          </a:p>
          <a:p>
            <a:pPr lvl="1"/>
            <a:r>
              <a:rPr lang="en-US" i="1" dirty="0"/>
              <a:t>Have you taken college courses elsewhere?</a:t>
            </a:r>
            <a:r>
              <a:rPr lang="en-US" dirty="0"/>
              <a:t>  If so, have you had an official transcript sent to the college registrar?  </a:t>
            </a:r>
          </a:p>
        </p:txBody>
      </p:sp>
    </p:spTree>
    <p:extLst>
      <p:ext uri="{BB962C8B-B14F-4D97-AF65-F5344CB8AC3E}">
        <p14:creationId xmlns:p14="http://schemas.microsoft.com/office/powerpoint/2010/main" val="1005072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Information</a:t>
            </a:r>
          </a:p>
        </p:txBody>
      </p:sp>
      <p:sp>
        <p:nvSpPr>
          <p:cNvPr id="3" name="Content Placeholder 2"/>
          <p:cNvSpPr>
            <a:spLocks noGrp="1"/>
          </p:cNvSpPr>
          <p:nvPr>
            <p:ph idx="1"/>
          </p:nvPr>
        </p:nvSpPr>
        <p:spPr/>
        <p:txBody>
          <a:bodyPr>
            <a:normAutofit/>
          </a:bodyPr>
          <a:lstStyle/>
          <a:p>
            <a:r>
              <a:rPr lang="en-US" dirty="0"/>
              <a:t>Before you register a student for classes, </a:t>
            </a:r>
          </a:p>
          <a:p>
            <a:pPr lvl="1"/>
            <a:r>
              <a:rPr lang="en-US" dirty="0"/>
              <a:t>Go over their </a:t>
            </a:r>
            <a:r>
              <a:rPr lang="en-US" b="1" u="sng" dirty="0"/>
              <a:t>“PSPR”</a:t>
            </a:r>
            <a:r>
              <a:rPr lang="en-US" dirty="0"/>
              <a:t> </a:t>
            </a:r>
            <a:r>
              <a:rPr lang="en-US" dirty="0" smtClean="0"/>
              <a:t>or </a:t>
            </a:r>
            <a:r>
              <a:rPr lang="en-US" b="1" u="sng" dirty="0" smtClean="0"/>
              <a:t>“EVAL” </a:t>
            </a:r>
            <a:r>
              <a:rPr lang="en-US" dirty="0" smtClean="0"/>
              <a:t>on </a:t>
            </a:r>
            <a:r>
              <a:rPr lang="en-US" dirty="0"/>
              <a:t>the Datatel Colleague System.</a:t>
            </a:r>
          </a:p>
          <a:p>
            <a:pPr lvl="1"/>
            <a:r>
              <a:rPr lang="en-US" dirty="0"/>
              <a:t>Check to see if the </a:t>
            </a:r>
            <a:r>
              <a:rPr lang="en-US" b="1" u="sng" dirty="0"/>
              <a:t>program advisor</a:t>
            </a:r>
            <a:r>
              <a:rPr lang="en-US" dirty="0"/>
              <a:t> listed is correct.</a:t>
            </a:r>
          </a:p>
          <a:p>
            <a:pPr lvl="1"/>
            <a:r>
              <a:rPr lang="en-US" dirty="0"/>
              <a:t>Make sure the student’s </a:t>
            </a:r>
            <a:r>
              <a:rPr lang="en-US" b="1" u="sng" dirty="0"/>
              <a:t>Program of Study</a:t>
            </a:r>
            <a:r>
              <a:rPr lang="en-US" dirty="0"/>
              <a:t> is correct.</a:t>
            </a:r>
          </a:p>
          <a:p>
            <a:pPr marL="457200" lvl="1" indent="0">
              <a:buNone/>
            </a:pPr>
            <a:endParaRPr lang="en-US" dirty="0"/>
          </a:p>
        </p:txBody>
      </p:sp>
    </p:spTree>
    <p:extLst>
      <p:ext uri="{BB962C8B-B14F-4D97-AF65-F5344CB8AC3E}">
        <p14:creationId xmlns:p14="http://schemas.microsoft.com/office/powerpoint/2010/main" val="2532366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Look over the courses to make sure the student has been given credit for all the courses they have taken toward graduation requirements.</a:t>
            </a:r>
          </a:p>
          <a:p>
            <a:pPr lvl="1"/>
            <a:r>
              <a:rPr lang="en-US" dirty="0"/>
              <a:t>Check to see if the </a:t>
            </a:r>
            <a:r>
              <a:rPr lang="en-US" b="1" u="sng" dirty="0"/>
              <a:t>academic catalog year</a:t>
            </a:r>
            <a:r>
              <a:rPr lang="en-US" dirty="0"/>
              <a:t> listed is correct or the best it can be given the student’s situation.</a:t>
            </a:r>
          </a:p>
          <a:p>
            <a:r>
              <a:rPr lang="en-US" dirty="0"/>
              <a:t>After you look over the student’s “</a:t>
            </a:r>
            <a:r>
              <a:rPr lang="en-US" dirty="0" smtClean="0"/>
              <a:t>PSPR/EVAL”, </a:t>
            </a:r>
            <a:r>
              <a:rPr lang="en-US" dirty="0"/>
              <a:t>go into the student’s </a:t>
            </a:r>
            <a:r>
              <a:rPr lang="en-US" b="1" u="sng" dirty="0"/>
              <a:t>“STAC”</a:t>
            </a:r>
            <a:r>
              <a:rPr lang="en-US" dirty="0"/>
              <a:t> and make sure everything looks good compared to the “</a:t>
            </a:r>
            <a:r>
              <a:rPr lang="en-US" dirty="0" smtClean="0"/>
              <a:t>PSPR/EVAL”.</a:t>
            </a:r>
            <a:endParaRPr lang="en-US" dirty="0"/>
          </a:p>
          <a:p>
            <a:pPr lvl="1"/>
            <a:endParaRPr lang="en-US" dirty="0"/>
          </a:p>
        </p:txBody>
      </p:sp>
    </p:spTree>
    <p:extLst>
      <p:ext uri="{BB962C8B-B14F-4D97-AF65-F5344CB8AC3E}">
        <p14:creationId xmlns:p14="http://schemas.microsoft.com/office/powerpoint/2010/main" val="2825150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Course Selection</a:t>
            </a:r>
          </a:p>
        </p:txBody>
      </p:sp>
    </p:spTree>
    <p:extLst>
      <p:ext uri="{BB962C8B-B14F-4D97-AF65-F5344CB8AC3E}">
        <p14:creationId xmlns:p14="http://schemas.microsoft.com/office/powerpoint/2010/main" val="2993116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Course Selection</a:t>
            </a:r>
            <a:endParaRPr lang="en-US" dirty="0"/>
          </a:p>
        </p:txBody>
      </p:sp>
      <p:sp>
        <p:nvSpPr>
          <p:cNvPr id="3" name="Content Placeholder 2"/>
          <p:cNvSpPr>
            <a:spLocks noGrp="1"/>
          </p:cNvSpPr>
          <p:nvPr>
            <p:ph idx="1"/>
          </p:nvPr>
        </p:nvSpPr>
        <p:spPr/>
        <p:txBody>
          <a:bodyPr>
            <a:normAutofit/>
          </a:bodyPr>
          <a:lstStyle/>
          <a:p>
            <a:r>
              <a:rPr lang="en-US" dirty="0"/>
              <a:t>For new and returning students, suggest basic courses that will help start their educational pathway in a successful manner.  For example:</a:t>
            </a:r>
            <a:endParaRPr lang="en-US" sz="2800" dirty="0"/>
          </a:p>
          <a:p>
            <a:pPr lvl="1"/>
            <a:r>
              <a:rPr lang="en-US" dirty="0"/>
              <a:t>ACA 111 or 122</a:t>
            </a:r>
            <a:endParaRPr lang="en-US" sz="2400" dirty="0"/>
          </a:p>
          <a:p>
            <a:pPr lvl="1"/>
            <a:r>
              <a:rPr lang="en-US" dirty="0"/>
              <a:t>English </a:t>
            </a:r>
            <a:r>
              <a:rPr lang="en-US" dirty="0" smtClean="0"/>
              <a:t>(based on RISE)</a:t>
            </a:r>
            <a:endParaRPr lang="en-US" sz="2400" dirty="0"/>
          </a:p>
          <a:p>
            <a:pPr lvl="1"/>
            <a:r>
              <a:rPr lang="en-US" dirty="0"/>
              <a:t>Math (based on </a:t>
            </a:r>
            <a:r>
              <a:rPr lang="en-US" dirty="0" smtClean="0"/>
              <a:t>RISE)</a:t>
            </a:r>
            <a:endParaRPr lang="en-US" sz="2400" dirty="0"/>
          </a:p>
          <a:p>
            <a:pPr lvl="1"/>
            <a:r>
              <a:rPr lang="en-US" dirty="0"/>
              <a:t>CIS 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a:t>ACA 111 should be suggested if the students’ intent is to only complete a two-year degree.  </a:t>
            </a:r>
          </a:p>
          <a:p>
            <a:pPr lvl="1"/>
            <a:r>
              <a:rPr lang="en-US" dirty="0"/>
              <a:t>ACA 122 should be suggested if the students’ intent is to pursue a four-year degree.</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a:t>Courses that require the ability to make precise calculations are better taken after math course work has begun.</a:t>
            </a:r>
          </a:p>
          <a:p>
            <a:r>
              <a:rPr lang="en-US" dirty="0"/>
              <a:t>Encourage student to enroll in CIS 110 (Introduction to Computers),if needed, during their first semester.  </a:t>
            </a:r>
          </a:p>
          <a:p>
            <a:pPr lvl="1"/>
            <a:r>
              <a:rPr lang="en-US" dirty="0"/>
              <a:t>Skills learned in these courses are useful in all other courses. </a:t>
            </a:r>
          </a:p>
          <a:p>
            <a:r>
              <a:rPr lang="en-US" u="sng" dirty="0"/>
              <a:t>Online courses</a:t>
            </a:r>
            <a:r>
              <a:rPr lang="en-US" dirty="0"/>
              <a:t>:  Online courses have a certain level of difficulty and are not suggested to be the bulk of a first year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First year students need to be registered for seated classes whenever possible.</a:t>
            </a:r>
          </a:p>
          <a:p>
            <a:pPr lvl="1"/>
            <a:r>
              <a:rPr lang="en-US" dirty="0"/>
              <a:t>They will be more successfully during that first semester if you do this.</a:t>
            </a:r>
          </a:p>
          <a:p>
            <a:pPr lvl="1"/>
            <a:r>
              <a:rPr lang="en-US" dirty="0"/>
              <a:t>A partial internet course (PI), is a good way to give them a taste of what an online course is like with the benefit of seeing the instructor each week.</a:t>
            </a:r>
          </a:p>
          <a:p>
            <a:r>
              <a:rPr lang="en-US" dirty="0"/>
              <a:t>First year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r>
              <a:rPr lang="en-US" dirty="0"/>
              <a:t>The same could be said of a current student with a history of poor performance in online courses.</a:t>
            </a:r>
          </a:p>
          <a:p>
            <a:pPr lvl="1"/>
            <a:r>
              <a:rPr lang="en-US" dirty="0"/>
              <a:t>You may want to advise against taking online courses when possible.</a:t>
            </a:r>
          </a:p>
          <a:p>
            <a:pPr lvl="1"/>
            <a:r>
              <a:rPr lang="en-US" dirty="0"/>
              <a:t>The more seated versions they take, the better they will probably do.</a:t>
            </a:r>
          </a:p>
          <a:p>
            <a:pPr lvl="1"/>
            <a:r>
              <a:rPr lang="en-US" dirty="0"/>
              <a:t>Until they develop the discipline needed for online coursework, this is the best practice. </a:t>
            </a:r>
          </a:p>
          <a:p>
            <a:pPr lvl="1"/>
            <a:r>
              <a:rPr lang="en-US" dirty="0"/>
              <a:t>This is something you will learn as you get to know your students.</a:t>
            </a:r>
          </a:p>
          <a:p>
            <a:pPr lvl="1"/>
            <a:r>
              <a:rPr lang="en-US" dirty="0"/>
              <a:t>Check Aviso notes for information that can help you determine a history of difficulty.</a:t>
            </a:r>
          </a:p>
          <a:p>
            <a:pPr lvl="1"/>
            <a:endParaRPr lang="en-US" dirty="0"/>
          </a:p>
        </p:txBody>
      </p:sp>
    </p:spTree>
    <p:extLst>
      <p:ext uri="{BB962C8B-B14F-4D97-AF65-F5344CB8AC3E}">
        <p14:creationId xmlns:p14="http://schemas.microsoft.com/office/powerpoint/2010/main" val="149845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a:t>
            </a:r>
            <a:r>
              <a:rPr lang="en-US" dirty="0" smtClean="0"/>
              <a:t>most math </a:t>
            </a:r>
            <a:r>
              <a:rPr lang="en-US" dirty="0"/>
              <a:t>courses, for example).  </a:t>
            </a:r>
          </a:p>
          <a:p>
            <a:pPr lvl="1"/>
            <a:r>
              <a:rPr lang="en-US" dirty="0"/>
              <a:t>Some courses have pre-requisites that must be met before you can take them</a:t>
            </a:r>
            <a:r>
              <a:rPr lang="en-US" dirty="0" smtClean="0"/>
              <a:t>. </a:t>
            </a:r>
            <a:endParaRPr lang="en-US" dirty="0"/>
          </a:p>
        </p:txBody>
      </p:sp>
    </p:spTree>
    <p:extLst>
      <p:ext uri="{BB962C8B-B14F-4D97-AF65-F5344CB8AC3E}">
        <p14:creationId xmlns:p14="http://schemas.microsoft.com/office/powerpoint/2010/main" val="2591844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p>
          <a:p>
            <a:pPr lvl="2"/>
            <a:r>
              <a:rPr lang="en-US" dirty="0"/>
              <a:t>For example, EDU 144 (fall) leads to EDU 145 (spring) which leads to EDU 221 (fall).  </a:t>
            </a:r>
          </a:p>
          <a:p>
            <a:pPr lvl="1"/>
            <a:r>
              <a:rPr lang="en-US" dirty="0"/>
              <a:t>Some 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a:t>However</a:t>
            </a:r>
            <a:r>
              <a:rPr lang="en-US" dirty="0"/>
              <a:t>, some students do not fully understand the steep learning curve that can come with online courses.  </a:t>
            </a:r>
          </a:p>
          <a:p>
            <a:r>
              <a:rPr lang="en-US" dirty="0"/>
              <a:t>As students register for online courses for the first time, be sure to explain the following to your students:</a:t>
            </a:r>
          </a:p>
          <a:p>
            <a:pPr lvl="1"/>
            <a:r>
              <a:rPr lang="en-US" dirty="0"/>
              <a:t>Online courses are convenient but by no means are they easier than seated-traditional course offerings.</a:t>
            </a:r>
            <a:endParaRPr lang="en-US" sz="2400" dirty="0"/>
          </a:p>
        </p:txBody>
      </p:sp>
    </p:spTree>
    <p:extLst>
      <p:ext uri="{BB962C8B-B14F-4D97-AF65-F5344CB8AC3E}">
        <p14:creationId xmlns:p14="http://schemas.microsoft.com/office/powerpoint/2010/main" val="3356474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p>
          <a:p>
            <a:pPr lvl="1"/>
            <a:endParaRPr lang="en-US" dirty="0"/>
          </a:p>
        </p:txBody>
      </p:sp>
    </p:spTree>
    <p:extLst>
      <p:ext uri="{BB962C8B-B14F-4D97-AF65-F5344CB8AC3E}">
        <p14:creationId xmlns:p14="http://schemas.microsoft.com/office/powerpoint/2010/main" val="3272459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a:t>Procrastinating in an online course, or any course, is not recommended.  Deadlines come quick and life happens.  By planning ahead, you can avoid all the problems procrastination may bring.</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courses.</a:t>
            </a:r>
          </a:p>
          <a:p>
            <a:pPr lvl="1"/>
            <a:r>
              <a:rPr lang="en-US" dirty="0"/>
              <a:t>Remind 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endParaRPr lang="en-US" sz="2800" dirty="0"/>
          </a:p>
          <a:p>
            <a:pPr lvl="1"/>
            <a:r>
              <a:rPr lang="en-US" dirty="0"/>
              <a:t>Satisfy 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ability.</a:t>
            </a:r>
            <a:endParaRPr lang="en-US" sz="2400" dirty="0"/>
          </a:p>
          <a:p>
            <a:pPr lvl="1"/>
            <a:r>
              <a:rPr lang="en-US" dirty="0"/>
              <a:t>Are offered during times the student is available.</a:t>
            </a:r>
          </a:p>
        </p:txBody>
      </p:sp>
    </p:spTree>
    <p:extLst>
      <p:ext uri="{BB962C8B-B14F-4D97-AF65-F5344CB8AC3E}">
        <p14:creationId xmlns:p14="http://schemas.microsoft.com/office/powerpoint/2010/main" val="163420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own progress toward graduation requirements.</a:t>
            </a:r>
          </a:p>
          <a:p>
            <a:pPr lvl="1"/>
            <a:r>
              <a:rPr lang="en-US" dirty="0"/>
              <a:t>Give the student a copy of their program of study checklist, a copy of their Datatel Colleague program evaluation using (</a:t>
            </a:r>
            <a:r>
              <a:rPr lang="en-US" dirty="0" smtClean="0"/>
              <a:t>PSPR/EVAL), </a:t>
            </a:r>
            <a:r>
              <a:rPr lang="en-US" dirty="0"/>
              <a:t>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p>
          <a:p>
            <a:pPr lvl="1"/>
            <a:r>
              <a:rPr lang="en-US" dirty="0"/>
              <a:t>As an academic advisor, you should strongly suggest that students prepare for advising sessions in this manner.  </a:t>
            </a:r>
          </a:p>
          <a:p>
            <a:pPr lvl="1"/>
            <a:r>
              <a:rPr lang="en-US" dirty="0"/>
              <a:t>A student knowledgeable of their program of study tends to be more success than one who is not.  </a:t>
            </a:r>
          </a:p>
          <a:p>
            <a:pPr lvl="1"/>
            <a:r>
              <a:rPr lang="en-US" dirty="0"/>
              <a:t>This 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p>
          <a:p>
            <a:pPr lvl="1"/>
            <a:r>
              <a:rPr lang="en-US" dirty="0"/>
              <a:t>Performance during the </a:t>
            </a:r>
            <a:r>
              <a:rPr lang="en-US" u="sng" dirty="0"/>
              <a:t>first semester</a:t>
            </a:r>
            <a:r>
              <a:rPr lang="en-US" dirty="0"/>
              <a:t> is the best predictor of retention.  </a:t>
            </a:r>
          </a:p>
          <a:p>
            <a:pPr lvl="1"/>
            <a:r>
              <a:rPr lang="en-US" dirty="0"/>
              <a:t>Knowing 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162621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smtClean="0"/>
              <a:t>PCC Academic Advising Form</a:t>
            </a:r>
            <a:r>
              <a:rPr lang="en-US" dirty="0" smtClean="0"/>
              <a:t>.</a:t>
            </a:r>
            <a:endParaRPr lang="en-US" dirty="0"/>
          </a:p>
          <a:p>
            <a:pPr lvl="1"/>
            <a:r>
              <a:rPr lang="en-US" dirty="0"/>
              <a:t>Have the student sign the form acknowledging that they have chosen to disregard your advice as to the best way to complete their degree program.</a:t>
            </a:r>
          </a:p>
          <a:p>
            <a:pPr lvl="1"/>
            <a:r>
              <a:rPr lang="en-US" dirty="0"/>
              <a:t>This statement is located on the back of the form.  This form is located on the PCC Academic Advising Center.</a:t>
            </a:r>
          </a:p>
        </p:txBody>
      </p:sp>
    </p:spTree>
    <p:extLst>
      <p:ext uri="{BB962C8B-B14F-4D97-AF65-F5344CB8AC3E}">
        <p14:creationId xmlns:p14="http://schemas.microsoft.com/office/powerpoint/2010/main" val="3716479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b="1" u="sng" dirty="0"/>
              <a:t>Advising For Math</a:t>
            </a:r>
          </a:p>
        </p:txBody>
      </p:sp>
      <p:sp>
        <p:nvSpPr>
          <p:cNvPr id="3" name="Content Placeholder 2"/>
          <p:cNvSpPr>
            <a:spLocks noGrp="1"/>
          </p:cNvSpPr>
          <p:nvPr>
            <p:ph idx="1"/>
          </p:nvPr>
        </p:nvSpPr>
        <p:spPr>
          <a:xfrm>
            <a:off x="457200" y="1600200"/>
            <a:ext cx="8229600" cy="4724400"/>
          </a:xfrm>
        </p:spPr>
        <p:txBody>
          <a:bodyPr/>
          <a:lstStyle/>
          <a:p>
            <a:r>
              <a:rPr lang="en-US" dirty="0"/>
              <a:t>Programs at PCC require different math courses to fulfill the degree math requirement.</a:t>
            </a:r>
          </a:p>
          <a:p>
            <a:r>
              <a:rPr lang="en-US" dirty="0"/>
              <a:t>In order to help the student fulfill their educational goals, talk to them about their plans.</a:t>
            </a:r>
          </a:p>
          <a:p>
            <a:pPr lvl="1"/>
            <a:r>
              <a:rPr lang="en-US" dirty="0"/>
              <a:t>Do you only desire a 2 year degree or do you plan to pursue a 4 year degree or higher at some point?</a:t>
            </a:r>
          </a:p>
        </p:txBody>
      </p:sp>
    </p:spTree>
    <p:extLst>
      <p:ext uri="{BB962C8B-B14F-4D97-AF65-F5344CB8AC3E}">
        <p14:creationId xmlns:p14="http://schemas.microsoft.com/office/powerpoint/2010/main" val="780110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noFill/>
        </p:spPr>
        <p:txBody>
          <a:bodyPr>
            <a:normAutofit/>
          </a:bodyPr>
          <a:lstStyle/>
          <a:p>
            <a:pPr lvl="1"/>
            <a:r>
              <a:rPr lang="en-US" dirty="0"/>
              <a:t>This question is important because it will help you advise the student which math course would best meet their educational goals.</a:t>
            </a:r>
          </a:p>
          <a:p>
            <a:pPr lvl="1"/>
            <a:r>
              <a:rPr lang="en-US" dirty="0"/>
              <a:t>For example, if an EDU student only wants the 2 year degree, I advise them to take either MAT 110 or 143.  If they plan to pursue a higher degree, I advise them to take MAT 171.</a:t>
            </a:r>
          </a:p>
        </p:txBody>
      </p:sp>
    </p:spTree>
    <p:extLst>
      <p:ext uri="{BB962C8B-B14F-4D97-AF65-F5344CB8AC3E}">
        <p14:creationId xmlns:p14="http://schemas.microsoft.com/office/powerpoint/2010/main" val="330803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r>
              <a:rPr lang="en-US" dirty="0"/>
              <a:t>Math and college transfer:</a:t>
            </a:r>
          </a:p>
          <a:p>
            <a:pPr lvl="1"/>
            <a:r>
              <a:rPr lang="en-US" dirty="0"/>
              <a:t>MAT 110 is not transferable to a four year college/university.</a:t>
            </a:r>
          </a:p>
          <a:p>
            <a:pPr lvl="1"/>
            <a:r>
              <a:rPr lang="en-US" dirty="0"/>
              <a:t>MAT 143 &amp; 152 are transferable, but some university programs do not prefer it. </a:t>
            </a:r>
          </a:p>
          <a:p>
            <a:pPr lvl="1"/>
            <a:r>
              <a:rPr lang="en-US" dirty="0"/>
              <a:t>MAT 171 is transferable and preferred by many more university programs than MAT 143 &amp; 152.</a:t>
            </a:r>
          </a:p>
          <a:p>
            <a:r>
              <a:rPr lang="en-US" dirty="0"/>
              <a:t>When dealing with a transfer student, check with each individual College/University program to find out more about which transferable community college math they prefer</a:t>
            </a:r>
            <a:r>
              <a:rPr lang="en-US" dirty="0" smtClean="0"/>
              <a:t>. </a:t>
            </a:r>
            <a:endParaRPr lang="en-US" dirty="0"/>
          </a:p>
        </p:txBody>
      </p:sp>
    </p:spTree>
    <p:extLst>
      <p:ext uri="{BB962C8B-B14F-4D97-AF65-F5344CB8AC3E}">
        <p14:creationId xmlns:p14="http://schemas.microsoft.com/office/powerpoint/2010/main" val="3440039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1"/>
            <a:r>
              <a:rPr lang="en-US" dirty="0" smtClean="0"/>
              <a:t>Access </a:t>
            </a:r>
            <a:r>
              <a:rPr lang="en-US" dirty="0"/>
              <a:t>the PCC Transfer </a:t>
            </a:r>
            <a:r>
              <a:rPr lang="en-US" dirty="0" smtClean="0"/>
              <a:t>Center in Moodle under “Resource”.</a:t>
            </a:r>
          </a:p>
          <a:p>
            <a:pPr lvl="1"/>
            <a:r>
              <a:rPr lang="en-US" dirty="0" smtClean="0"/>
              <a:t>Check out the university/community college crosswalk (BDP, etc.)</a:t>
            </a:r>
            <a:endParaRPr lang="en-US" dirty="0"/>
          </a:p>
          <a:p>
            <a:pPr lvl="1"/>
            <a:endParaRPr lang="en-US" dirty="0"/>
          </a:p>
        </p:txBody>
      </p:sp>
    </p:spTree>
    <p:extLst>
      <p:ext uri="{BB962C8B-B14F-4D97-AF65-F5344CB8AC3E}">
        <p14:creationId xmlns:p14="http://schemas.microsoft.com/office/powerpoint/2010/main" val="720807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Courses Not In The Program of Study</a:t>
            </a:r>
          </a:p>
        </p:txBody>
      </p:sp>
      <p:sp>
        <p:nvSpPr>
          <p:cNvPr id="3" name="Content Placeholder 2"/>
          <p:cNvSpPr>
            <a:spLocks noGrp="1"/>
          </p:cNvSpPr>
          <p:nvPr>
            <p:ph idx="1"/>
          </p:nvPr>
        </p:nvSpPr>
        <p:spPr/>
        <p:txBody>
          <a:bodyPr/>
          <a:lstStyle/>
          <a:p>
            <a:r>
              <a:rPr lang="en-US" dirty="0"/>
              <a:t>Academic advisors </a:t>
            </a:r>
            <a:r>
              <a:rPr lang="en-US" b="1" u="sng" dirty="0"/>
              <a:t>should not</a:t>
            </a:r>
            <a:r>
              <a:rPr lang="en-US" dirty="0"/>
              <a:t> place students in courses that are not part of the program of study in order to “give them hours.”</a:t>
            </a:r>
          </a:p>
          <a:p>
            <a:pPr lvl="1"/>
            <a:r>
              <a:rPr lang="en-US" dirty="0"/>
              <a:t>These courses </a:t>
            </a:r>
            <a:r>
              <a:rPr lang="en-US" b="1" u="sng" dirty="0"/>
              <a:t>will not be paid for</a:t>
            </a:r>
            <a:r>
              <a:rPr lang="en-US" dirty="0"/>
              <a:t> by financial aid.</a:t>
            </a:r>
          </a:p>
          <a:p>
            <a:pPr lvl="1"/>
            <a:r>
              <a:rPr lang="en-US" dirty="0"/>
              <a:t>Be prepared for the occasional student who will ask you to do this.</a:t>
            </a:r>
          </a:p>
        </p:txBody>
      </p:sp>
    </p:spTree>
    <p:extLst>
      <p:ext uri="{BB962C8B-B14F-4D97-AF65-F5344CB8AC3E}">
        <p14:creationId xmlns:p14="http://schemas.microsoft.com/office/powerpoint/2010/main" val="7300854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a student wishes to take a course that is not a part of their program of study for </a:t>
            </a:r>
            <a:r>
              <a:rPr lang="en-US" b="1" u="sng" dirty="0"/>
              <a:t>personal enrichment</a:t>
            </a:r>
            <a:r>
              <a:rPr lang="en-US" dirty="0"/>
              <a:t>, you must explain the following things:</a:t>
            </a:r>
          </a:p>
          <a:p>
            <a:pPr lvl="1"/>
            <a:r>
              <a:rPr lang="en-US" dirty="0"/>
              <a:t>The course </a:t>
            </a:r>
            <a:r>
              <a:rPr lang="en-US" b="1" u="sng" dirty="0"/>
              <a:t>will not be paid for</a:t>
            </a:r>
            <a:r>
              <a:rPr lang="en-US" dirty="0"/>
              <a:t> by financial aid.</a:t>
            </a:r>
          </a:p>
          <a:p>
            <a:pPr lvl="1"/>
            <a:r>
              <a:rPr lang="en-US" dirty="0"/>
              <a:t>The course </a:t>
            </a:r>
            <a:r>
              <a:rPr lang="en-US" b="1" u="sng" dirty="0"/>
              <a:t>will not count</a:t>
            </a:r>
            <a:r>
              <a:rPr lang="en-US" dirty="0"/>
              <a:t> toward graduation requirements.</a:t>
            </a:r>
          </a:p>
          <a:p>
            <a:r>
              <a:rPr lang="en-US" dirty="0"/>
              <a:t>Be sure to fill out the </a:t>
            </a:r>
            <a:r>
              <a:rPr lang="en-US" u="sng" dirty="0"/>
              <a:t>PCC Course Acknowledgement Form</a:t>
            </a:r>
            <a:r>
              <a:rPr lang="en-US" dirty="0"/>
              <a:t> in this instance.</a:t>
            </a:r>
          </a:p>
          <a:p>
            <a:pPr lvl="1"/>
            <a:r>
              <a:rPr lang="en-US" dirty="0"/>
              <a:t>Located on the PCC Advising Moodle site.</a:t>
            </a:r>
          </a:p>
        </p:txBody>
      </p:sp>
    </p:spTree>
    <p:extLst>
      <p:ext uri="{BB962C8B-B14F-4D97-AF65-F5344CB8AC3E}">
        <p14:creationId xmlns:p14="http://schemas.microsoft.com/office/powerpoint/2010/main" val="31005874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The Semester Begins</a:t>
            </a:r>
          </a:p>
        </p:txBody>
      </p:sp>
    </p:spTree>
    <p:extLst>
      <p:ext uri="{BB962C8B-B14F-4D97-AF65-F5344CB8AC3E}">
        <p14:creationId xmlns:p14="http://schemas.microsoft.com/office/powerpoint/2010/main" val="32301080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85991-C9D6-478A-B208-6A4A37112EE8}"/>
              </a:ext>
            </a:extLst>
          </p:cNvPr>
          <p:cNvSpPr>
            <a:spLocks noGrp="1"/>
          </p:cNvSpPr>
          <p:nvPr>
            <p:ph type="title"/>
          </p:nvPr>
        </p:nvSpPr>
        <p:spPr/>
        <p:txBody>
          <a:bodyPr/>
          <a:lstStyle/>
          <a:p>
            <a:r>
              <a:rPr lang="en-US" b="1" u="sng" dirty="0"/>
              <a:t>Door Schedule With Office Hours</a:t>
            </a:r>
          </a:p>
        </p:txBody>
      </p:sp>
      <p:sp>
        <p:nvSpPr>
          <p:cNvPr id="3" name="Content Placeholder 2">
            <a:extLst>
              <a:ext uri="{FF2B5EF4-FFF2-40B4-BE49-F238E27FC236}">
                <a16:creationId xmlns:a16="http://schemas.microsoft.com/office/drawing/2014/main" id="{41F88711-EBC7-40A6-A303-465F6F5356D2}"/>
              </a:ext>
            </a:extLst>
          </p:cNvPr>
          <p:cNvSpPr>
            <a:spLocks noGrp="1"/>
          </p:cNvSpPr>
          <p:nvPr>
            <p:ph idx="1"/>
          </p:nvPr>
        </p:nvSpPr>
        <p:spPr/>
        <p:txBody>
          <a:bodyPr/>
          <a:lstStyle/>
          <a:p>
            <a:r>
              <a:rPr lang="en-US" dirty="0"/>
              <a:t>Post a schedule of your courses (days and times) and office hours on your door each semester.</a:t>
            </a:r>
          </a:p>
          <a:p>
            <a:pPr lvl="1"/>
            <a:r>
              <a:rPr lang="en-US" dirty="0"/>
              <a:t>This helps students to know better when to come by if they need to see you.</a:t>
            </a:r>
          </a:p>
        </p:txBody>
      </p:sp>
    </p:spTree>
    <p:extLst>
      <p:ext uri="{BB962C8B-B14F-4D97-AF65-F5344CB8AC3E}">
        <p14:creationId xmlns:p14="http://schemas.microsoft.com/office/powerpoint/2010/main" val="33097134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9AB5-9898-4BDD-AB98-185743171256}"/>
              </a:ext>
            </a:extLst>
          </p:cNvPr>
          <p:cNvSpPr>
            <a:spLocks noGrp="1"/>
          </p:cNvSpPr>
          <p:nvPr>
            <p:ph type="title"/>
          </p:nvPr>
        </p:nvSpPr>
        <p:spPr/>
        <p:txBody>
          <a:bodyPr>
            <a:normAutofit fontScale="90000"/>
          </a:bodyPr>
          <a:lstStyle/>
          <a:p>
            <a:r>
              <a:rPr lang="en-US" b="1" u="sng" dirty="0"/>
              <a:t>Review Your Moodle Course Set-Up</a:t>
            </a:r>
          </a:p>
        </p:txBody>
      </p:sp>
      <p:sp>
        <p:nvSpPr>
          <p:cNvPr id="3" name="Content Placeholder 2">
            <a:extLst>
              <a:ext uri="{FF2B5EF4-FFF2-40B4-BE49-F238E27FC236}">
                <a16:creationId xmlns:a16="http://schemas.microsoft.com/office/drawing/2014/main" id="{8230F6A4-0728-4678-92DF-08B13ECF7BCA}"/>
              </a:ext>
            </a:extLst>
          </p:cNvPr>
          <p:cNvSpPr>
            <a:spLocks noGrp="1"/>
          </p:cNvSpPr>
          <p:nvPr>
            <p:ph idx="1"/>
          </p:nvPr>
        </p:nvSpPr>
        <p:spPr/>
        <p:txBody>
          <a:bodyPr/>
          <a:lstStyle/>
          <a:p>
            <a:r>
              <a:rPr lang="en-US" dirty="0"/>
              <a:t>Make sure the dates for assignments in your Moodle course are correct and match the syllabus.</a:t>
            </a:r>
          </a:p>
          <a:p>
            <a:r>
              <a:rPr lang="en-US" dirty="0"/>
              <a:t>Design your course in such a way that assignments are easily identifiable within each course module.</a:t>
            </a:r>
          </a:p>
          <a:p>
            <a:r>
              <a:rPr lang="en-US" dirty="0"/>
              <a:t>Design your learning modules in a way that enhances course learning objectives.</a:t>
            </a:r>
          </a:p>
        </p:txBody>
      </p:sp>
    </p:spTree>
    <p:extLst>
      <p:ext uri="{BB962C8B-B14F-4D97-AF65-F5344CB8AC3E}">
        <p14:creationId xmlns:p14="http://schemas.microsoft.com/office/powerpoint/2010/main" val="1943270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p>
          <a:p>
            <a:pPr lvl="0"/>
            <a:r>
              <a:rPr lang="en-US" dirty="0"/>
              <a:t>Through 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23334804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Making Changes</a:t>
            </a:r>
          </a:p>
        </p:txBody>
      </p:sp>
      <p:sp>
        <p:nvSpPr>
          <p:cNvPr id="3" name="Content Placeholder 2"/>
          <p:cNvSpPr>
            <a:spLocks noGrp="1"/>
          </p:cNvSpPr>
          <p:nvPr>
            <p:ph idx="1"/>
          </p:nvPr>
        </p:nvSpPr>
        <p:spPr>
          <a:xfrm>
            <a:off x="457200" y="1600200"/>
            <a:ext cx="8229600" cy="4800600"/>
          </a:xfrm>
        </p:spPr>
        <p:txBody>
          <a:bodyPr>
            <a:normAutofit/>
          </a:bodyPr>
          <a:lstStyle/>
          <a:p>
            <a:r>
              <a:rPr lang="en-US" dirty="0"/>
              <a:t>The following changes must be made </a:t>
            </a:r>
            <a:r>
              <a:rPr lang="en-US" b="1" u="sng" dirty="0"/>
              <a:t>before the 10% </a:t>
            </a:r>
            <a:r>
              <a:rPr lang="en-US" b="1" u="sng" dirty="0" smtClean="0"/>
              <a:t>point (census date)</a:t>
            </a:r>
            <a:r>
              <a:rPr lang="en-US" dirty="0" smtClean="0"/>
              <a:t>.</a:t>
            </a:r>
            <a:endParaRPr lang="en-US" dirty="0"/>
          </a:p>
          <a:p>
            <a:pPr lvl="1"/>
            <a:r>
              <a:rPr lang="en-US" dirty="0"/>
              <a:t>Academic catalog of record</a:t>
            </a:r>
          </a:p>
          <a:p>
            <a:pPr lvl="1"/>
            <a:r>
              <a:rPr lang="en-US" dirty="0"/>
              <a:t>Course substitutions</a:t>
            </a:r>
          </a:p>
          <a:p>
            <a:pPr lvl="1"/>
            <a:r>
              <a:rPr lang="en-US" dirty="0"/>
              <a:t>Program of Study</a:t>
            </a:r>
          </a:p>
          <a:p>
            <a:r>
              <a:rPr lang="en-US" dirty="0"/>
              <a:t>To start these processes, use the proper forms posted on the PCC Academic Advising Center.</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964059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WebAdvisor</a:t>
            </a:r>
          </a:p>
        </p:txBody>
      </p:sp>
      <p:sp>
        <p:nvSpPr>
          <p:cNvPr id="3" name="Content Placeholder 2"/>
          <p:cNvSpPr>
            <a:spLocks noGrp="1"/>
          </p:cNvSpPr>
          <p:nvPr>
            <p:ph idx="1"/>
          </p:nvPr>
        </p:nvSpPr>
        <p:spPr/>
        <p:txBody>
          <a:bodyPr>
            <a:normAutofit fontScale="92500" lnSpcReduction="10000"/>
          </a:bodyPr>
          <a:lstStyle/>
          <a:p>
            <a:r>
              <a:rPr lang="en-US" b="1" dirty="0"/>
              <a:t>Census date (also known as the 10% point)</a:t>
            </a:r>
          </a:p>
          <a:p>
            <a:r>
              <a:rPr lang="en-US" dirty="0"/>
              <a:t>When your courses begin, as students enter the course (seated or online), please be sure to put an “E” under the date of entry in WebAdvisor.</a:t>
            </a:r>
          </a:p>
          <a:p>
            <a:pPr lvl="1"/>
            <a:r>
              <a:rPr lang="en-US" b="1" u="sng" dirty="0"/>
              <a:t>Do so before the census date.  Do not wait</a:t>
            </a:r>
            <a:r>
              <a:rPr lang="en-US" b="1" dirty="0"/>
              <a:t>.</a:t>
            </a:r>
          </a:p>
          <a:p>
            <a:r>
              <a:rPr lang="en-US" dirty="0"/>
              <a:t>Check your attendance everyday prior to the census date.</a:t>
            </a:r>
          </a:p>
          <a:p>
            <a:pPr lvl="1"/>
            <a:r>
              <a:rPr lang="en-US" dirty="0"/>
              <a:t>Once the census date comes and goes, if the student has not entered the course, list the student as a “no show” in WebAdvisor and alert Student Services.</a:t>
            </a:r>
          </a:p>
        </p:txBody>
      </p:sp>
    </p:spTree>
    <p:extLst>
      <p:ext uri="{BB962C8B-B14F-4D97-AF65-F5344CB8AC3E}">
        <p14:creationId xmlns:p14="http://schemas.microsoft.com/office/powerpoint/2010/main" val="37999069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D14FD-6470-40A3-B4B0-8593BF52114A}"/>
              </a:ext>
            </a:extLst>
          </p:cNvPr>
          <p:cNvSpPr>
            <a:spLocks noGrp="1"/>
          </p:cNvSpPr>
          <p:nvPr>
            <p:ph idx="1"/>
          </p:nvPr>
        </p:nvSpPr>
        <p:spPr>
          <a:xfrm>
            <a:off x="457200" y="609600"/>
            <a:ext cx="8229600" cy="5516563"/>
          </a:xfrm>
        </p:spPr>
        <p:txBody>
          <a:bodyPr/>
          <a:lstStyle/>
          <a:p>
            <a:pPr lvl="1"/>
            <a:r>
              <a:rPr lang="en-US" dirty="0"/>
              <a:t>Close them out of your Moodle course as well.</a:t>
            </a:r>
          </a:p>
          <a:p>
            <a:pPr lvl="1"/>
            <a:r>
              <a:rPr lang="en-US" dirty="0"/>
              <a:t>If you let the student enter the course beyond the census date, we cannot count the student for FTE purposes. </a:t>
            </a:r>
          </a:p>
          <a:p>
            <a:pPr lvl="1"/>
            <a:r>
              <a:rPr lang="en-US" dirty="0"/>
              <a:t>FTE is the basis for how we get funded as a college.</a:t>
            </a:r>
          </a:p>
          <a:p>
            <a:pPr lvl="1"/>
            <a:endParaRPr lang="en-US" dirty="0"/>
          </a:p>
        </p:txBody>
      </p:sp>
    </p:spTree>
    <p:extLst>
      <p:ext uri="{BB962C8B-B14F-4D97-AF65-F5344CB8AC3E}">
        <p14:creationId xmlns:p14="http://schemas.microsoft.com/office/powerpoint/2010/main" val="27530690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Not On The Roster</a:t>
            </a:r>
          </a:p>
        </p:txBody>
      </p:sp>
      <p:sp>
        <p:nvSpPr>
          <p:cNvPr id="3" name="Content Placeholder 2"/>
          <p:cNvSpPr>
            <a:spLocks noGrp="1"/>
          </p:cNvSpPr>
          <p:nvPr>
            <p:ph idx="1"/>
          </p:nvPr>
        </p:nvSpPr>
        <p:spPr/>
        <p:txBody>
          <a:bodyPr/>
          <a:lstStyle/>
          <a:p>
            <a:r>
              <a:rPr lang="en-US" dirty="0"/>
              <a:t>If you have a student show up for your course who is not on the roster, do not allow them to stay in the course.</a:t>
            </a:r>
          </a:p>
          <a:p>
            <a:pPr lvl="1"/>
            <a:r>
              <a:rPr lang="en-US" dirty="0"/>
              <a:t>Ask them to go to Student Services to clear the matter up.</a:t>
            </a:r>
          </a:p>
          <a:p>
            <a:pPr lvl="1"/>
            <a:r>
              <a:rPr lang="en-US" dirty="0"/>
              <a:t>They must do so before entering the course.</a:t>
            </a:r>
          </a:p>
          <a:p>
            <a:pPr lvl="1"/>
            <a:r>
              <a:rPr lang="en-US" dirty="0"/>
              <a:t>If caught doing otherwise, the college could receive a reprimand from the state auditor.</a:t>
            </a:r>
          </a:p>
        </p:txBody>
      </p:sp>
    </p:spTree>
    <p:extLst>
      <p:ext uri="{BB962C8B-B14F-4D97-AF65-F5344CB8AC3E}">
        <p14:creationId xmlns:p14="http://schemas.microsoft.com/office/powerpoint/2010/main" val="36856885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b="1" u="sng" dirty="0"/>
              <a:t>Dropping Students </a:t>
            </a:r>
            <a:br>
              <a:rPr lang="en-US" b="1" u="sng" dirty="0"/>
            </a:br>
            <a:r>
              <a:rPr lang="en-US" b="1" u="sng" dirty="0"/>
              <a:t>(Instructor-Initiated)</a:t>
            </a:r>
            <a:endParaRPr lang="en-US" u="sng" dirty="0"/>
          </a:p>
        </p:txBody>
      </p:sp>
      <p:sp>
        <p:nvSpPr>
          <p:cNvPr id="3" name="Content Placeholder 2"/>
          <p:cNvSpPr>
            <a:spLocks noGrp="1"/>
          </p:cNvSpPr>
          <p:nvPr>
            <p:ph idx="1"/>
          </p:nvPr>
        </p:nvSpPr>
        <p:spPr>
          <a:xfrm>
            <a:off x="457200" y="1905000"/>
            <a:ext cx="8229600" cy="4572000"/>
          </a:xfrm>
        </p:spPr>
        <p:txBody>
          <a:bodyPr>
            <a:normAutofit fontScale="92500"/>
          </a:bodyPr>
          <a:lstStyle/>
          <a:p>
            <a:r>
              <a:rPr lang="en-US" u="sng" dirty="0"/>
              <a:t>Before dropping</a:t>
            </a:r>
            <a:r>
              <a:rPr lang="en-US" dirty="0"/>
              <a:t> a student from your course, make sure you have completed an </a:t>
            </a:r>
            <a:r>
              <a:rPr lang="en-US" u="sng" dirty="0"/>
              <a:t>Early Alert</a:t>
            </a:r>
            <a:r>
              <a:rPr lang="en-US" dirty="0"/>
              <a:t> in Aviso.  </a:t>
            </a:r>
          </a:p>
          <a:p>
            <a:pPr lvl="1"/>
            <a:r>
              <a:rPr lang="en-US" dirty="0"/>
              <a:t>We must have documentation that shows an attempt was made to notify the student of their status.</a:t>
            </a:r>
          </a:p>
          <a:p>
            <a:r>
              <a:rPr lang="en-US" dirty="0"/>
              <a:t>To drop a student from your course, you must use the </a:t>
            </a:r>
            <a:r>
              <a:rPr lang="en-US" b="1" i="1" dirty="0"/>
              <a:t>PCC Instructor Initiated Withdrawal Form 2020 </a:t>
            </a:r>
            <a:r>
              <a:rPr lang="en-US" dirty="0"/>
              <a:t>posted on in the PCC Academic Advising Center. </a:t>
            </a:r>
            <a:r>
              <a:rPr lang="en-US" b="1" u="sng" dirty="0"/>
              <a:t>See the Advising Forms module.</a:t>
            </a:r>
            <a:endParaRPr lang="en-US" b="1" i="1" u="sng" dirty="0"/>
          </a:p>
        </p:txBody>
      </p:sp>
    </p:spTree>
    <p:extLst>
      <p:ext uri="{BB962C8B-B14F-4D97-AF65-F5344CB8AC3E}">
        <p14:creationId xmlns:p14="http://schemas.microsoft.com/office/powerpoint/2010/main" val="20912320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a:t>Be prepared to list a last day of attendance for the student.</a:t>
            </a:r>
          </a:p>
          <a:p>
            <a:r>
              <a:rPr lang="en-US" dirty="0"/>
              <a:t>Do not wait too long to drop a student who has:</a:t>
            </a:r>
          </a:p>
          <a:p>
            <a:pPr lvl="1"/>
            <a:r>
              <a:rPr lang="en-US" dirty="0"/>
              <a:t>Not been attending class.</a:t>
            </a:r>
          </a:p>
          <a:p>
            <a:pPr lvl="1"/>
            <a:r>
              <a:rPr lang="en-US" dirty="0"/>
              <a:t>Not been turning in assignments (whether online or face-to-face courses).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3612" y="4572000"/>
            <a:ext cx="4396775" cy="868363"/>
          </a:xfrm>
          <a:prstGeom prst="rect">
            <a:avLst/>
          </a:prstGeom>
        </p:spPr>
      </p:pic>
    </p:spTree>
    <p:extLst>
      <p:ext uri="{BB962C8B-B14F-4D97-AF65-F5344CB8AC3E}">
        <p14:creationId xmlns:p14="http://schemas.microsoft.com/office/powerpoint/2010/main" val="23395740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someone.</a:t>
            </a:r>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27000258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15859812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022BA-1600-478B-833B-D81C3D41A7DA}"/>
              </a:ext>
            </a:extLst>
          </p:cNvPr>
          <p:cNvSpPr>
            <a:spLocks noGrp="1"/>
          </p:cNvSpPr>
          <p:nvPr>
            <p:ph type="title"/>
          </p:nvPr>
        </p:nvSpPr>
        <p:spPr/>
        <p:txBody>
          <a:bodyPr/>
          <a:lstStyle/>
          <a:p>
            <a:r>
              <a:rPr lang="en-US" b="1" u="sng" dirty="0"/>
              <a:t>Grading</a:t>
            </a:r>
          </a:p>
        </p:txBody>
      </p:sp>
      <p:sp>
        <p:nvSpPr>
          <p:cNvPr id="3" name="Content Placeholder 2">
            <a:extLst>
              <a:ext uri="{FF2B5EF4-FFF2-40B4-BE49-F238E27FC236}">
                <a16:creationId xmlns:a16="http://schemas.microsoft.com/office/drawing/2014/main" id="{605D5E22-CF31-4440-8555-E613248FDCE6}"/>
              </a:ext>
            </a:extLst>
          </p:cNvPr>
          <p:cNvSpPr>
            <a:spLocks noGrp="1"/>
          </p:cNvSpPr>
          <p:nvPr>
            <p:ph idx="1"/>
          </p:nvPr>
        </p:nvSpPr>
        <p:spPr/>
        <p:txBody>
          <a:bodyPr/>
          <a:lstStyle/>
          <a:p>
            <a:r>
              <a:rPr lang="en-US" dirty="0"/>
              <a:t>Grade course work and submit grades in Moodle on a regular basis.</a:t>
            </a:r>
          </a:p>
          <a:p>
            <a:pPr lvl="1"/>
            <a:r>
              <a:rPr lang="en-US" dirty="0"/>
              <a:t>It’s hard for a student to gauge their progress and to know if they are doing things correctly if you don’t grade their work on a regular basis.</a:t>
            </a:r>
          </a:p>
          <a:p>
            <a:r>
              <a:rPr lang="en-US" dirty="0"/>
              <a:t>Make sure final grades are entered correctly.</a:t>
            </a:r>
          </a:p>
          <a:p>
            <a:pPr lvl="1"/>
            <a:r>
              <a:rPr lang="en-US" dirty="0"/>
              <a:t>I have found instances where students earned a passing grade in a course but were issued a failing grade instead.</a:t>
            </a:r>
          </a:p>
        </p:txBody>
      </p:sp>
    </p:spTree>
    <p:extLst>
      <p:ext uri="{BB962C8B-B14F-4D97-AF65-F5344CB8AC3E}">
        <p14:creationId xmlns:p14="http://schemas.microsoft.com/office/powerpoint/2010/main" val="42948681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Putting Grades in the Gradebook</a:t>
            </a:r>
            <a:endParaRPr lang="en-US" dirty="0"/>
          </a:p>
        </p:txBody>
      </p:sp>
      <p:sp>
        <p:nvSpPr>
          <p:cNvPr id="3" name="Content Placeholder 2"/>
          <p:cNvSpPr>
            <a:spLocks noGrp="1"/>
          </p:cNvSpPr>
          <p:nvPr>
            <p:ph idx="1"/>
          </p:nvPr>
        </p:nvSpPr>
        <p:spPr/>
        <p:txBody>
          <a:bodyPr>
            <a:normAutofit/>
          </a:bodyPr>
          <a:lstStyle/>
          <a:p>
            <a:r>
              <a:rPr lang="en-US" dirty="0"/>
              <a:t>As you grade assignments and enter them into your Moodle gradebook, always enter a grade for each assignment.  </a:t>
            </a:r>
          </a:p>
          <a:p>
            <a:pPr lvl="1"/>
            <a:r>
              <a:rPr lang="en-US" dirty="0"/>
              <a:t>Do not leave the grade blank.  </a:t>
            </a:r>
          </a:p>
          <a:p>
            <a:r>
              <a:rPr lang="en-US" dirty="0"/>
              <a:t>If the student has not submitted an assignment on time and </a:t>
            </a:r>
            <a:r>
              <a:rPr lang="en-US" b="1" u="sng" dirty="0"/>
              <a:t>has permission</a:t>
            </a:r>
            <a:r>
              <a:rPr lang="en-US" b="1" dirty="0"/>
              <a:t> </a:t>
            </a:r>
            <a:r>
              <a:rPr lang="en-US" dirty="0"/>
              <a:t>to submit the assignment late, enter the grade of zero.  </a:t>
            </a:r>
          </a:p>
        </p:txBody>
      </p:sp>
    </p:spTree>
    <p:extLst>
      <p:ext uri="{BB962C8B-B14F-4D97-AF65-F5344CB8AC3E}">
        <p14:creationId xmlns:p14="http://schemas.microsoft.com/office/powerpoint/2010/main" val="3084925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Getting Started</a:t>
            </a:r>
          </a:p>
        </p:txBody>
      </p:sp>
    </p:spTree>
    <p:extLst>
      <p:ext uri="{BB962C8B-B14F-4D97-AF65-F5344CB8AC3E}">
        <p14:creationId xmlns:p14="http://schemas.microsoft.com/office/powerpoint/2010/main" val="39763779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1"/>
            <a:r>
              <a:rPr lang="en-US" dirty="0"/>
              <a:t>Once you receive the assignment, grade it, subtract the late fee, and enter the new grade.  </a:t>
            </a:r>
          </a:p>
          <a:p>
            <a:pPr lvl="1"/>
            <a:r>
              <a:rPr lang="en-US" dirty="0"/>
              <a:t>If the student never follows through with submitting the work, you have that covered (you entered the zero).  The student gets to keep it.  </a:t>
            </a:r>
          </a:p>
          <a:p>
            <a:r>
              <a:rPr lang="en-US" dirty="0"/>
              <a:t>By having a grade entered in the gradebook, the student has a true sense of how well they are doing in a course.  </a:t>
            </a:r>
          </a:p>
          <a:p>
            <a:pPr lvl="1"/>
            <a:r>
              <a:rPr lang="en-US" dirty="0"/>
              <a:t>This process also helps Aviso function, as it should.</a:t>
            </a:r>
          </a:p>
        </p:txBody>
      </p:sp>
    </p:spTree>
    <p:extLst>
      <p:ext uri="{BB962C8B-B14F-4D97-AF65-F5344CB8AC3E}">
        <p14:creationId xmlns:p14="http://schemas.microsoft.com/office/powerpoint/2010/main" val="2949257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False averages, due to non-grading or missing grades, can result in a student missing out on opportunities to correct course issues as early as possible.</a:t>
            </a:r>
          </a:p>
          <a:p>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3003709"/>
            <a:ext cx="2857500" cy="220980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3003709"/>
            <a:ext cx="3301288" cy="2209800"/>
          </a:xfrm>
          <a:prstGeom prst="rect">
            <a:avLst/>
          </a:prstGeom>
        </p:spPr>
      </p:pic>
    </p:spTree>
    <p:extLst>
      <p:ext uri="{BB962C8B-B14F-4D97-AF65-F5344CB8AC3E}">
        <p14:creationId xmlns:p14="http://schemas.microsoft.com/office/powerpoint/2010/main" val="42343048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Needs/Issues</a:t>
            </a:r>
          </a:p>
        </p:txBody>
      </p:sp>
      <p:sp>
        <p:nvSpPr>
          <p:cNvPr id="3" name="Content Placeholder 2"/>
          <p:cNvSpPr>
            <a:spLocks noGrp="1"/>
          </p:cNvSpPr>
          <p:nvPr>
            <p:ph idx="1"/>
          </p:nvPr>
        </p:nvSpPr>
        <p:spPr/>
        <p:txBody>
          <a:bodyPr/>
          <a:lstStyle/>
          <a:p>
            <a:r>
              <a:rPr lang="en-US" dirty="0"/>
              <a:t>If you feel one of your students has a need or an issue going on in their life that they may need some guidance to address beyond what you can do, please refer them to Student Services.</a:t>
            </a:r>
          </a:p>
          <a:p>
            <a:pPr lvl="1"/>
            <a:r>
              <a:rPr lang="en-US" dirty="0"/>
              <a:t>The Student Services staff can help students in many different areas.</a:t>
            </a:r>
          </a:p>
          <a:p>
            <a:pPr lvl="1"/>
            <a:r>
              <a:rPr lang="en-US" dirty="0"/>
              <a:t>Promise Place may always be an option as well.</a:t>
            </a:r>
          </a:p>
          <a:p>
            <a:pPr lvl="1"/>
            <a:endParaRPr lang="en-US" dirty="0"/>
          </a:p>
        </p:txBody>
      </p:sp>
    </p:spTree>
    <p:extLst>
      <p:ext uri="{BB962C8B-B14F-4D97-AF65-F5344CB8AC3E}">
        <p14:creationId xmlns:p14="http://schemas.microsoft.com/office/powerpoint/2010/main" val="15793660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1600200"/>
            <a:ext cx="7772400" cy="857250"/>
          </a:xfrm>
        </p:spPr>
        <p:txBody>
          <a:bodyPr/>
          <a:lstStyle/>
          <a:p>
            <a:r>
              <a:rPr lang="en-US" b="1" u="sng" dirty="0"/>
              <a:t>Aviso Usage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4150" y="3124200"/>
            <a:ext cx="3543300" cy="2539365"/>
          </a:xfrm>
          <a:prstGeom prst="rect">
            <a:avLst/>
          </a:prstGeom>
        </p:spPr>
      </p:pic>
    </p:spTree>
    <p:extLst>
      <p:ext uri="{BB962C8B-B14F-4D97-AF65-F5344CB8AC3E}">
        <p14:creationId xmlns:p14="http://schemas.microsoft.com/office/powerpoint/2010/main" val="28495637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Notes</a:t>
            </a:r>
            <a:r>
              <a:rPr lang="en-US" dirty="0"/>
              <a:t> </a:t>
            </a:r>
          </a:p>
        </p:txBody>
      </p:sp>
      <p:sp>
        <p:nvSpPr>
          <p:cNvPr id="3" name="Content Placeholder 2"/>
          <p:cNvSpPr>
            <a:spLocks noGrp="1"/>
          </p:cNvSpPr>
          <p:nvPr>
            <p:ph idx="1"/>
          </p:nvPr>
        </p:nvSpPr>
        <p:spPr/>
        <p:txBody>
          <a:bodyPr/>
          <a:lstStyle/>
          <a:p>
            <a:r>
              <a:rPr lang="en-US" dirty="0"/>
              <a:t>Use the Aviso Notes function to document interactions with your students.</a:t>
            </a:r>
          </a:p>
          <a:p>
            <a:r>
              <a:rPr lang="en-US" dirty="0"/>
              <a:t>Document any type of information that would be useful to fellow college personnel.</a:t>
            </a:r>
          </a:p>
          <a:p>
            <a:pPr lvl="1"/>
            <a:r>
              <a:rPr lang="en-US" dirty="0"/>
              <a:t>This running record helps your fellow colleagues better understand the student.</a:t>
            </a:r>
          </a:p>
        </p:txBody>
      </p:sp>
    </p:spTree>
    <p:extLst>
      <p:ext uri="{BB962C8B-B14F-4D97-AF65-F5344CB8AC3E}">
        <p14:creationId xmlns:p14="http://schemas.microsoft.com/office/powerpoint/2010/main" val="1125938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Early Alerts</a:t>
            </a:r>
          </a:p>
        </p:txBody>
      </p:sp>
      <p:sp>
        <p:nvSpPr>
          <p:cNvPr id="3" name="Content Placeholder 2"/>
          <p:cNvSpPr>
            <a:spLocks noGrp="1"/>
          </p:cNvSpPr>
          <p:nvPr>
            <p:ph idx="1"/>
          </p:nvPr>
        </p:nvSpPr>
        <p:spPr/>
        <p:txBody>
          <a:bodyPr/>
          <a:lstStyle/>
          <a:p>
            <a:r>
              <a:rPr lang="en-US" dirty="0"/>
              <a:t>If you have a student in academic trouble and have exhausted all your means to contact them about the matter, be sure to access </a:t>
            </a:r>
            <a:r>
              <a:rPr lang="en-US" u="sng" dirty="0"/>
              <a:t>Aviso</a:t>
            </a:r>
            <a:r>
              <a:rPr lang="en-US" dirty="0"/>
              <a:t> and enter an Early Alert.</a:t>
            </a:r>
          </a:p>
          <a:p>
            <a:pPr lvl="1"/>
            <a:r>
              <a:rPr lang="en-US" dirty="0"/>
              <a:t>Use your good judgement when deciding if you need to send an alert.</a:t>
            </a:r>
          </a:p>
          <a:p>
            <a:pPr lvl="1"/>
            <a:r>
              <a:rPr lang="en-US" dirty="0"/>
              <a:t>Your Early Alert will be received by someone in Student Services.</a:t>
            </a:r>
          </a:p>
        </p:txBody>
      </p:sp>
    </p:spTree>
    <p:extLst>
      <p:ext uri="{BB962C8B-B14F-4D97-AF65-F5344CB8AC3E}">
        <p14:creationId xmlns:p14="http://schemas.microsoft.com/office/powerpoint/2010/main" val="6429344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b="1" u="sng" dirty="0"/>
              <a:t>Remember</a:t>
            </a:r>
            <a:r>
              <a:rPr lang="en-US" dirty="0"/>
              <a:t>:  Student Services only knows there is a problem </a:t>
            </a:r>
            <a:r>
              <a:rPr lang="en-US" b="1" u="sng" dirty="0"/>
              <a:t>if you alert them to it</a:t>
            </a:r>
            <a:r>
              <a:rPr lang="en-US" dirty="0"/>
              <a: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8041" y="2438400"/>
            <a:ext cx="5407917" cy="3414713"/>
          </a:xfrm>
          <a:prstGeom prst="rect">
            <a:avLst/>
          </a:prstGeom>
        </p:spPr>
      </p:pic>
    </p:spTree>
    <p:extLst>
      <p:ext uri="{BB962C8B-B14F-4D97-AF65-F5344CB8AC3E}">
        <p14:creationId xmlns:p14="http://schemas.microsoft.com/office/powerpoint/2010/main" val="38507723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Getting Started</a:t>
            </a:r>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  These kinds of questions will help determine which classes within the program of study best suit the student.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p>
          <a:p>
            <a:r>
              <a:rPr lang="en-US" dirty="0"/>
              <a:t>Collect basic information as listed at the top of the </a:t>
            </a:r>
            <a:r>
              <a:rPr lang="en-US" u="sng" dirty="0" smtClean="0"/>
              <a:t>PCC Academic Advising Form</a:t>
            </a:r>
            <a:r>
              <a:rPr lang="en-US" dirty="0" smtClean="0"/>
              <a:t>.  </a:t>
            </a:r>
            <a:endParaRPr lang="en-US" dirty="0"/>
          </a:p>
          <a:p>
            <a:pPr lvl="1"/>
            <a:r>
              <a:rPr lang="en-US" dirty="0" smtClean="0"/>
              <a:t>Located in the “Advising Forms” module.</a:t>
            </a:r>
          </a:p>
          <a:p>
            <a:pPr lvl="1"/>
            <a:r>
              <a:rPr lang="en-US" dirty="0" smtClean="0"/>
              <a:t>Pay </a:t>
            </a:r>
            <a:r>
              <a:rPr lang="en-US" dirty="0"/>
              <a:t>careful attention to contact numbers.  This makes getting up with the student in the future much easier.</a:t>
            </a:r>
          </a:p>
          <a:p>
            <a:pPr lvl="1"/>
            <a:r>
              <a:rPr lang="en-US" dirty="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endParaRPr lang="en-US" sz="2400" dirty="0"/>
          </a:p>
          <a:p>
            <a:pPr lvl="1"/>
            <a:r>
              <a:rPr lang="en-US" i="1" dirty="0"/>
              <a:t>Have you filled out a </a:t>
            </a:r>
            <a:r>
              <a:rPr lang="en-US" i="1" u="sng" dirty="0">
                <a:hlinkClick r:id="rId2"/>
              </a:rPr>
              <a:t>PCC application</a:t>
            </a:r>
            <a:r>
              <a:rPr lang="en-US" i="1" dirty="0"/>
              <a:t>?</a:t>
            </a:r>
            <a:r>
              <a:rPr lang="en-US" dirty="0"/>
              <a:t>  If not, refer the student to the PCC website.</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1692</TotalTime>
  <Words>3249</Words>
  <Application>Microsoft Office PowerPoint</Application>
  <PresentationFormat>On-screen Show (4:3)</PresentationFormat>
  <Paragraphs>220</Paragraphs>
  <Slides>57</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57</vt:i4>
      </vt:variant>
    </vt:vector>
  </HeadingPairs>
  <TitlesOfParts>
    <vt:vector size="60" baseType="lpstr">
      <vt:lpstr>Arial</vt:lpstr>
      <vt:lpstr>Calibri</vt:lpstr>
      <vt:lpstr>Office Theme</vt:lpstr>
      <vt:lpstr>Academic Advising</vt:lpstr>
      <vt:lpstr>Advising Resources</vt:lpstr>
      <vt:lpstr>Student Advising Guidelines</vt:lpstr>
      <vt:lpstr>PowerPoint Presentation</vt:lpstr>
      <vt:lpstr>Getting Started</vt:lpstr>
      <vt:lpstr>Getting Started</vt:lpstr>
      <vt:lpstr>PowerPoint Presentation</vt:lpstr>
      <vt:lpstr>PowerPoint Presentation</vt:lpstr>
      <vt:lpstr>PowerPoint Presentation</vt:lpstr>
      <vt:lpstr>PowerPoint Presentation</vt:lpstr>
      <vt:lpstr>Student Information</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Advising For Math</vt:lpstr>
      <vt:lpstr>PowerPoint Presentation</vt:lpstr>
      <vt:lpstr>PowerPoint Presentation</vt:lpstr>
      <vt:lpstr>PowerPoint Presentation</vt:lpstr>
      <vt:lpstr>Courses Not In The Program of Study</vt:lpstr>
      <vt:lpstr>PowerPoint Presentation</vt:lpstr>
      <vt:lpstr>The Semester Begins</vt:lpstr>
      <vt:lpstr>Door Schedule With Office Hours</vt:lpstr>
      <vt:lpstr>Review Your Moodle Course Set-Up</vt:lpstr>
      <vt:lpstr>Making Changes</vt:lpstr>
      <vt:lpstr>WebAdvisor</vt:lpstr>
      <vt:lpstr>PowerPoint Presentation</vt:lpstr>
      <vt:lpstr>Not On The Roster</vt:lpstr>
      <vt:lpstr>Dropping Students  (Instructor-Initiated)</vt:lpstr>
      <vt:lpstr>PowerPoint Presentation</vt:lpstr>
      <vt:lpstr>PowerPoint Presentation</vt:lpstr>
      <vt:lpstr>PowerPoint Presentation</vt:lpstr>
      <vt:lpstr>Grading</vt:lpstr>
      <vt:lpstr>Putting Grades in the Gradebook</vt:lpstr>
      <vt:lpstr>PowerPoint Presentation</vt:lpstr>
      <vt:lpstr>PowerPoint Presentation</vt:lpstr>
      <vt:lpstr>Student Needs/Issues</vt:lpstr>
      <vt:lpstr>Aviso Usage</vt:lpstr>
      <vt:lpstr>Notes </vt:lpstr>
      <vt:lpstr>Early Alerts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172</cp:revision>
  <cp:lastPrinted>2015-05-07T15:07:59Z</cp:lastPrinted>
  <dcterms:created xsi:type="dcterms:W3CDTF">2013-11-11T16:54:46Z</dcterms:created>
  <dcterms:modified xsi:type="dcterms:W3CDTF">2021-09-20T19:53:18Z</dcterms:modified>
</cp:coreProperties>
</file>