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handoutMasterIdLst>
    <p:handoutMasterId r:id="rId47"/>
  </p:handoutMasterIdLst>
  <p:sldIdLst>
    <p:sldId id="256" r:id="rId2"/>
    <p:sldId id="257" r:id="rId3"/>
    <p:sldId id="279" r:id="rId4"/>
    <p:sldId id="313" r:id="rId5"/>
    <p:sldId id="314" r:id="rId6"/>
    <p:sldId id="258" r:id="rId7"/>
    <p:sldId id="259" r:id="rId8"/>
    <p:sldId id="260" r:id="rId9"/>
    <p:sldId id="261" r:id="rId10"/>
    <p:sldId id="262" r:id="rId11"/>
    <p:sldId id="263" r:id="rId12"/>
    <p:sldId id="264" r:id="rId13"/>
    <p:sldId id="265" r:id="rId14"/>
    <p:sldId id="266" r:id="rId15"/>
    <p:sldId id="267" r:id="rId16"/>
    <p:sldId id="268" r:id="rId17"/>
    <p:sldId id="289" r:id="rId18"/>
    <p:sldId id="298" r:id="rId19"/>
    <p:sldId id="290" r:id="rId20"/>
    <p:sldId id="270" r:id="rId21"/>
    <p:sldId id="272" r:id="rId22"/>
    <p:sldId id="358" r:id="rId23"/>
    <p:sldId id="357" r:id="rId24"/>
    <p:sldId id="356" r:id="rId25"/>
    <p:sldId id="291" r:id="rId26"/>
    <p:sldId id="274" r:id="rId27"/>
    <p:sldId id="292" r:id="rId28"/>
    <p:sldId id="293" r:id="rId29"/>
    <p:sldId id="294" r:id="rId30"/>
    <p:sldId id="275" r:id="rId31"/>
    <p:sldId id="295" r:id="rId32"/>
    <p:sldId id="296" r:id="rId33"/>
    <p:sldId id="297" r:id="rId34"/>
    <p:sldId id="276" r:id="rId35"/>
    <p:sldId id="316" r:id="rId36"/>
    <p:sldId id="321" r:id="rId37"/>
    <p:sldId id="322" r:id="rId38"/>
    <p:sldId id="323" r:id="rId39"/>
    <p:sldId id="346" r:id="rId40"/>
    <p:sldId id="347" r:id="rId41"/>
    <p:sldId id="348" r:id="rId42"/>
    <p:sldId id="349" r:id="rId43"/>
    <p:sldId id="350" r:id="rId44"/>
    <p:sldId id="354" r:id="rId45"/>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0"/>
      </p:cViewPr>
      <p:guideLst>
        <p:guide orient="horz" pos="2160"/>
        <p:guide pos="2880"/>
      </p:guideLst>
    </p:cSldViewPr>
  </p:slideViewPr>
  <p:notesTextViewPr>
    <p:cViewPr>
      <p:scale>
        <a:sx n="1" d="1"/>
        <a:sy n="1" d="1"/>
      </p:scale>
      <p:origin x="0" y="0"/>
    </p:cViewPr>
  </p:notesTextViewPr>
  <p:sorterViewPr>
    <p:cViewPr>
      <p:scale>
        <a:sx n="100" d="100"/>
        <a:sy n="100" d="100"/>
      </p:scale>
      <p:origin x="0" y="-1133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87A214DA-D767-4A82-8FA3-6FDC7425C9CA}" type="datetimeFigureOut">
              <a:rPr lang="en-US" smtClean="0"/>
              <a:t>8/16/2016</a:t>
            </a:fld>
            <a:endParaRPr lang="en-US" dirty="0"/>
          </a:p>
        </p:txBody>
      </p:sp>
      <p:sp>
        <p:nvSpPr>
          <p:cNvPr id="4" name="Footer Placeholder 3"/>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EBB46316-8C24-4EEC-A2A5-9662B4527960}" type="slidenum">
              <a:rPr lang="en-US" smtClean="0"/>
              <a:t>‹#›</a:t>
            </a:fld>
            <a:endParaRPr lang="en-US" dirty="0"/>
          </a:p>
        </p:txBody>
      </p:sp>
    </p:spTree>
    <p:extLst>
      <p:ext uri="{BB962C8B-B14F-4D97-AF65-F5344CB8AC3E}">
        <p14:creationId xmlns:p14="http://schemas.microsoft.com/office/powerpoint/2010/main" val="13124856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45E3AEF1-758A-4D06-AC4F-AB0DCD6F9E5A}" type="datetimeFigureOut">
              <a:rPr lang="en-US" smtClean="0"/>
              <a:t>8/16/2016</a:t>
            </a:fld>
            <a:endParaRPr lang="en-US" dirty="0"/>
          </a:p>
        </p:txBody>
      </p:sp>
      <p:sp>
        <p:nvSpPr>
          <p:cNvPr id="4" name="Slide Image Placeholder 3"/>
          <p:cNvSpPr>
            <a:spLocks noGrp="1" noRot="1" noChangeAspect="1"/>
          </p:cNvSpPr>
          <p:nvPr>
            <p:ph type="sldImg" idx="2"/>
          </p:nvPr>
        </p:nvSpPr>
        <p:spPr>
          <a:xfrm>
            <a:off x="1397000" y="1154113"/>
            <a:ext cx="4156075" cy="3117850"/>
          </a:xfrm>
          <a:prstGeom prst="rect">
            <a:avLst/>
          </a:prstGeom>
          <a:noFill/>
          <a:ln w="12700">
            <a:solidFill>
              <a:prstClr val="black"/>
            </a:solidFill>
          </a:ln>
        </p:spPr>
        <p:txBody>
          <a:bodyPr vert="horz" lIns="92492" tIns="46246" rIns="92492" bIns="46246" rtlCol="0" anchor="ctr"/>
          <a:lstStyle/>
          <a:p>
            <a:endParaRPr lang="en-US" dirty="0"/>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1B4DE168-4ABC-4E07-9523-6B0FB9381E51}" type="slidenum">
              <a:rPr lang="en-US" smtClean="0"/>
              <a:t>‹#›</a:t>
            </a:fld>
            <a:endParaRPr lang="en-US" dirty="0"/>
          </a:p>
        </p:txBody>
      </p:sp>
    </p:spTree>
    <p:extLst>
      <p:ext uri="{BB962C8B-B14F-4D97-AF65-F5344CB8AC3E}">
        <p14:creationId xmlns:p14="http://schemas.microsoft.com/office/powerpoint/2010/main" val="3013072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a:t>
            </a:fld>
            <a:endParaRPr lang="en-US" dirty="0"/>
          </a:p>
        </p:txBody>
      </p:sp>
    </p:spTree>
    <p:extLst>
      <p:ext uri="{BB962C8B-B14F-4D97-AF65-F5344CB8AC3E}">
        <p14:creationId xmlns:p14="http://schemas.microsoft.com/office/powerpoint/2010/main" val="14555985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a:t>
            </a:fld>
            <a:endParaRPr lang="en-US" dirty="0"/>
          </a:p>
        </p:txBody>
      </p:sp>
    </p:spTree>
    <p:extLst>
      <p:ext uri="{BB962C8B-B14F-4D97-AF65-F5344CB8AC3E}">
        <p14:creationId xmlns:p14="http://schemas.microsoft.com/office/powerpoint/2010/main" val="32953172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23</a:t>
            </a:fld>
            <a:endParaRPr lang="en-US" dirty="0"/>
          </a:p>
        </p:txBody>
      </p:sp>
    </p:spTree>
    <p:extLst>
      <p:ext uri="{BB962C8B-B14F-4D97-AF65-F5344CB8AC3E}">
        <p14:creationId xmlns:p14="http://schemas.microsoft.com/office/powerpoint/2010/main" val="1324313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24</a:t>
            </a:fld>
            <a:endParaRPr lang="en-US" dirty="0"/>
          </a:p>
        </p:txBody>
      </p:sp>
    </p:spTree>
    <p:extLst>
      <p:ext uri="{BB962C8B-B14F-4D97-AF65-F5344CB8AC3E}">
        <p14:creationId xmlns:p14="http://schemas.microsoft.com/office/powerpoint/2010/main" val="14658431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36</a:t>
            </a:fld>
            <a:endParaRPr lang="en-US" dirty="0"/>
          </a:p>
        </p:txBody>
      </p:sp>
    </p:spTree>
    <p:extLst>
      <p:ext uri="{BB962C8B-B14F-4D97-AF65-F5344CB8AC3E}">
        <p14:creationId xmlns:p14="http://schemas.microsoft.com/office/powerpoint/2010/main" val="6153713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37</a:t>
            </a:fld>
            <a:endParaRPr lang="en-US" dirty="0"/>
          </a:p>
        </p:txBody>
      </p:sp>
    </p:spTree>
    <p:extLst>
      <p:ext uri="{BB962C8B-B14F-4D97-AF65-F5344CB8AC3E}">
        <p14:creationId xmlns:p14="http://schemas.microsoft.com/office/powerpoint/2010/main" val="8161753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38</a:t>
            </a:fld>
            <a:endParaRPr lang="en-US" dirty="0"/>
          </a:p>
        </p:txBody>
      </p:sp>
    </p:spTree>
    <p:extLst>
      <p:ext uri="{BB962C8B-B14F-4D97-AF65-F5344CB8AC3E}">
        <p14:creationId xmlns:p14="http://schemas.microsoft.com/office/powerpoint/2010/main" val="34722281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44</a:t>
            </a:fld>
            <a:endParaRPr lang="en-US" dirty="0"/>
          </a:p>
        </p:txBody>
      </p:sp>
    </p:spTree>
    <p:extLst>
      <p:ext uri="{BB962C8B-B14F-4D97-AF65-F5344CB8AC3E}">
        <p14:creationId xmlns:p14="http://schemas.microsoft.com/office/powerpoint/2010/main" val="42101173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99200C-72C1-4792-9787-9829037FD14D}" type="datetimeFigureOut">
              <a:rPr lang="en-US" smtClean="0"/>
              <a:t>8/16/2016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543619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99200C-72C1-4792-9787-9829037FD14D}" type="datetimeFigureOut">
              <a:rPr lang="en-US" smtClean="0"/>
              <a:t>8/16/2016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910935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99200C-72C1-4792-9787-9829037FD14D}" type="datetimeFigureOut">
              <a:rPr lang="en-US" smtClean="0"/>
              <a:t>8/16/2016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263727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99200C-72C1-4792-9787-9829037FD14D}" type="datetimeFigureOut">
              <a:rPr lang="en-US" smtClean="0"/>
              <a:t>8/16/2016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062384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99200C-72C1-4792-9787-9829037FD14D}" type="datetimeFigureOut">
              <a:rPr lang="en-US" smtClean="0"/>
              <a:t>8/16/2016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593587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99200C-72C1-4792-9787-9829037FD14D}" type="datetimeFigureOut">
              <a:rPr lang="en-US" smtClean="0"/>
              <a:t>8/16/2016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232848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99200C-72C1-4792-9787-9829037FD14D}" type="datetimeFigureOut">
              <a:rPr lang="en-US" smtClean="0"/>
              <a:t>8/16/2016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423921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99200C-72C1-4792-9787-9829037FD14D}" type="datetimeFigureOut">
              <a:rPr lang="en-US" smtClean="0"/>
              <a:t>8/16/2016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981658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99200C-72C1-4792-9787-9829037FD14D}" type="datetimeFigureOut">
              <a:rPr lang="en-US" smtClean="0"/>
              <a:t>8/16/2016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179581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8/16/2016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4075547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8/16/2016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621404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99200C-72C1-4792-9787-9829037FD14D}" type="datetimeFigureOut">
              <a:rPr lang="en-US" smtClean="0"/>
              <a:t>8/16/2016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BE6267-472E-46FD-BF9E-F7B383A0CB00}" type="slidenum">
              <a:rPr lang="en-US" smtClean="0"/>
              <a:t>‹#›</a:t>
            </a:fld>
            <a:endParaRPr lang="en-US" dirty="0"/>
          </a:p>
        </p:txBody>
      </p:sp>
    </p:spTree>
    <p:extLst>
      <p:ext uri="{BB962C8B-B14F-4D97-AF65-F5344CB8AC3E}">
        <p14:creationId xmlns:p14="http://schemas.microsoft.com/office/powerpoint/2010/main" val="3127666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google.com/url?sa=i&amp;rct=j&amp;q=&amp;esrc=s&amp;frm=1&amp;source=images&amp;cd=&amp;cad=rja&amp;docid=b83gaMrCSvoOnM&amp;tbnid=a3HmT4z74kHihM:&amp;ved=0CAUQjRw&amp;url=https://moodle.org/logo/&amp;ei=_hiBUoH0HsTnkAebs4GgDg&amp;bvm=bv.56146854,d.eW0&amp;psig=AFQjCNHTJkHV6xEUbvmEvJJKf5LY4WO1Bw&amp;ust=1384278629654663"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file:///C:\Users\patrick_callahan\Documents\Student%20Advising\Advising%20Handbook\ACADEMIC%20PLAN%202013.xlsx"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www.google.com/url?sa=i&amp;rct=j&amp;q=&amp;esrc=s&amp;frm=1&amp;source=images&amp;cd=&amp;cad=rja&amp;docid=WPhelDQPf3BMEM&amp;tbnid=OWYgkEr6H3JNfM:&amp;ved=0CAUQjRw&amp;url=http://open-site.org/schools/pamlico-community-college/&amp;ei=JkiCUsfYBMSOkAfY8ID4Dw&amp;bvm=bv.56146854,d.eW0&amp;psig=AFQjCNFUjDXl48Ljhm2YPmvcUXrMKgOZ9Q&amp;ust=1384356257343770"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file:///C:\Users\patrick_callahan\Documents\Student%20Advising\Advising%20Handbook\Focus%20On%20Success%20Advising%20Checklist%202013%20v.7.doc"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file:///C:\Users\patrick_callahan\Documents\Student%20Advising\Advising%20Handbook\PCC%20Application.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lstStyle/>
          <a:p>
            <a:r>
              <a:rPr lang="en-US" b="1" u="sng" dirty="0" smtClean="0"/>
              <a:t>Student Advising</a:t>
            </a:r>
            <a:endParaRPr lang="en-US" b="1" u="sng" dirty="0"/>
          </a:p>
        </p:txBody>
      </p:sp>
      <p:sp>
        <p:nvSpPr>
          <p:cNvPr id="3" name="Subtitle 2"/>
          <p:cNvSpPr>
            <a:spLocks noGrp="1"/>
          </p:cNvSpPr>
          <p:nvPr>
            <p:ph type="subTitle" idx="1"/>
          </p:nvPr>
        </p:nvSpPr>
        <p:spPr>
          <a:xfrm>
            <a:off x="838200" y="5333999"/>
            <a:ext cx="7467600" cy="1120775"/>
          </a:xfrm>
        </p:spPr>
        <p:txBody>
          <a:bodyPr>
            <a:normAutofit/>
          </a:bodyPr>
          <a:lstStyle/>
          <a:p>
            <a:r>
              <a:rPr lang="en-US" b="1" u="sng" dirty="0">
                <a:solidFill>
                  <a:schemeClr val="tx1"/>
                </a:solidFill>
              </a:rPr>
              <a:t>Advising Professional </a:t>
            </a:r>
            <a:r>
              <a:rPr lang="en-US" b="1" u="sng" dirty="0" smtClean="0">
                <a:solidFill>
                  <a:schemeClr val="tx1"/>
                </a:solidFill>
              </a:rPr>
              <a:t>Development</a:t>
            </a:r>
            <a:endParaRPr lang="en-US" b="1" u="sng" dirty="0">
              <a:solidFill>
                <a:schemeClr val="tx1"/>
              </a:solidFill>
            </a:endParaRPr>
          </a:p>
        </p:txBody>
      </p:sp>
      <p:pic>
        <p:nvPicPr>
          <p:cNvPr id="1026" name="Picture 2" descr="http://www.pamlicocc.edu/images/56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2362200"/>
            <a:ext cx="2970562"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95278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smtClean="0"/>
              <a:t>Check their </a:t>
            </a:r>
            <a:r>
              <a:rPr lang="en-US" u="sng" dirty="0" smtClean="0"/>
              <a:t>math and English placement test scores</a:t>
            </a:r>
            <a:r>
              <a:rPr lang="en-US" dirty="0" smtClean="0"/>
              <a:t>.  If they have not taken these tests, </a:t>
            </a:r>
            <a:r>
              <a:rPr lang="en-US" dirty="0"/>
              <a:t>have </a:t>
            </a:r>
            <a:r>
              <a:rPr lang="en-US" dirty="0" smtClean="0"/>
              <a:t>them </a:t>
            </a:r>
            <a:r>
              <a:rPr lang="en-US" dirty="0"/>
              <a:t>go to Student Services and ask to see the college counselor</a:t>
            </a:r>
            <a:r>
              <a:rPr lang="en-US" smtClean="0"/>
              <a:t>. </a:t>
            </a:r>
          </a:p>
          <a:p>
            <a:pPr lvl="1"/>
            <a:r>
              <a:rPr lang="en-US" i="1" smtClean="0"/>
              <a:t>Has </a:t>
            </a:r>
            <a:r>
              <a:rPr lang="en-US" i="1" dirty="0"/>
              <a:t>the student ever taken online courses at PCC?  </a:t>
            </a:r>
            <a:r>
              <a:rPr lang="en-US" dirty="0"/>
              <a:t>If not, administer the </a:t>
            </a:r>
            <a:r>
              <a:rPr lang="en-US" u="sng" dirty="0"/>
              <a:t>Online Readiness Assessment</a:t>
            </a:r>
            <a:r>
              <a:rPr lang="en-US" dirty="0"/>
              <a:t> during the advising process to determine if the student is prepared for the level of commitment needed to be successful in online course work.  For more information about the Online Readiness Assessment, go the PCC Advising Moodle site</a:t>
            </a:r>
            <a:r>
              <a:rPr lang="en-US" dirty="0" smtClean="0"/>
              <a:t>.</a:t>
            </a:r>
            <a:endParaRPr lang="en-US" dirty="0"/>
          </a:p>
        </p:txBody>
      </p:sp>
    </p:spTree>
    <p:extLst>
      <p:ext uri="{BB962C8B-B14F-4D97-AF65-F5344CB8AC3E}">
        <p14:creationId xmlns:p14="http://schemas.microsoft.com/office/powerpoint/2010/main" val="10050723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i="1" dirty="0"/>
              <a:t>Have you taken college courses elsewhere?</a:t>
            </a:r>
            <a:r>
              <a:rPr lang="en-US" dirty="0"/>
              <a:t>  If so, have you had an official transcript sent to the college registrar?  </a:t>
            </a:r>
            <a:endParaRPr lang="en-US" dirty="0" smtClean="0"/>
          </a:p>
          <a:p>
            <a:pPr lvl="1"/>
            <a:r>
              <a:rPr lang="en-US" dirty="0"/>
              <a:t>Ask the student if they have an unofficial copy of this transcript.  It will give you an idea of what courses the student needs and does not need while you wait for the official transcript to arrive. </a:t>
            </a:r>
          </a:p>
        </p:txBody>
      </p:sp>
    </p:spTree>
    <p:extLst>
      <p:ext uri="{BB962C8B-B14F-4D97-AF65-F5344CB8AC3E}">
        <p14:creationId xmlns:p14="http://schemas.microsoft.com/office/powerpoint/2010/main" val="30342449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Avoid registering for those courses.  Look at other courses that they need and have never taken anywhere.  </a:t>
            </a:r>
            <a:endParaRPr lang="en-US" dirty="0" smtClean="0"/>
          </a:p>
          <a:p>
            <a:pPr lvl="1"/>
            <a:r>
              <a:rPr lang="en-US" dirty="0" smtClean="0"/>
              <a:t>If </a:t>
            </a:r>
            <a:r>
              <a:rPr lang="en-US" dirty="0"/>
              <a:t>a course you would like to register the student for has a pre or co-requirement that is showing on the unofficial transcript, you cannot register the student based on this.  That information is not official here at PCC till the registrar receives an official copy of the transcript.</a:t>
            </a:r>
          </a:p>
        </p:txBody>
      </p:sp>
    </p:spTree>
    <p:extLst>
      <p:ext uri="{BB962C8B-B14F-4D97-AF65-F5344CB8AC3E}">
        <p14:creationId xmlns:p14="http://schemas.microsoft.com/office/powerpoint/2010/main" val="41143544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b="1" u="sng" dirty="0"/>
              <a:t>The unofficial copy (photo copy or loose, unsealed original copy) does not take the place of an original, sealed copy.</a:t>
            </a:r>
            <a:r>
              <a:rPr lang="en-US" dirty="0"/>
              <a:t>  The student still needs to get an official copy sent to the registrar.  Once the official copy arrives, the registrar will send you a transcript evaluation.  Until you evaluate these courses, they will not be on the </a:t>
            </a:r>
            <a:r>
              <a:rPr lang="en-US" dirty="0" smtClean="0"/>
              <a:t>student’s </a:t>
            </a:r>
            <a:r>
              <a:rPr lang="en-US" dirty="0"/>
              <a:t>PCC transcript and will not count towards graduation.</a:t>
            </a:r>
          </a:p>
        </p:txBody>
      </p:sp>
    </p:spTree>
    <p:extLst>
      <p:ext uri="{BB962C8B-B14F-4D97-AF65-F5344CB8AC3E}">
        <p14:creationId xmlns:p14="http://schemas.microsoft.com/office/powerpoint/2010/main" val="29808774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867400"/>
          </a:xfrm>
        </p:spPr>
        <p:txBody>
          <a:bodyPr>
            <a:normAutofit/>
          </a:bodyPr>
          <a:lstStyle/>
          <a:p>
            <a:pPr lvl="1"/>
            <a:r>
              <a:rPr lang="en-US" dirty="0"/>
              <a:t>If transfer credits are showing on an official transcript from another institution, an official transcript from that particular institution needs to be sent to the PCC registrar as well to be officially added to the student’s PCC transcript and count towards graduation credits</a:t>
            </a:r>
            <a:r>
              <a:rPr lang="en-US" dirty="0" smtClean="0"/>
              <a:t>.</a:t>
            </a:r>
          </a:p>
          <a:p>
            <a:pPr lvl="1"/>
            <a:r>
              <a:rPr lang="en-US" dirty="0"/>
              <a:t>For example, my official ECU transcript shows I took ENG 1100 &amp; 1200.  The PCC registrar can give credit for those.  If that same transcript shows ECU accepted some credits from my time at Craven CC, the PCC registrar needs an official transcript sent from Craven CC to give me credit for those courses here.</a:t>
            </a:r>
          </a:p>
        </p:txBody>
      </p:sp>
    </p:spTree>
    <p:extLst>
      <p:ext uri="{BB962C8B-B14F-4D97-AF65-F5344CB8AC3E}">
        <p14:creationId xmlns:p14="http://schemas.microsoft.com/office/powerpoint/2010/main" val="16861246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PCC’s QEP:  Focus On Success (FOS)</a:t>
            </a:r>
            <a:endParaRPr lang="en-US" b="1" u="sng" dirty="0"/>
          </a:p>
        </p:txBody>
      </p:sp>
      <p:sp>
        <p:nvSpPr>
          <p:cNvPr id="3" name="Content Placeholder 2"/>
          <p:cNvSpPr>
            <a:spLocks noGrp="1"/>
          </p:cNvSpPr>
          <p:nvPr>
            <p:ph idx="1"/>
          </p:nvPr>
        </p:nvSpPr>
        <p:spPr/>
        <p:txBody>
          <a:bodyPr>
            <a:normAutofit fontScale="92500" lnSpcReduction="10000"/>
          </a:bodyPr>
          <a:lstStyle/>
          <a:p>
            <a:pPr lvl="0"/>
            <a:r>
              <a:rPr lang="en-US" dirty="0"/>
              <a:t>Identify if the student is a first year student (FOS), if they have not been identified already by Student Services.  </a:t>
            </a:r>
            <a:endParaRPr lang="en-US" dirty="0" smtClean="0"/>
          </a:p>
          <a:p>
            <a:pPr lvl="1"/>
            <a:r>
              <a:rPr lang="en-US" dirty="0" smtClean="0"/>
              <a:t>The Focus on Success Program is PCC’s QEP.</a:t>
            </a:r>
          </a:p>
          <a:p>
            <a:pPr lvl="1"/>
            <a:r>
              <a:rPr lang="en-US" dirty="0" smtClean="0"/>
              <a:t>It focuses efforts on first year student success and retention.</a:t>
            </a:r>
            <a:endParaRPr lang="en-US" dirty="0"/>
          </a:p>
          <a:p>
            <a:pPr lvl="0"/>
            <a:r>
              <a:rPr lang="en-US" dirty="0" smtClean="0"/>
              <a:t>Ask </a:t>
            </a:r>
            <a:r>
              <a:rPr lang="en-US" dirty="0"/>
              <a:t>the </a:t>
            </a:r>
            <a:r>
              <a:rPr lang="en-US" dirty="0" smtClean="0"/>
              <a:t>following </a:t>
            </a:r>
            <a:r>
              <a:rPr lang="en-US" dirty="0"/>
              <a:t>questions</a:t>
            </a:r>
            <a:r>
              <a:rPr lang="en-US" dirty="0" smtClean="0"/>
              <a:t>:</a:t>
            </a:r>
            <a:endParaRPr lang="en-US" sz="2400" dirty="0"/>
          </a:p>
          <a:p>
            <a:pPr lvl="1"/>
            <a:r>
              <a:rPr lang="en-US" i="1" dirty="0"/>
              <a:t>Have you ever taken and received college credits?</a:t>
            </a:r>
            <a:endParaRPr lang="en-US" sz="2000" dirty="0"/>
          </a:p>
          <a:p>
            <a:pPr lvl="1"/>
            <a:r>
              <a:rPr lang="en-US" i="1" dirty="0"/>
              <a:t>If so, how many (semester credit hours)?  </a:t>
            </a:r>
            <a:endParaRPr lang="en-US" sz="2000" dirty="0"/>
          </a:p>
          <a:p>
            <a:pPr lvl="1"/>
            <a:r>
              <a:rPr lang="en-US" i="1" dirty="0"/>
              <a:t>How long ago did you take these courses?</a:t>
            </a:r>
            <a:endParaRPr lang="en-US" dirty="0"/>
          </a:p>
        </p:txBody>
      </p:sp>
    </p:spTree>
    <p:extLst>
      <p:ext uri="{BB962C8B-B14F-4D97-AF65-F5344CB8AC3E}">
        <p14:creationId xmlns:p14="http://schemas.microsoft.com/office/powerpoint/2010/main" val="16361398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0"/>
            <a:r>
              <a:rPr lang="en-US" dirty="0"/>
              <a:t>An </a:t>
            </a:r>
            <a:r>
              <a:rPr lang="en-US" b="1" u="sng" dirty="0"/>
              <a:t>FOS student</a:t>
            </a:r>
            <a:r>
              <a:rPr lang="en-US" dirty="0"/>
              <a:t> fits one of the following criteria</a:t>
            </a:r>
            <a:r>
              <a:rPr lang="en-US" dirty="0" smtClean="0"/>
              <a:t>:</a:t>
            </a:r>
            <a:endParaRPr lang="en-US" sz="2400" dirty="0"/>
          </a:p>
          <a:p>
            <a:pPr lvl="1"/>
            <a:r>
              <a:rPr lang="en-US" dirty="0"/>
              <a:t>Never attended college before.</a:t>
            </a:r>
            <a:endParaRPr lang="en-US" sz="2000" dirty="0"/>
          </a:p>
          <a:p>
            <a:pPr lvl="1"/>
            <a:r>
              <a:rPr lang="en-US" dirty="0"/>
              <a:t>Have not attended college in 5 or more years.</a:t>
            </a:r>
            <a:endParaRPr lang="en-US" sz="2000" dirty="0"/>
          </a:p>
          <a:p>
            <a:pPr lvl="1"/>
            <a:r>
              <a:rPr lang="en-US" dirty="0"/>
              <a:t>Earned less than 12 college course credits</a:t>
            </a:r>
            <a:r>
              <a:rPr lang="en-US" dirty="0" smtClean="0"/>
              <a:t>.</a:t>
            </a:r>
            <a:endParaRPr lang="en-US" sz="2400" dirty="0"/>
          </a:p>
          <a:p>
            <a:pPr lvl="0"/>
            <a:r>
              <a:rPr lang="en-US" dirty="0"/>
              <a:t>If you identify a first year student (FOS), check with Tammy Spain, PCC registrar to see if the student has been tagged in the system.</a:t>
            </a:r>
            <a:endParaRPr lang="en-US" sz="2400" dirty="0"/>
          </a:p>
          <a:p>
            <a:endParaRPr lang="en-US" dirty="0"/>
          </a:p>
        </p:txBody>
      </p:sp>
    </p:spTree>
    <p:extLst>
      <p:ext uri="{BB962C8B-B14F-4D97-AF65-F5344CB8AC3E}">
        <p14:creationId xmlns:p14="http://schemas.microsoft.com/office/powerpoint/2010/main" val="24170843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smtClean="0"/>
              <a:t>Course Selection</a:t>
            </a:r>
            <a:endParaRPr lang="en-US" b="1" u="sng" dirty="0"/>
          </a:p>
        </p:txBody>
      </p:sp>
    </p:spTree>
    <p:extLst>
      <p:ext uri="{BB962C8B-B14F-4D97-AF65-F5344CB8AC3E}">
        <p14:creationId xmlns:p14="http://schemas.microsoft.com/office/powerpoint/2010/main" val="29931163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Course Selection</a:t>
            </a:r>
            <a:endParaRPr lang="en-US" dirty="0"/>
          </a:p>
        </p:txBody>
      </p:sp>
      <p:sp>
        <p:nvSpPr>
          <p:cNvPr id="3" name="Content Placeholder 2"/>
          <p:cNvSpPr>
            <a:spLocks noGrp="1"/>
          </p:cNvSpPr>
          <p:nvPr>
            <p:ph idx="1"/>
          </p:nvPr>
        </p:nvSpPr>
        <p:spPr/>
        <p:txBody>
          <a:bodyPr>
            <a:normAutofit/>
          </a:bodyPr>
          <a:lstStyle/>
          <a:p>
            <a:r>
              <a:rPr lang="en-US" dirty="0" smtClean="0"/>
              <a:t>For </a:t>
            </a:r>
            <a:r>
              <a:rPr lang="en-US" dirty="0"/>
              <a:t>new and returning students, suggest basic courses that will help start their educational pathway in a successful manner.  For example:</a:t>
            </a:r>
            <a:endParaRPr lang="en-US" sz="2800" dirty="0"/>
          </a:p>
          <a:p>
            <a:pPr lvl="1"/>
            <a:r>
              <a:rPr lang="en-US" dirty="0"/>
              <a:t>ACA </a:t>
            </a:r>
            <a:r>
              <a:rPr lang="en-US" dirty="0" smtClean="0"/>
              <a:t>111 or 122</a:t>
            </a:r>
            <a:endParaRPr lang="en-US" sz="2400" dirty="0"/>
          </a:p>
          <a:p>
            <a:pPr lvl="1"/>
            <a:r>
              <a:rPr lang="en-US" dirty="0"/>
              <a:t>English (based on test score)</a:t>
            </a:r>
            <a:endParaRPr lang="en-US" sz="2400" dirty="0"/>
          </a:p>
          <a:p>
            <a:pPr lvl="1"/>
            <a:r>
              <a:rPr lang="en-US" dirty="0"/>
              <a:t>Math (based on test score)</a:t>
            </a:r>
            <a:endParaRPr lang="en-US" sz="2400" dirty="0"/>
          </a:p>
          <a:p>
            <a:pPr lvl="1"/>
            <a:r>
              <a:rPr lang="en-US" dirty="0"/>
              <a:t>CIS </a:t>
            </a:r>
            <a:r>
              <a:rPr lang="en-US" dirty="0" smtClean="0"/>
              <a:t>110</a:t>
            </a:r>
            <a:endParaRPr lang="en-US" sz="2400" dirty="0"/>
          </a:p>
          <a:p>
            <a:pPr lvl="1"/>
            <a:r>
              <a:rPr lang="en-US" dirty="0"/>
              <a:t>One subject matter (core course) course.</a:t>
            </a:r>
            <a:endParaRPr lang="en-US" sz="2400" dirty="0"/>
          </a:p>
          <a:p>
            <a:endParaRPr lang="en-US" dirty="0"/>
          </a:p>
        </p:txBody>
      </p:sp>
    </p:spTree>
    <p:extLst>
      <p:ext uri="{BB962C8B-B14F-4D97-AF65-F5344CB8AC3E}">
        <p14:creationId xmlns:p14="http://schemas.microsoft.com/office/powerpoint/2010/main" val="38899187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a:t>Explain to the student the importance of enrolling in ACA 111 (College Student Success) or ACA 122 (College Transfer Success) during their first semester enrolled.  </a:t>
            </a:r>
          </a:p>
          <a:p>
            <a:pPr lvl="1"/>
            <a:r>
              <a:rPr lang="en-US" dirty="0"/>
              <a:t>These courses need to be </a:t>
            </a:r>
            <a:r>
              <a:rPr lang="en-US" b="1" u="sng" dirty="0"/>
              <a:t>HIGHLY</a:t>
            </a:r>
            <a:r>
              <a:rPr lang="en-US" dirty="0"/>
              <a:t> suggested as one of the first courses they take in order to better assure their academic success.</a:t>
            </a:r>
          </a:p>
          <a:p>
            <a:endParaRPr lang="en-US" dirty="0"/>
          </a:p>
        </p:txBody>
      </p:sp>
    </p:spTree>
    <p:extLst>
      <p:ext uri="{BB962C8B-B14F-4D97-AF65-F5344CB8AC3E}">
        <p14:creationId xmlns:p14="http://schemas.microsoft.com/office/powerpoint/2010/main" val="42571135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PCC Advising Moodle Site</a:t>
            </a:r>
            <a:endParaRPr lang="en-US" b="1" u="sng" dirty="0"/>
          </a:p>
        </p:txBody>
      </p:sp>
      <p:pic>
        <p:nvPicPr>
          <p:cNvPr id="2056" name="Picture 8" descr="https://moodle.org/logo/logo-4045x1000.jp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62" y="1981200"/>
            <a:ext cx="7153275" cy="1771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79897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lstStyle/>
          <a:p>
            <a:pPr lvl="1"/>
            <a:r>
              <a:rPr lang="en-US" dirty="0" smtClean="0"/>
              <a:t>ACA </a:t>
            </a:r>
            <a:r>
              <a:rPr lang="en-US" dirty="0"/>
              <a:t>111 should be suggested if the students’ intent is to only complete a two-year degree.  </a:t>
            </a:r>
            <a:endParaRPr lang="en-US" dirty="0" smtClean="0"/>
          </a:p>
          <a:p>
            <a:pPr lvl="1"/>
            <a:r>
              <a:rPr lang="en-US" dirty="0" smtClean="0"/>
              <a:t>ACA </a:t>
            </a:r>
            <a:r>
              <a:rPr lang="en-US" dirty="0"/>
              <a:t>122 should be suggested if the students’ intent is to pursue a four-year degree</a:t>
            </a:r>
            <a:r>
              <a:rPr lang="en-US" dirty="0" smtClean="0"/>
              <a:t>.</a:t>
            </a:r>
          </a:p>
          <a:p>
            <a:r>
              <a:rPr lang="en-US" dirty="0"/>
              <a:t>Encourage student to enroll in their math and English courses during their first semester.  </a:t>
            </a:r>
          </a:p>
          <a:p>
            <a:pPr lvl="1"/>
            <a:r>
              <a:rPr lang="en-US" dirty="0"/>
              <a:t>Taking composition courses prior to reading intensive courses (literature, history, etc.) or courses with significant research papers (Psychology, etc.) will help increase academic success in other courses. </a:t>
            </a:r>
          </a:p>
        </p:txBody>
      </p:sp>
    </p:spTree>
    <p:extLst>
      <p:ext uri="{BB962C8B-B14F-4D97-AF65-F5344CB8AC3E}">
        <p14:creationId xmlns:p14="http://schemas.microsoft.com/office/powerpoint/2010/main" val="42311852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pPr lvl="1"/>
            <a:r>
              <a:rPr lang="en-US" dirty="0" smtClean="0"/>
              <a:t>Courses </a:t>
            </a:r>
            <a:r>
              <a:rPr lang="en-US" dirty="0"/>
              <a:t>that require the ability to make precise calculations are better taken after math course work has begun</a:t>
            </a:r>
            <a:r>
              <a:rPr lang="en-US" dirty="0" smtClean="0"/>
              <a:t>.</a:t>
            </a:r>
          </a:p>
          <a:p>
            <a:r>
              <a:rPr lang="en-US" dirty="0"/>
              <a:t>Encourage student to enroll in CIS 110 (Introduction to Computers</a:t>
            </a:r>
            <a:r>
              <a:rPr lang="en-US" dirty="0" smtClean="0"/>
              <a:t>),if </a:t>
            </a:r>
            <a:r>
              <a:rPr lang="en-US" dirty="0"/>
              <a:t>needed, during their first semester.  </a:t>
            </a:r>
            <a:endParaRPr lang="en-US" dirty="0" smtClean="0"/>
          </a:p>
          <a:p>
            <a:pPr lvl="1"/>
            <a:r>
              <a:rPr lang="en-US" dirty="0" smtClean="0"/>
              <a:t>Skills </a:t>
            </a:r>
            <a:r>
              <a:rPr lang="en-US" dirty="0"/>
              <a:t>learned in these courses are useful in all other courses. </a:t>
            </a:r>
          </a:p>
          <a:p>
            <a:r>
              <a:rPr lang="en-US" u="sng" dirty="0" smtClean="0"/>
              <a:t>Online </a:t>
            </a:r>
            <a:r>
              <a:rPr lang="en-US" u="sng" dirty="0"/>
              <a:t>courses</a:t>
            </a:r>
            <a:r>
              <a:rPr lang="en-US" dirty="0"/>
              <a:t>:  Online courses have a certain level of difficulty and are not suggested to be the bulk of an FOS students’ first semester schedule.</a:t>
            </a:r>
            <a:endParaRPr lang="en-US" sz="2400" dirty="0"/>
          </a:p>
          <a:p>
            <a:endParaRPr lang="en-US" dirty="0"/>
          </a:p>
        </p:txBody>
      </p:sp>
    </p:spTree>
    <p:extLst>
      <p:ext uri="{BB962C8B-B14F-4D97-AF65-F5344CB8AC3E}">
        <p14:creationId xmlns:p14="http://schemas.microsoft.com/office/powerpoint/2010/main" val="25467987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dirty="0"/>
              <a:t>FOS students (first year students) need to be registered for seated classes whenever possible.</a:t>
            </a:r>
          </a:p>
          <a:p>
            <a:pPr lvl="1"/>
            <a:r>
              <a:rPr lang="en-US" dirty="0"/>
              <a:t>They will be more successfully during that first semester if you do this</a:t>
            </a:r>
            <a:r>
              <a:rPr lang="en-US" dirty="0" smtClean="0"/>
              <a:t>.</a:t>
            </a:r>
          </a:p>
          <a:p>
            <a:pPr lvl="1"/>
            <a:r>
              <a:rPr lang="en-US" dirty="0"/>
              <a:t>A partial internet course (PI), is a good way to give them a taste of what an online course is like with the benefit of seeing the instructor each week</a:t>
            </a:r>
            <a:r>
              <a:rPr lang="en-US" dirty="0" smtClean="0"/>
              <a:t>.</a:t>
            </a:r>
            <a:endParaRPr lang="en-US" dirty="0"/>
          </a:p>
          <a:p>
            <a:r>
              <a:rPr lang="en-US" dirty="0"/>
              <a:t>FOS students typically do not realize the work and discipline it takes to be successful in the online environment.</a:t>
            </a:r>
          </a:p>
          <a:p>
            <a:pPr lvl="1"/>
            <a:endParaRPr lang="en-US" dirty="0"/>
          </a:p>
        </p:txBody>
      </p:sp>
    </p:spTree>
    <p:extLst>
      <p:ext uri="{BB962C8B-B14F-4D97-AF65-F5344CB8AC3E}">
        <p14:creationId xmlns:p14="http://schemas.microsoft.com/office/powerpoint/2010/main" val="33098045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US" dirty="0"/>
              <a:t>The same could be said of a current student with a history of poor performance in online courses.</a:t>
            </a:r>
          </a:p>
          <a:p>
            <a:pPr lvl="1"/>
            <a:r>
              <a:rPr lang="en-US" dirty="0" smtClean="0"/>
              <a:t>You may want to advise against taking online courses when possible.</a:t>
            </a:r>
          </a:p>
          <a:p>
            <a:pPr lvl="1"/>
            <a:r>
              <a:rPr lang="en-US" dirty="0" smtClean="0"/>
              <a:t>The more seated versions they take, the better they will probably do.</a:t>
            </a:r>
          </a:p>
          <a:p>
            <a:pPr lvl="1"/>
            <a:r>
              <a:rPr lang="en-US" dirty="0" smtClean="0"/>
              <a:t>Until they develop the discipline needed for online coursework, this is the best practice</a:t>
            </a:r>
            <a:r>
              <a:rPr lang="en-US" dirty="0"/>
              <a:t>. </a:t>
            </a:r>
            <a:endParaRPr lang="en-US" dirty="0" smtClean="0"/>
          </a:p>
          <a:p>
            <a:pPr lvl="1"/>
            <a:r>
              <a:rPr lang="en-US" dirty="0" smtClean="0"/>
              <a:t>This </a:t>
            </a:r>
            <a:r>
              <a:rPr lang="en-US" dirty="0"/>
              <a:t>is something you will learn as you get to know your students.</a:t>
            </a:r>
          </a:p>
          <a:p>
            <a:pPr lvl="1"/>
            <a:endParaRPr lang="en-US" dirty="0"/>
          </a:p>
        </p:txBody>
      </p:sp>
    </p:spTree>
    <p:extLst>
      <p:ext uri="{BB962C8B-B14F-4D97-AF65-F5344CB8AC3E}">
        <p14:creationId xmlns:p14="http://schemas.microsoft.com/office/powerpoint/2010/main" val="14984543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a:t>Explain to the student </a:t>
            </a:r>
            <a:r>
              <a:rPr lang="en-US" b="1" u="sng" dirty="0"/>
              <a:t>when and how</a:t>
            </a:r>
            <a:r>
              <a:rPr lang="en-US" dirty="0"/>
              <a:t> courses are offered here at PCC.  </a:t>
            </a:r>
          </a:p>
          <a:p>
            <a:pPr lvl="1"/>
            <a:r>
              <a:rPr lang="en-US" dirty="0"/>
              <a:t>Certain courses are offered on a rotational basis (only during the spring or fall semester).  </a:t>
            </a:r>
          </a:p>
          <a:p>
            <a:pPr lvl="1"/>
            <a:r>
              <a:rPr lang="en-US" dirty="0"/>
              <a:t>Certain courses are offered every semester (English and math courses, for example).  </a:t>
            </a:r>
          </a:p>
          <a:p>
            <a:pPr lvl="1"/>
            <a:r>
              <a:rPr lang="en-US" dirty="0"/>
              <a:t>Some courses have pre-requisites that must be met before you can take them.  </a:t>
            </a:r>
          </a:p>
          <a:p>
            <a:endParaRPr lang="en-US" dirty="0"/>
          </a:p>
        </p:txBody>
      </p:sp>
    </p:spTree>
    <p:extLst>
      <p:ext uri="{BB962C8B-B14F-4D97-AF65-F5344CB8AC3E}">
        <p14:creationId xmlns:p14="http://schemas.microsoft.com/office/powerpoint/2010/main" val="25918444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2"/>
            <a:r>
              <a:rPr lang="en-US" dirty="0"/>
              <a:t>In this case, you must be mindful of the rotation of those courses.  </a:t>
            </a:r>
            <a:endParaRPr lang="en-US" dirty="0" smtClean="0"/>
          </a:p>
          <a:p>
            <a:pPr lvl="2"/>
            <a:r>
              <a:rPr lang="en-US" dirty="0" smtClean="0"/>
              <a:t>For </a:t>
            </a:r>
            <a:r>
              <a:rPr lang="en-US" dirty="0"/>
              <a:t>example, EDU 144 (fall) leads to EDU 145 (spring) which leads to EDU 221 (fall).  </a:t>
            </a:r>
            <a:endParaRPr lang="en-US" dirty="0" smtClean="0"/>
          </a:p>
          <a:p>
            <a:pPr lvl="1"/>
            <a:r>
              <a:rPr lang="en-US" dirty="0" smtClean="0"/>
              <a:t>Some </a:t>
            </a:r>
            <a:r>
              <a:rPr lang="en-US" dirty="0"/>
              <a:t>courses are only offered in certain formats (online or seated, for example.)</a:t>
            </a:r>
          </a:p>
          <a:p>
            <a:pPr lvl="1"/>
            <a:endParaRPr lang="en-US" dirty="0"/>
          </a:p>
        </p:txBody>
      </p:sp>
    </p:spTree>
    <p:extLst>
      <p:ext uri="{BB962C8B-B14F-4D97-AF65-F5344CB8AC3E}">
        <p14:creationId xmlns:p14="http://schemas.microsoft.com/office/powerpoint/2010/main" val="16046843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r>
              <a:rPr lang="en-US" dirty="0"/>
              <a:t>Question the student about other commitments and factors (work, family, Internet access for online courses, etc.) to help you determine the number of credit hours and course difficulty for that particular student. Ask questions such as</a:t>
            </a:r>
            <a:r>
              <a:rPr lang="en-US" dirty="0" smtClean="0"/>
              <a:t>:</a:t>
            </a:r>
            <a:endParaRPr lang="en-US" sz="2800" dirty="0"/>
          </a:p>
          <a:p>
            <a:pPr lvl="1"/>
            <a:r>
              <a:rPr lang="en-US" dirty="0"/>
              <a:t>Do you work?  What days?  What hours?</a:t>
            </a:r>
            <a:endParaRPr lang="en-US" sz="2400" dirty="0"/>
          </a:p>
          <a:p>
            <a:pPr lvl="1"/>
            <a:r>
              <a:rPr lang="en-US" dirty="0"/>
              <a:t>Are you responsible for your family?</a:t>
            </a:r>
            <a:endParaRPr lang="en-US" sz="2400" dirty="0"/>
          </a:p>
          <a:p>
            <a:pPr lvl="1"/>
            <a:r>
              <a:rPr lang="en-US" dirty="0"/>
              <a:t>Do you have military obligations? </a:t>
            </a:r>
            <a:endParaRPr lang="en-US" sz="2400" dirty="0"/>
          </a:p>
        </p:txBody>
      </p:sp>
    </p:spTree>
    <p:extLst>
      <p:ext uri="{BB962C8B-B14F-4D97-AF65-F5344CB8AC3E}">
        <p14:creationId xmlns:p14="http://schemas.microsoft.com/office/powerpoint/2010/main" val="312101716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Do you plan to be part-time or full-time? </a:t>
            </a:r>
            <a:endParaRPr lang="en-US" sz="2400" dirty="0"/>
          </a:p>
          <a:p>
            <a:pPr lvl="1"/>
            <a:r>
              <a:rPr lang="en-US" dirty="0"/>
              <a:t>Can you attend day classes?  Evening classes?</a:t>
            </a:r>
            <a:endParaRPr lang="en-US" sz="2400" dirty="0"/>
          </a:p>
          <a:p>
            <a:pPr lvl="1"/>
            <a:r>
              <a:rPr lang="en-US" dirty="0"/>
              <a:t>Do you plan to take distance education courses (online)?</a:t>
            </a:r>
          </a:p>
          <a:p>
            <a:r>
              <a:rPr lang="en-US" dirty="0"/>
              <a:t>Many of your students are working adults with job schedules that do not always fit the course offerings for seated-tradition courses.  </a:t>
            </a:r>
          </a:p>
          <a:p>
            <a:pPr lvl="1"/>
            <a:r>
              <a:rPr lang="en-US" dirty="0"/>
              <a:t>In these instances, online courses are a great learning alternative.</a:t>
            </a:r>
          </a:p>
        </p:txBody>
      </p:sp>
    </p:spTree>
    <p:extLst>
      <p:ext uri="{BB962C8B-B14F-4D97-AF65-F5344CB8AC3E}">
        <p14:creationId xmlns:p14="http://schemas.microsoft.com/office/powerpoint/2010/main" val="9198647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1"/>
            <a:r>
              <a:rPr lang="en-US" b="1" u="sng" dirty="0" smtClean="0"/>
              <a:t>However</a:t>
            </a:r>
            <a:r>
              <a:rPr lang="en-US" dirty="0"/>
              <a:t>, some students do not fully understand the steep learning curve that can come with online courses.  </a:t>
            </a:r>
            <a:endParaRPr lang="en-US" dirty="0" smtClean="0"/>
          </a:p>
          <a:p>
            <a:r>
              <a:rPr lang="en-US" dirty="0" smtClean="0"/>
              <a:t>As </a:t>
            </a:r>
            <a:r>
              <a:rPr lang="en-US" dirty="0"/>
              <a:t>students register for online courses for the first time, be sure to explain the following to your students</a:t>
            </a:r>
            <a:r>
              <a:rPr lang="en-US" dirty="0" smtClean="0"/>
              <a:t>:</a:t>
            </a:r>
          </a:p>
          <a:p>
            <a:pPr lvl="1"/>
            <a:r>
              <a:rPr lang="en-US" dirty="0"/>
              <a:t>Online courses are convenient but by no means are they easier than seated-traditional course offerings</a:t>
            </a:r>
            <a:r>
              <a:rPr lang="en-US" dirty="0" smtClean="0"/>
              <a:t>.</a:t>
            </a:r>
            <a:endParaRPr lang="en-US" sz="2400" dirty="0"/>
          </a:p>
        </p:txBody>
      </p:sp>
    </p:spTree>
    <p:extLst>
      <p:ext uri="{BB962C8B-B14F-4D97-AF65-F5344CB8AC3E}">
        <p14:creationId xmlns:p14="http://schemas.microsoft.com/office/powerpoint/2010/main" val="335647429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Time management may be the biggest factor in succeeding in online courses. Successful online students have to be very proactive in their studies and take responsibility for their own </a:t>
            </a:r>
            <a:r>
              <a:rPr lang="en-US" dirty="0" smtClean="0"/>
              <a:t>learning.</a:t>
            </a:r>
          </a:p>
          <a:p>
            <a:pPr lvl="1"/>
            <a:r>
              <a:rPr lang="en-US" dirty="0"/>
              <a:t>Online students need to have a certain level of “computer know-how.”  If they do not have this knowledge, it is suggested they complete CIS 110 before attempting an online course.</a:t>
            </a:r>
            <a:endParaRPr lang="en-US" sz="2400" dirty="0"/>
          </a:p>
          <a:p>
            <a:pPr lvl="1"/>
            <a:r>
              <a:rPr lang="en-US" dirty="0"/>
              <a:t>Online students need to have reliable access to the internet and the proper computer equipment to participate in the course</a:t>
            </a:r>
            <a:r>
              <a:rPr lang="en-US" dirty="0" smtClean="0"/>
              <a:t>.</a:t>
            </a:r>
            <a:endParaRPr lang="en-US" dirty="0"/>
          </a:p>
          <a:p>
            <a:pPr lvl="1"/>
            <a:endParaRPr lang="en-US" dirty="0"/>
          </a:p>
        </p:txBody>
      </p:sp>
    </p:spTree>
    <p:extLst>
      <p:ext uri="{BB962C8B-B14F-4D97-AF65-F5344CB8AC3E}">
        <p14:creationId xmlns:p14="http://schemas.microsoft.com/office/powerpoint/2010/main" val="32724591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smtClean="0"/>
              <a:t>Getting Started</a:t>
            </a:r>
            <a:endParaRPr lang="en-US" b="1" u="sng" dirty="0"/>
          </a:p>
        </p:txBody>
      </p:sp>
    </p:spTree>
    <p:extLst>
      <p:ext uri="{BB962C8B-B14F-4D97-AF65-F5344CB8AC3E}">
        <p14:creationId xmlns:p14="http://schemas.microsoft.com/office/powerpoint/2010/main" val="397637790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a:bodyPr>
          <a:lstStyle/>
          <a:p>
            <a:pPr lvl="1"/>
            <a:r>
              <a:rPr lang="en-US" dirty="0" smtClean="0"/>
              <a:t>Procrastinating </a:t>
            </a:r>
            <a:r>
              <a:rPr lang="en-US" dirty="0"/>
              <a:t>in an online course, or any course, is not recommended.  Deadlines come quick and life happens.  By planning ahead, you can avoid all the problems procrastination may bring</a:t>
            </a:r>
            <a:r>
              <a:rPr lang="en-US" dirty="0" smtClean="0"/>
              <a:t>.</a:t>
            </a:r>
          </a:p>
          <a:p>
            <a:pPr lvl="0"/>
            <a:r>
              <a:rPr lang="en-US" dirty="0"/>
              <a:t>Guide the student in choosing classes that will meet the degree requirements. </a:t>
            </a:r>
            <a:endParaRPr lang="en-US" sz="2800" dirty="0"/>
          </a:p>
          <a:p>
            <a:pPr lvl="1"/>
            <a:r>
              <a:rPr lang="en-US" dirty="0"/>
              <a:t>Do not encourage students to take courses not listed in the program of study </a:t>
            </a:r>
            <a:r>
              <a:rPr lang="en-US" b="1" dirty="0"/>
              <a:t>UNLESS</a:t>
            </a:r>
            <a:r>
              <a:rPr lang="en-US" dirty="0"/>
              <a:t> they plan to pay for them out-of-pocket.  Financial aid will not pay for such </a:t>
            </a:r>
            <a:r>
              <a:rPr lang="en-US" dirty="0" smtClean="0"/>
              <a:t>courses.</a:t>
            </a:r>
          </a:p>
          <a:p>
            <a:pPr lvl="1"/>
            <a:r>
              <a:rPr lang="en-US" dirty="0" smtClean="0"/>
              <a:t>Remind </a:t>
            </a:r>
            <a:r>
              <a:rPr lang="en-US" dirty="0"/>
              <a:t>them that such courses do not count toward their degree and graduation.</a:t>
            </a:r>
          </a:p>
        </p:txBody>
      </p:sp>
    </p:spTree>
    <p:extLst>
      <p:ext uri="{BB962C8B-B14F-4D97-AF65-F5344CB8AC3E}">
        <p14:creationId xmlns:p14="http://schemas.microsoft.com/office/powerpoint/2010/main" val="251219907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0"/>
            <a:r>
              <a:rPr lang="en-US" dirty="0"/>
              <a:t>Together with the student, select courses that</a:t>
            </a:r>
            <a:r>
              <a:rPr lang="en-US" dirty="0" smtClean="0"/>
              <a:t>:</a:t>
            </a:r>
            <a:endParaRPr lang="en-US" sz="2800" dirty="0"/>
          </a:p>
          <a:p>
            <a:pPr lvl="1"/>
            <a:r>
              <a:rPr lang="en-US" dirty="0" smtClean="0"/>
              <a:t>Satisfy </a:t>
            </a:r>
            <a:r>
              <a:rPr lang="en-US" dirty="0"/>
              <a:t>program requirements.</a:t>
            </a:r>
            <a:endParaRPr lang="en-US" sz="2400" dirty="0"/>
          </a:p>
          <a:p>
            <a:pPr lvl="1"/>
            <a:r>
              <a:rPr lang="en-US" dirty="0"/>
              <a:t>Logically lead to faster degree completion.</a:t>
            </a:r>
            <a:endParaRPr lang="en-US" sz="2400" dirty="0"/>
          </a:p>
          <a:p>
            <a:pPr lvl="1"/>
            <a:r>
              <a:rPr lang="en-US" dirty="0"/>
              <a:t>Are offered in a format that best suits the student’s </a:t>
            </a:r>
            <a:r>
              <a:rPr lang="en-US" dirty="0" smtClean="0"/>
              <a:t>ability.</a:t>
            </a:r>
            <a:endParaRPr lang="en-US" sz="2400" dirty="0"/>
          </a:p>
          <a:p>
            <a:pPr lvl="1"/>
            <a:r>
              <a:rPr lang="en-US" dirty="0" smtClean="0"/>
              <a:t>Are </a:t>
            </a:r>
            <a:r>
              <a:rPr lang="en-US" dirty="0"/>
              <a:t>offered during times the student is available.</a:t>
            </a:r>
          </a:p>
        </p:txBody>
      </p:sp>
    </p:spTree>
    <p:extLst>
      <p:ext uri="{BB962C8B-B14F-4D97-AF65-F5344CB8AC3E}">
        <p14:creationId xmlns:p14="http://schemas.microsoft.com/office/powerpoint/2010/main" val="16342073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r>
              <a:rPr lang="en-US" dirty="0"/>
              <a:t>As you and the student go through this process, teach them how to use the program of study checklist and other forms to plan class schedules and how to track their </a:t>
            </a:r>
            <a:r>
              <a:rPr lang="en-US" dirty="0" smtClean="0"/>
              <a:t>own progress </a:t>
            </a:r>
            <a:r>
              <a:rPr lang="en-US" dirty="0"/>
              <a:t>toward graduation requirements</a:t>
            </a:r>
            <a:r>
              <a:rPr lang="en-US" dirty="0" smtClean="0"/>
              <a:t>.</a:t>
            </a:r>
            <a:endParaRPr lang="en-US" dirty="0"/>
          </a:p>
          <a:p>
            <a:pPr lvl="1"/>
            <a:r>
              <a:rPr lang="en-US" dirty="0"/>
              <a:t>Give the student a copy of their program of study checklist, a copy of their Datatel Colleague program evaluation </a:t>
            </a:r>
            <a:r>
              <a:rPr lang="en-US" dirty="0" smtClean="0"/>
              <a:t>using (PSPR), </a:t>
            </a:r>
            <a:r>
              <a:rPr lang="en-US" dirty="0"/>
              <a:t>and </a:t>
            </a:r>
            <a:r>
              <a:rPr lang="en-US" u="sng" dirty="0">
                <a:hlinkClick r:id="rId2"/>
              </a:rPr>
              <a:t>the PCC Academic Plan by Semester Form</a:t>
            </a:r>
            <a:r>
              <a:rPr lang="en-US" dirty="0"/>
              <a:t>.  Explain how to use each.</a:t>
            </a:r>
          </a:p>
        </p:txBody>
      </p:sp>
    </p:spTree>
    <p:extLst>
      <p:ext uri="{BB962C8B-B14F-4D97-AF65-F5344CB8AC3E}">
        <p14:creationId xmlns:p14="http://schemas.microsoft.com/office/powerpoint/2010/main" val="191403075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Armed with such information, students can now come to future advising sessions prepared with their tentative class schedule.  </a:t>
            </a:r>
            <a:endParaRPr lang="en-US" dirty="0" smtClean="0"/>
          </a:p>
          <a:p>
            <a:pPr lvl="1"/>
            <a:r>
              <a:rPr lang="en-US" dirty="0" smtClean="0"/>
              <a:t>As </a:t>
            </a:r>
            <a:r>
              <a:rPr lang="en-US" dirty="0"/>
              <a:t>an academic advisor, you should strongly suggest that students prepare for advising sessions in this manner.  </a:t>
            </a:r>
            <a:endParaRPr lang="en-US" dirty="0" smtClean="0"/>
          </a:p>
          <a:p>
            <a:pPr lvl="1"/>
            <a:r>
              <a:rPr lang="en-US" dirty="0" smtClean="0"/>
              <a:t>A </a:t>
            </a:r>
            <a:r>
              <a:rPr lang="en-US" dirty="0"/>
              <a:t>student knowledgeable of their program of study tends to be more success than one who is not.  </a:t>
            </a:r>
            <a:endParaRPr lang="en-US" dirty="0" smtClean="0"/>
          </a:p>
          <a:p>
            <a:pPr lvl="1"/>
            <a:r>
              <a:rPr lang="en-US" dirty="0" smtClean="0"/>
              <a:t>This </a:t>
            </a:r>
            <a:r>
              <a:rPr lang="en-US" dirty="0"/>
              <a:t>also empowers the student to have more ownership of their college career.</a:t>
            </a:r>
          </a:p>
        </p:txBody>
      </p:sp>
    </p:spTree>
    <p:extLst>
      <p:ext uri="{BB962C8B-B14F-4D97-AF65-F5344CB8AC3E}">
        <p14:creationId xmlns:p14="http://schemas.microsoft.com/office/powerpoint/2010/main" val="82201307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0"/>
            <a:r>
              <a:rPr lang="en-US" dirty="0"/>
              <a:t>As you advise the student, if they choose to ignore the advice given to them:</a:t>
            </a:r>
            <a:endParaRPr lang="en-US" sz="2400" dirty="0"/>
          </a:p>
          <a:p>
            <a:pPr lvl="1"/>
            <a:r>
              <a:rPr lang="en-US" dirty="0"/>
              <a:t>Document how you advised the student on the </a:t>
            </a:r>
            <a:r>
              <a:rPr lang="en-US" u="sng" dirty="0"/>
              <a:t>FOS Advising Checklist </a:t>
            </a:r>
            <a:r>
              <a:rPr lang="en-US" u="sng" dirty="0" smtClean="0"/>
              <a:t>Form</a:t>
            </a:r>
            <a:r>
              <a:rPr lang="en-US" dirty="0" smtClean="0"/>
              <a:t>.</a:t>
            </a:r>
          </a:p>
          <a:p>
            <a:pPr lvl="1"/>
            <a:r>
              <a:rPr lang="en-US" dirty="0" smtClean="0"/>
              <a:t>Have </a:t>
            </a:r>
            <a:r>
              <a:rPr lang="en-US" dirty="0"/>
              <a:t>the student sign the form acknowledging that they have chosen to disregard your advice as to the best way to complete their degree program</a:t>
            </a:r>
            <a:r>
              <a:rPr lang="en-US" dirty="0" smtClean="0"/>
              <a:t>.</a:t>
            </a:r>
          </a:p>
          <a:p>
            <a:pPr lvl="1"/>
            <a:r>
              <a:rPr lang="en-US" dirty="0" smtClean="0"/>
              <a:t>For added protection, fill out the </a:t>
            </a:r>
            <a:r>
              <a:rPr lang="en-US" u="sng" dirty="0" smtClean="0"/>
              <a:t>PCC Acknowledgement</a:t>
            </a:r>
            <a:r>
              <a:rPr lang="en-US" dirty="0" smtClean="0"/>
              <a:t> form and have the student sign it.  This form is located on the PCC Moodle Advising site.</a:t>
            </a:r>
            <a:endParaRPr lang="en-US" dirty="0"/>
          </a:p>
        </p:txBody>
      </p:sp>
    </p:spTree>
    <p:extLst>
      <p:ext uri="{BB962C8B-B14F-4D97-AF65-F5344CB8AC3E}">
        <p14:creationId xmlns:p14="http://schemas.microsoft.com/office/powerpoint/2010/main" val="371647922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smtClean="0"/>
              <a:t>Various Tidbits</a:t>
            </a:r>
            <a:endParaRPr lang="en-US" b="1" u="sng" dirty="0"/>
          </a:p>
        </p:txBody>
      </p:sp>
    </p:spTree>
    <p:extLst>
      <p:ext uri="{BB962C8B-B14F-4D97-AF65-F5344CB8AC3E}">
        <p14:creationId xmlns:p14="http://schemas.microsoft.com/office/powerpoint/2010/main" val="323010803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Courses Not In The Program of Study</a:t>
            </a:r>
            <a:endParaRPr lang="en-US" b="1" u="sng" dirty="0"/>
          </a:p>
        </p:txBody>
      </p:sp>
      <p:sp>
        <p:nvSpPr>
          <p:cNvPr id="3" name="Content Placeholder 2"/>
          <p:cNvSpPr>
            <a:spLocks noGrp="1"/>
          </p:cNvSpPr>
          <p:nvPr>
            <p:ph idx="1"/>
          </p:nvPr>
        </p:nvSpPr>
        <p:spPr/>
        <p:txBody>
          <a:bodyPr/>
          <a:lstStyle/>
          <a:p>
            <a:r>
              <a:rPr lang="en-US" dirty="0" smtClean="0"/>
              <a:t>Academic advisors </a:t>
            </a:r>
            <a:r>
              <a:rPr lang="en-US" b="1" u="sng" dirty="0" smtClean="0"/>
              <a:t>should not</a:t>
            </a:r>
            <a:r>
              <a:rPr lang="en-US" dirty="0" smtClean="0"/>
              <a:t> place students in courses that are not part of the program of study in order to “give them hours.”</a:t>
            </a:r>
          </a:p>
          <a:p>
            <a:pPr lvl="1"/>
            <a:r>
              <a:rPr lang="en-US" dirty="0" smtClean="0"/>
              <a:t>These courses </a:t>
            </a:r>
            <a:r>
              <a:rPr lang="en-US" b="1" u="sng" dirty="0" smtClean="0"/>
              <a:t>will not be paid for</a:t>
            </a:r>
            <a:r>
              <a:rPr lang="en-US" dirty="0" smtClean="0"/>
              <a:t> by financial aid.</a:t>
            </a:r>
          </a:p>
          <a:p>
            <a:pPr lvl="1"/>
            <a:r>
              <a:rPr lang="en-US" dirty="0" smtClean="0"/>
              <a:t>Be prepared for the occasional student who will ask you to do this.</a:t>
            </a:r>
          </a:p>
        </p:txBody>
      </p:sp>
    </p:spTree>
    <p:extLst>
      <p:ext uri="{BB962C8B-B14F-4D97-AF65-F5344CB8AC3E}">
        <p14:creationId xmlns:p14="http://schemas.microsoft.com/office/powerpoint/2010/main" val="218561745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smtClean="0"/>
              <a:t>If a student wishes to take a course that is not a part of their program of study for </a:t>
            </a:r>
            <a:r>
              <a:rPr lang="en-US" b="1" u="sng" dirty="0" smtClean="0"/>
              <a:t>personal enrichment</a:t>
            </a:r>
            <a:r>
              <a:rPr lang="en-US" dirty="0" smtClean="0"/>
              <a:t>, you must explain the following things:</a:t>
            </a:r>
          </a:p>
          <a:p>
            <a:pPr lvl="1"/>
            <a:r>
              <a:rPr lang="en-US" dirty="0" smtClean="0"/>
              <a:t>The course </a:t>
            </a:r>
            <a:r>
              <a:rPr lang="en-US" b="1" u="sng" dirty="0" smtClean="0"/>
              <a:t>will not be paid for</a:t>
            </a:r>
            <a:r>
              <a:rPr lang="en-US" dirty="0" smtClean="0"/>
              <a:t> by financial aid.</a:t>
            </a:r>
          </a:p>
          <a:p>
            <a:pPr lvl="1"/>
            <a:r>
              <a:rPr lang="en-US" dirty="0" smtClean="0"/>
              <a:t>The course </a:t>
            </a:r>
            <a:r>
              <a:rPr lang="en-US" b="1" u="sng" dirty="0" smtClean="0"/>
              <a:t>will not count</a:t>
            </a:r>
            <a:r>
              <a:rPr lang="en-US" dirty="0" smtClean="0"/>
              <a:t> toward graduation requirements.</a:t>
            </a:r>
          </a:p>
          <a:p>
            <a:r>
              <a:rPr lang="en-US" dirty="0" smtClean="0"/>
              <a:t>Be sure to fill out the </a:t>
            </a:r>
            <a:r>
              <a:rPr lang="en-US" u="sng" dirty="0" smtClean="0"/>
              <a:t>PCC Course Acknowledgement Form</a:t>
            </a:r>
            <a:r>
              <a:rPr lang="en-US" dirty="0" smtClean="0"/>
              <a:t> in this instance.</a:t>
            </a:r>
          </a:p>
          <a:p>
            <a:pPr lvl="1"/>
            <a:r>
              <a:rPr lang="en-US" dirty="0" smtClean="0"/>
              <a:t>Located on the PCC Advising Moodle site.</a:t>
            </a:r>
            <a:endParaRPr lang="en-US" dirty="0"/>
          </a:p>
        </p:txBody>
      </p:sp>
    </p:spTree>
    <p:extLst>
      <p:ext uri="{BB962C8B-B14F-4D97-AF65-F5344CB8AC3E}">
        <p14:creationId xmlns:p14="http://schemas.microsoft.com/office/powerpoint/2010/main" val="128561596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Campus Cruiser Correspondence </a:t>
            </a:r>
            <a:endParaRPr lang="en-US" b="1" u="sng" dirty="0"/>
          </a:p>
        </p:txBody>
      </p:sp>
      <p:sp>
        <p:nvSpPr>
          <p:cNvPr id="3" name="Content Placeholder 2"/>
          <p:cNvSpPr>
            <a:spLocks noGrp="1"/>
          </p:cNvSpPr>
          <p:nvPr>
            <p:ph idx="1"/>
          </p:nvPr>
        </p:nvSpPr>
        <p:spPr/>
        <p:txBody>
          <a:bodyPr/>
          <a:lstStyle/>
          <a:p>
            <a:r>
              <a:rPr lang="en-US" dirty="0" smtClean="0"/>
              <a:t>As you advise and teach students, please reinforce the importance of checking Campus Cruiser email.</a:t>
            </a:r>
          </a:p>
          <a:p>
            <a:pPr lvl="1"/>
            <a:r>
              <a:rPr lang="en-US" dirty="0" smtClean="0"/>
              <a:t>PCC communicates many important announcements through the Campus Cruiser email system (financial aid info, for example).</a:t>
            </a:r>
          </a:p>
          <a:p>
            <a:pPr lvl="1"/>
            <a:r>
              <a:rPr lang="en-US" dirty="0" smtClean="0"/>
              <a:t>Not checking these emails can result in many different types of inconveniences for students.</a:t>
            </a:r>
            <a:endParaRPr lang="en-US" dirty="0"/>
          </a:p>
        </p:txBody>
      </p:sp>
    </p:spTree>
    <p:extLst>
      <p:ext uri="{BB962C8B-B14F-4D97-AF65-F5344CB8AC3E}">
        <p14:creationId xmlns:p14="http://schemas.microsoft.com/office/powerpoint/2010/main" val="274929187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Transcript Evaluations</a:t>
            </a:r>
            <a:endParaRPr lang="en-US" b="1" u="sng" dirty="0"/>
          </a:p>
        </p:txBody>
      </p:sp>
      <p:sp>
        <p:nvSpPr>
          <p:cNvPr id="3" name="Content Placeholder 2"/>
          <p:cNvSpPr>
            <a:spLocks noGrp="1"/>
          </p:cNvSpPr>
          <p:nvPr>
            <p:ph idx="1"/>
          </p:nvPr>
        </p:nvSpPr>
        <p:spPr/>
        <p:txBody>
          <a:bodyPr>
            <a:normAutofit lnSpcReduction="10000"/>
          </a:bodyPr>
          <a:lstStyle/>
          <a:p>
            <a:r>
              <a:rPr lang="en-US" dirty="0" smtClean="0"/>
              <a:t>From time to time, the Registrar’s office will send you transcript evaluations that </a:t>
            </a:r>
            <a:r>
              <a:rPr lang="en-US" b="1" u="sng" dirty="0" smtClean="0"/>
              <a:t>require your immediate attention</a:t>
            </a:r>
            <a:r>
              <a:rPr lang="en-US" dirty="0" smtClean="0"/>
              <a:t>.</a:t>
            </a:r>
          </a:p>
          <a:p>
            <a:pPr lvl="1"/>
            <a:r>
              <a:rPr lang="en-US" dirty="0" smtClean="0"/>
              <a:t>These outside courses could possibly count toward graduation requirements or pre-reqs. in your program.</a:t>
            </a:r>
            <a:endParaRPr lang="en-US" dirty="0" smtClean="0">
              <a:solidFill>
                <a:srgbClr val="FF0000"/>
              </a:solidFill>
            </a:endParaRPr>
          </a:p>
          <a:p>
            <a:pPr lvl="1"/>
            <a:r>
              <a:rPr lang="en-US" dirty="0" smtClean="0"/>
              <a:t>No student wants to waste time and money taking courses that they have already taken.</a:t>
            </a:r>
          </a:p>
          <a:p>
            <a:pPr lvl="1"/>
            <a:r>
              <a:rPr lang="en-US" dirty="0" smtClean="0"/>
              <a:t>These courses </a:t>
            </a:r>
            <a:r>
              <a:rPr lang="en-US" b="1" u="sng" dirty="0" smtClean="0"/>
              <a:t>do not show up</a:t>
            </a:r>
            <a:r>
              <a:rPr lang="en-US" dirty="0" smtClean="0"/>
              <a:t> on their transcript until we as advisors complete the evaluation.</a:t>
            </a:r>
            <a:endParaRPr lang="en-US" dirty="0"/>
          </a:p>
        </p:txBody>
      </p:sp>
    </p:spTree>
    <p:extLst>
      <p:ext uri="{BB962C8B-B14F-4D97-AF65-F5344CB8AC3E}">
        <p14:creationId xmlns:p14="http://schemas.microsoft.com/office/powerpoint/2010/main" val="29033263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Student Advising Guidelines</a:t>
            </a:r>
            <a:endParaRPr lang="en-US" dirty="0"/>
          </a:p>
        </p:txBody>
      </p:sp>
      <p:sp>
        <p:nvSpPr>
          <p:cNvPr id="3" name="Content Placeholder 2"/>
          <p:cNvSpPr>
            <a:spLocks noGrp="1"/>
          </p:cNvSpPr>
          <p:nvPr>
            <p:ph idx="1"/>
          </p:nvPr>
        </p:nvSpPr>
        <p:spPr/>
        <p:txBody>
          <a:bodyPr/>
          <a:lstStyle/>
          <a:p>
            <a:pPr lvl="0"/>
            <a:r>
              <a:rPr lang="en-US" b="1" u="sng" dirty="0"/>
              <a:t>First semester academic performance</a:t>
            </a:r>
            <a:r>
              <a:rPr lang="en-US" dirty="0"/>
              <a:t>:  </a:t>
            </a:r>
            <a:endParaRPr lang="en-US" dirty="0" smtClean="0"/>
          </a:p>
          <a:p>
            <a:pPr lvl="1"/>
            <a:r>
              <a:rPr lang="en-US" dirty="0" smtClean="0"/>
              <a:t>Performance </a:t>
            </a:r>
            <a:r>
              <a:rPr lang="en-US" dirty="0"/>
              <a:t>during the </a:t>
            </a:r>
            <a:r>
              <a:rPr lang="en-US" u="sng" dirty="0"/>
              <a:t>first semester</a:t>
            </a:r>
            <a:r>
              <a:rPr lang="en-US" dirty="0"/>
              <a:t> is the best predictor of retention.  </a:t>
            </a:r>
            <a:endParaRPr lang="en-US" dirty="0" smtClean="0"/>
          </a:p>
          <a:p>
            <a:pPr lvl="1"/>
            <a:r>
              <a:rPr lang="en-US" dirty="0" smtClean="0"/>
              <a:t>Knowing </a:t>
            </a:r>
            <a:r>
              <a:rPr lang="en-US" dirty="0"/>
              <a:t>this, we should place students in the </a:t>
            </a:r>
            <a:r>
              <a:rPr lang="en-US" u="sng" dirty="0"/>
              <a:t>proper courses</a:t>
            </a:r>
            <a:r>
              <a:rPr lang="en-US" dirty="0"/>
              <a:t> in order to maximize their potential for success.</a:t>
            </a:r>
          </a:p>
          <a:p>
            <a:endParaRPr lang="en-US" dirty="0"/>
          </a:p>
        </p:txBody>
      </p:sp>
    </p:spTree>
    <p:extLst>
      <p:ext uri="{BB962C8B-B14F-4D97-AF65-F5344CB8AC3E}">
        <p14:creationId xmlns:p14="http://schemas.microsoft.com/office/powerpoint/2010/main" val="337742848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dirty="0" smtClean="0"/>
              <a:t>In order to determine what the course being transferred translates to here may require some detective work on your part.</a:t>
            </a:r>
          </a:p>
          <a:p>
            <a:pPr lvl="1"/>
            <a:r>
              <a:rPr lang="en-US" dirty="0" smtClean="0"/>
              <a:t>Of course, ACA 111 from Craven CC is ACA 111 at PCC.</a:t>
            </a:r>
          </a:p>
          <a:p>
            <a:pPr lvl="1"/>
            <a:r>
              <a:rPr lang="en-US" dirty="0" smtClean="0"/>
              <a:t>But what is NUTR 1000 from ECU?  It’s EDU 153.</a:t>
            </a:r>
          </a:p>
          <a:p>
            <a:r>
              <a:rPr lang="en-US" dirty="0" smtClean="0"/>
              <a:t>Course descriptions are very helpful in determining what a course translates to here.</a:t>
            </a:r>
          </a:p>
        </p:txBody>
      </p:sp>
    </p:spTree>
    <p:extLst>
      <p:ext uri="{BB962C8B-B14F-4D97-AF65-F5344CB8AC3E}">
        <p14:creationId xmlns:p14="http://schemas.microsoft.com/office/powerpoint/2010/main" val="394093983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srcRect l="4108" t="15287" r="19888"/>
          <a:stretch/>
        </p:blipFill>
        <p:spPr>
          <a:xfrm>
            <a:off x="685800" y="914400"/>
            <a:ext cx="7758650" cy="4648200"/>
          </a:xfrm>
          <a:prstGeom prst="rect">
            <a:avLst/>
          </a:prstGeom>
        </p:spPr>
      </p:pic>
      <p:sp>
        <p:nvSpPr>
          <p:cNvPr id="6" name="Rectangle 5"/>
          <p:cNvSpPr/>
          <p:nvPr/>
        </p:nvSpPr>
        <p:spPr>
          <a:xfrm>
            <a:off x="1676400" y="1066800"/>
            <a:ext cx="1143000" cy="7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7729877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smtClean="0"/>
              <a:t>Be mindful of the number of credits the transferring course has.</a:t>
            </a:r>
          </a:p>
          <a:p>
            <a:pPr lvl="1"/>
            <a:r>
              <a:rPr lang="en-US" dirty="0" smtClean="0"/>
              <a:t>If the course being transferred in is a 2 credit course, you cannot translate it to a 3 credit course equivalent at PCC.</a:t>
            </a:r>
          </a:p>
          <a:p>
            <a:r>
              <a:rPr lang="en-US" dirty="0" smtClean="0"/>
              <a:t>If </a:t>
            </a:r>
            <a:r>
              <a:rPr lang="en-US" dirty="0"/>
              <a:t>you require further help in determining what a course translates into, you can touch base with the subject matter expert</a:t>
            </a:r>
            <a:r>
              <a:rPr lang="en-US" dirty="0" smtClean="0"/>
              <a:t>.</a:t>
            </a:r>
          </a:p>
          <a:p>
            <a:pPr lvl="1"/>
            <a:r>
              <a:rPr lang="en-US" dirty="0" smtClean="0"/>
              <a:t>If you cannot contact the subject matter expert, contact Neil Callahan for assistance.</a:t>
            </a:r>
            <a:endParaRPr lang="en-US" dirty="0"/>
          </a:p>
          <a:p>
            <a:endParaRPr lang="en-US" dirty="0"/>
          </a:p>
        </p:txBody>
      </p:sp>
    </p:spTree>
    <p:extLst>
      <p:ext uri="{BB962C8B-B14F-4D97-AF65-F5344CB8AC3E}">
        <p14:creationId xmlns:p14="http://schemas.microsoft.com/office/powerpoint/2010/main" val="139985137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Substituting for ACA 111/122</a:t>
            </a:r>
            <a:endParaRPr lang="en-US" b="1" u="sng" dirty="0"/>
          </a:p>
        </p:txBody>
      </p:sp>
      <p:sp>
        <p:nvSpPr>
          <p:cNvPr id="3" name="Content Placeholder 2"/>
          <p:cNvSpPr>
            <a:spLocks noGrp="1"/>
          </p:cNvSpPr>
          <p:nvPr>
            <p:ph idx="1"/>
          </p:nvPr>
        </p:nvSpPr>
        <p:spPr/>
        <p:txBody>
          <a:bodyPr>
            <a:normAutofit/>
          </a:bodyPr>
          <a:lstStyle/>
          <a:p>
            <a:r>
              <a:rPr lang="en-US" dirty="0" smtClean="0"/>
              <a:t>In programs that require ACA 122, you can not substitute ACA 111 to satisfy the program requirement.</a:t>
            </a:r>
          </a:p>
          <a:p>
            <a:r>
              <a:rPr lang="en-US" dirty="0"/>
              <a:t>In programs that require ACA </a:t>
            </a:r>
            <a:r>
              <a:rPr lang="en-US" dirty="0" smtClean="0"/>
              <a:t>111, </a:t>
            </a:r>
            <a:r>
              <a:rPr lang="en-US" dirty="0"/>
              <a:t>you </a:t>
            </a:r>
            <a:r>
              <a:rPr lang="en-US" dirty="0" smtClean="0"/>
              <a:t>can substitute courses such as </a:t>
            </a:r>
            <a:r>
              <a:rPr lang="en-US" dirty="0"/>
              <a:t>ACA </a:t>
            </a:r>
            <a:r>
              <a:rPr lang="en-US" dirty="0" smtClean="0"/>
              <a:t>115, 118, or 122 </a:t>
            </a:r>
            <a:r>
              <a:rPr lang="en-US" dirty="0"/>
              <a:t>to satisfy the program requirement.</a:t>
            </a:r>
          </a:p>
          <a:p>
            <a:endParaRPr lang="en-US" dirty="0"/>
          </a:p>
        </p:txBody>
      </p:sp>
    </p:spTree>
    <p:extLst>
      <p:ext uri="{BB962C8B-B14F-4D97-AF65-F5344CB8AC3E}">
        <p14:creationId xmlns:p14="http://schemas.microsoft.com/office/powerpoint/2010/main" val="421838877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066800"/>
            <a:ext cx="7772400" cy="1771651"/>
          </a:xfrm>
        </p:spPr>
        <p:txBody>
          <a:bodyPr>
            <a:normAutofit/>
          </a:bodyPr>
          <a:lstStyle/>
          <a:p>
            <a:r>
              <a:rPr lang="en-US" sz="6000" b="1" u="sng" dirty="0" smtClean="0"/>
              <a:t>Questions?</a:t>
            </a:r>
            <a:endParaRPr lang="en-US" sz="6000" b="1" u="sng" dirty="0"/>
          </a:p>
        </p:txBody>
      </p:sp>
      <p:pic>
        <p:nvPicPr>
          <p:cNvPr id="1026" name="Picture 2" descr="http://open-site.org/img/logos/199263.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0" y="3048000"/>
            <a:ext cx="3867150" cy="1428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59130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lvl="0"/>
            <a:r>
              <a:rPr lang="en-US" dirty="0"/>
              <a:t>Evidence shows that </a:t>
            </a:r>
            <a:r>
              <a:rPr lang="en-US" u="sng" dirty="0"/>
              <a:t>effective academic advising</a:t>
            </a:r>
            <a:r>
              <a:rPr lang="en-US" dirty="0"/>
              <a:t> and uncomplicated registration procedures can be major factors in student retention. </a:t>
            </a:r>
            <a:endParaRPr lang="en-US" dirty="0" smtClean="0"/>
          </a:p>
          <a:p>
            <a:pPr lvl="0"/>
            <a:r>
              <a:rPr lang="en-US" dirty="0" smtClean="0"/>
              <a:t>Through </a:t>
            </a:r>
            <a:r>
              <a:rPr lang="en-US" dirty="0"/>
              <a:t>positive interaction with students, college bonds and connections can be formed, making both advising and registration core processes in retention.</a:t>
            </a:r>
          </a:p>
          <a:p>
            <a:endParaRPr lang="en-US" dirty="0"/>
          </a:p>
        </p:txBody>
      </p:sp>
    </p:spTree>
    <p:extLst>
      <p:ext uri="{BB962C8B-B14F-4D97-AF65-F5344CB8AC3E}">
        <p14:creationId xmlns:p14="http://schemas.microsoft.com/office/powerpoint/2010/main" val="19127223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Getting Started</a:t>
            </a:r>
            <a:endParaRPr lang="en-US" b="1" u="sng" dirty="0"/>
          </a:p>
        </p:txBody>
      </p:sp>
      <p:sp>
        <p:nvSpPr>
          <p:cNvPr id="3" name="Content Placeholder 2"/>
          <p:cNvSpPr>
            <a:spLocks noGrp="1"/>
          </p:cNvSpPr>
          <p:nvPr>
            <p:ph idx="1"/>
          </p:nvPr>
        </p:nvSpPr>
        <p:spPr/>
        <p:txBody>
          <a:bodyPr>
            <a:normAutofit/>
          </a:bodyPr>
          <a:lstStyle/>
          <a:p>
            <a:pPr lvl="0"/>
            <a:r>
              <a:rPr lang="en-US" dirty="0"/>
              <a:t>Upon meeting a new student for the first time, introduce yourself and your program.  Engage in conversation; learn as much as you can about them as a person</a:t>
            </a:r>
            <a:r>
              <a:rPr lang="en-US" dirty="0" smtClean="0"/>
              <a:t>.</a:t>
            </a:r>
            <a:endParaRPr lang="en-US" sz="2800" dirty="0"/>
          </a:p>
          <a:p>
            <a:pPr lvl="0"/>
            <a:r>
              <a:rPr lang="en-US" dirty="0"/>
              <a:t>Talk to the student about why they are here at PCC.</a:t>
            </a:r>
            <a:endParaRPr lang="en-US" sz="2400" dirty="0"/>
          </a:p>
          <a:p>
            <a:pPr lvl="1"/>
            <a:r>
              <a:rPr lang="en-US" dirty="0"/>
              <a:t>Ask about the student’s educational and career goals and help him/her develop an educational plan to reach those goals.</a:t>
            </a:r>
            <a:endParaRPr lang="en-US" sz="2400" dirty="0"/>
          </a:p>
          <a:p>
            <a:endParaRPr lang="en-US" dirty="0"/>
          </a:p>
        </p:txBody>
      </p:sp>
    </p:spTree>
    <p:extLst>
      <p:ext uri="{BB962C8B-B14F-4D97-AF65-F5344CB8AC3E}">
        <p14:creationId xmlns:p14="http://schemas.microsoft.com/office/powerpoint/2010/main" val="15378550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Ask questions such as: Are you planning to transfer to a four-year college?  Are you planning to go to work after you receive your two-year degree?  If so, what are you planning to do</a:t>
            </a:r>
            <a:r>
              <a:rPr lang="en-US" dirty="0" smtClean="0"/>
              <a:t>?</a:t>
            </a:r>
            <a:endParaRPr lang="en-US" sz="2800" dirty="0"/>
          </a:p>
          <a:p>
            <a:pPr lvl="1"/>
            <a:r>
              <a:rPr lang="en-US" dirty="0"/>
              <a:t>Based on the conversation, you need to determine if they in the right place.  If they are interested in another program, introduce them to the proper subject matter expert.</a:t>
            </a:r>
          </a:p>
        </p:txBody>
      </p:sp>
    </p:spTree>
    <p:extLst>
      <p:ext uri="{BB962C8B-B14F-4D97-AF65-F5344CB8AC3E}">
        <p14:creationId xmlns:p14="http://schemas.microsoft.com/office/powerpoint/2010/main" val="30786226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a:t>As you get to know the student, be sure to start a file on them for your records.  </a:t>
            </a:r>
            <a:endParaRPr lang="en-US" dirty="0" smtClean="0"/>
          </a:p>
          <a:p>
            <a:pPr lvl="1"/>
            <a:r>
              <a:rPr lang="en-US" dirty="0" smtClean="0"/>
              <a:t>Collect </a:t>
            </a:r>
            <a:r>
              <a:rPr lang="en-US" dirty="0"/>
              <a:t>basic information as listed at the top of the </a:t>
            </a:r>
            <a:r>
              <a:rPr lang="en-US" u="sng" dirty="0">
                <a:hlinkClick r:id="rId2"/>
              </a:rPr>
              <a:t>FOS Advising Checklist</a:t>
            </a:r>
            <a:r>
              <a:rPr lang="en-US" dirty="0"/>
              <a:t>.  </a:t>
            </a:r>
            <a:endParaRPr lang="en-US" dirty="0" smtClean="0"/>
          </a:p>
          <a:p>
            <a:pPr lvl="1"/>
            <a:r>
              <a:rPr lang="en-US" dirty="0" smtClean="0"/>
              <a:t>Pay </a:t>
            </a:r>
            <a:r>
              <a:rPr lang="en-US" dirty="0"/>
              <a:t>careful attention to contact numbers.  This makes getting up with the student in the future much easier</a:t>
            </a:r>
            <a:r>
              <a:rPr lang="en-US" dirty="0" smtClean="0"/>
              <a:t>.</a:t>
            </a:r>
          </a:p>
          <a:p>
            <a:pPr lvl="1"/>
            <a:r>
              <a:rPr lang="en-US" dirty="0" smtClean="0"/>
              <a:t>Give the student your contact information as well.</a:t>
            </a:r>
          </a:p>
          <a:p>
            <a:endParaRPr lang="en-US" dirty="0"/>
          </a:p>
        </p:txBody>
      </p:sp>
    </p:spTree>
    <p:extLst>
      <p:ext uri="{BB962C8B-B14F-4D97-AF65-F5344CB8AC3E}">
        <p14:creationId xmlns:p14="http://schemas.microsoft.com/office/powerpoint/2010/main" val="26468347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r>
              <a:rPr lang="en-US" dirty="0"/>
              <a:t>Before you go much further, ask the student if they have taken care of the following things</a:t>
            </a:r>
            <a:r>
              <a:rPr lang="en-US" dirty="0" smtClean="0"/>
              <a:t>:</a:t>
            </a:r>
            <a:endParaRPr lang="en-US" sz="2400" dirty="0"/>
          </a:p>
          <a:p>
            <a:pPr lvl="1"/>
            <a:r>
              <a:rPr lang="en-US" i="1" dirty="0"/>
              <a:t>Have you filled out a </a:t>
            </a:r>
            <a:r>
              <a:rPr lang="en-US" i="1" u="sng" dirty="0">
                <a:hlinkClick r:id="rId2"/>
              </a:rPr>
              <a:t>PCC application</a:t>
            </a:r>
            <a:r>
              <a:rPr lang="en-US" i="1" dirty="0"/>
              <a:t>?</a:t>
            </a:r>
            <a:r>
              <a:rPr lang="en-US" dirty="0"/>
              <a:t>  If not, proved them with one and have the student fill it out.  Return the application to Student </a:t>
            </a:r>
            <a:r>
              <a:rPr lang="en-US" dirty="0" smtClean="0"/>
              <a:t>Services </a:t>
            </a:r>
            <a:r>
              <a:rPr lang="en-US" dirty="0"/>
              <a:t>in order to have their information input into our system</a:t>
            </a:r>
            <a:r>
              <a:rPr lang="en-US" dirty="0" smtClean="0"/>
              <a:t>.</a:t>
            </a:r>
            <a:endParaRPr lang="en-US" sz="2400" dirty="0"/>
          </a:p>
          <a:p>
            <a:pPr lvl="1"/>
            <a:r>
              <a:rPr lang="en-US" i="1" dirty="0"/>
              <a:t>Have you filled out financial aid paperwork, if applicable?</a:t>
            </a:r>
            <a:r>
              <a:rPr lang="en-US" dirty="0"/>
              <a:t>  If not, have the student go to Student Services and speak with someone in the Financial Aid Department.</a:t>
            </a:r>
            <a:endParaRPr lang="en-US" sz="2000" dirty="0"/>
          </a:p>
          <a:p>
            <a:endParaRPr lang="en-US" dirty="0"/>
          </a:p>
        </p:txBody>
      </p:sp>
    </p:spTree>
    <p:extLst>
      <p:ext uri="{BB962C8B-B14F-4D97-AF65-F5344CB8AC3E}">
        <p14:creationId xmlns:p14="http://schemas.microsoft.com/office/powerpoint/2010/main" val="36010841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1518</TotalTime>
  <Words>2571</Words>
  <Application>Microsoft Office PowerPoint</Application>
  <PresentationFormat>On-screen Show (4:3)</PresentationFormat>
  <Paragraphs>152</Paragraphs>
  <Slides>44</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44</vt:i4>
      </vt:variant>
    </vt:vector>
  </HeadingPairs>
  <TitlesOfParts>
    <vt:vector size="47" baseType="lpstr">
      <vt:lpstr>Arial</vt:lpstr>
      <vt:lpstr>Calibri</vt:lpstr>
      <vt:lpstr>Office Theme</vt:lpstr>
      <vt:lpstr>Student Advising</vt:lpstr>
      <vt:lpstr>PCC Advising Moodle Site</vt:lpstr>
      <vt:lpstr>Getting Started</vt:lpstr>
      <vt:lpstr>Student Advising Guidelines</vt:lpstr>
      <vt:lpstr>PowerPoint Presentation</vt:lpstr>
      <vt:lpstr>Getting Started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PCC’s QEP:  Focus On Success (FOS)</vt:lpstr>
      <vt:lpstr>PowerPoint Presentation</vt:lpstr>
      <vt:lpstr>Course Selection</vt:lpstr>
      <vt:lpstr>Course Selection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Various Tidbits</vt:lpstr>
      <vt:lpstr>Courses Not In The Program of Study</vt:lpstr>
      <vt:lpstr>PowerPoint Presentation</vt:lpstr>
      <vt:lpstr>Campus Cruiser Correspondence </vt:lpstr>
      <vt:lpstr>Transcript Evaluations</vt:lpstr>
      <vt:lpstr>PowerPoint Presentation</vt:lpstr>
      <vt:lpstr>PowerPoint Presentation</vt:lpstr>
      <vt:lpstr>PowerPoint Presentation</vt:lpstr>
      <vt:lpstr>Substituting for ACA 111/122</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 2013 Advising Professional Development</dc:title>
  <dc:creator>Neil Callahan</dc:creator>
  <cp:lastModifiedBy>Neil Callahan</cp:lastModifiedBy>
  <cp:revision>134</cp:revision>
  <cp:lastPrinted>2015-05-07T15:07:59Z</cp:lastPrinted>
  <dcterms:created xsi:type="dcterms:W3CDTF">2013-11-11T16:54:46Z</dcterms:created>
  <dcterms:modified xsi:type="dcterms:W3CDTF">2016-08-16T17:14:43Z</dcterms:modified>
</cp:coreProperties>
</file>