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handoutMasterIdLst>
    <p:handoutMasterId r:id="rId40"/>
  </p:handoutMasterIdLst>
  <p:sldIdLst>
    <p:sldId id="256" r:id="rId2"/>
    <p:sldId id="399" r:id="rId3"/>
    <p:sldId id="366" r:id="rId4"/>
    <p:sldId id="367" r:id="rId5"/>
    <p:sldId id="427" r:id="rId6"/>
    <p:sldId id="279" r:id="rId7"/>
    <p:sldId id="258" r:id="rId8"/>
    <p:sldId id="259" r:id="rId9"/>
    <p:sldId id="260" r:id="rId10"/>
    <p:sldId id="261" r:id="rId11"/>
    <p:sldId id="262" r:id="rId12"/>
    <p:sldId id="368" r:id="rId13"/>
    <p:sldId id="369" r:id="rId14"/>
    <p:sldId id="289" r:id="rId15"/>
    <p:sldId id="298" r:id="rId16"/>
    <p:sldId id="290" r:id="rId17"/>
    <p:sldId id="270" r:id="rId18"/>
    <p:sldId id="272" r:id="rId19"/>
    <p:sldId id="358" r:id="rId20"/>
    <p:sldId id="357" r:id="rId21"/>
    <p:sldId id="356" r:id="rId22"/>
    <p:sldId id="291" r:id="rId23"/>
    <p:sldId id="274" r:id="rId24"/>
    <p:sldId id="292" r:id="rId25"/>
    <p:sldId id="293" r:id="rId26"/>
    <p:sldId id="294" r:id="rId27"/>
    <p:sldId id="275" r:id="rId28"/>
    <p:sldId id="295" r:id="rId29"/>
    <p:sldId id="296" r:id="rId30"/>
    <p:sldId id="297" r:id="rId31"/>
    <p:sldId id="276" r:id="rId32"/>
    <p:sldId id="391" r:id="rId33"/>
    <p:sldId id="392" r:id="rId34"/>
    <p:sldId id="394" r:id="rId35"/>
    <p:sldId id="398" r:id="rId36"/>
    <p:sldId id="374" r:id="rId37"/>
    <p:sldId id="375" r:id="rId38"/>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 d="1"/>
        <a:sy n="1" d="1"/>
      </p:scale>
      <p:origin x="0" y="0"/>
    </p:cViewPr>
  </p:notesTextViewPr>
  <p:sorterViewPr>
    <p:cViewPr>
      <p:scale>
        <a:sx n="100" d="100"/>
        <a:sy n="100" d="100"/>
      </p:scale>
      <p:origin x="0" y="-1133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dirty="0"/>
          </a:p>
        </p:txBody>
      </p:sp>
      <p:sp>
        <p:nvSpPr>
          <p:cNvPr id="3" name="Date Placeholder 2"/>
          <p:cNvSpPr>
            <a:spLocks noGrp="1"/>
          </p:cNvSpPr>
          <p:nvPr>
            <p:ph type="dt" sz="quarter" idx="1"/>
          </p:nvPr>
        </p:nvSpPr>
        <p:spPr>
          <a:xfrm>
            <a:off x="3936768" y="0"/>
            <a:ext cx="3011699" cy="463408"/>
          </a:xfrm>
          <a:prstGeom prst="rect">
            <a:avLst/>
          </a:prstGeom>
        </p:spPr>
        <p:txBody>
          <a:bodyPr vert="horz" lIns="92492" tIns="46246" rIns="92492" bIns="46246" rtlCol="0"/>
          <a:lstStyle>
            <a:lvl1pPr algn="r">
              <a:defRPr sz="1200"/>
            </a:lvl1pPr>
          </a:lstStyle>
          <a:p>
            <a:fld id="{87A214DA-D767-4A82-8FA3-6FDC7425C9CA}" type="datetimeFigureOut">
              <a:rPr lang="en-US" smtClean="0"/>
              <a:t>2/5/2024</a:t>
            </a:fld>
            <a:endParaRPr lang="en-US" dirty="0"/>
          </a:p>
        </p:txBody>
      </p:sp>
      <p:sp>
        <p:nvSpPr>
          <p:cNvPr id="4" name="Footer Placeholder 3"/>
          <p:cNvSpPr>
            <a:spLocks noGrp="1"/>
          </p:cNvSpPr>
          <p:nvPr>
            <p:ph type="ftr" sz="quarter" idx="2"/>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36768" y="8772669"/>
            <a:ext cx="3011699" cy="463407"/>
          </a:xfrm>
          <a:prstGeom prst="rect">
            <a:avLst/>
          </a:prstGeom>
        </p:spPr>
        <p:txBody>
          <a:bodyPr vert="horz" lIns="92492" tIns="46246" rIns="92492" bIns="46246" rtlCol="0" anchor="b"/>
          <a:lstStyle>
            <a:lvl1pPr algn="r">
              <a:defRPr sz="1200"/>
            </a:lvl1pPr>
          </a:lstStyle>
          <a:p>
            <a:fld id="{EBB46316-8C24-4EEC-A2A5-9662B4527960}" type="slidenum">
              <a:rPr lang="en-US" smtClean="0"/>
              <a:t>‹#›</a:t>
            </a:fld>
            <a:endParaRPr lang="en-US" dirty="0"/>
          </a:p>
        </p:txBody>
      </p:sp>
    </p:spTree>
    <p:extLst>
      <p:ext uri="{BB962C8B-B14F-4D97-AF65-F5344CB8AC3E}">
        <p14:creationId xmlns:p14="http://schemas.microsoft.com/office/powerpoint/2010/main" val="13124856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dirty="0"/>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45E3AEF1-758A-4D06-AC4F-AB0DCD6F9E5A}" type="datetimeFigureOut">
              <a:rPr lang="en-US" smtClean="0"/>
              <a:t>2/5/2024</a:t>
            </a:fld>
            <a:endParaRPr lang="en-US" dirty="0"/>
          </a:p>
        </p:txBody>
      </p:sp>
      <p:sp>
        <p:nvSpPr>
          <p:cNvPr id="4" name="Slide Image Placeholder 3"/>
          <p:cNvSpPr>
            <a:spLocks noGrp="1" noRot="1" noChangeAspect="1"/>
          </p:cNvSpPr>
          <p:nvPr>
            <p:ph type="sldImg" idx="2"/>
          </p:nvPr>
        </p:nvSpPr>
        <p:spPr>
          <a:xfrm>
            <a:off x="1397000" y="1154113"/>
            <a:ext cx="4156075" cy="3117850"/>
          </a:xfrm>
          <a:prstGeom prst="rect">
            <a:avLst/>
          </a:prstGeom>
          <a:noFill/>
          <a:ln w="12700">
            <a:solidFill>
              <a:prstClr val="black"/>
            </a:solidFill>
          </a:ln>
        </p:spPr>
        <p:txBody>
          <a:bodyPr vert="horz" lIns="92492" tIns="46246" rIns="92492" bIns="46246" rtlCol="0" anchor="ctr"/>
          <a:lstStyle/>
          <a:p>
            <a:endParaRPr lang="en-US" dirty="0"/>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1B4DE168-4ABC-4E07-9523-6B0FB9381E51}" type="slidenum">
              <a:rPr lang="en-US" smtClean="0"/>
              <a:t>‹#›</a:t>
            </a:fld>
            <a:endParaRPr lang="en-US" dirty="0"/>
          </a:p>
        </p:txBody>
      </p:sp>
    </p:spTree>
    <p:extLst>
      <p:ext uri="{BB962C8B-B14F-4D97-AF65-F5344CB8AC3E}">
        <p14:creationId xmlns:p14="http://schemas.microsoft.com/office/powerpoint/2010/main" val="3013072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1</a:t>
            </a:fld>
            <a:endParaRPr lang="en-US" dirty="0"/>
          </a:p>
        </p:txBody>
      </p:sp>
    </p:spTree>
    <p:extLst>
      <p:ext uri="{BB962C8B-B14F-4D97-AF65-F5344CB8AC3E}">
        <p14:creationId xmlns:p14="http://schemas.microsoft.com/office/powerpoint/2010/main" val="14555985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37</a:t>
            </a:fld>
            <a:endParaRPr lang="en-US" dirty="0"/>
          </a:p>
        </p:txBody>
      </p:sp>
    </p:spTree>
    <p:extLst>
      <p:ext uri="{BB962C8B-B14F-4D97-AF65-F5344CB8AC3E}">
        <p14:creationId xmlns:p14="http://schemas.microsoft.com/office/powerpoint/2010/main" val="1333526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2</a:t>
            </a:fld>
            <a:endParaRPr lang="en-US" dirty="0"/>
          </a:p>
        </p:txBody>
      </p:sp>
    </p:spTree>
    <p:extLst>
      <p:ext uri="{BB962C8B-B14F-4D97-AF65-F5344CB8AC3E}">
        <p14:creationId xmlns:p14="http://schemas.microsoft.com/office/powerpoint/2010/main" val="38556222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12</a:t>
            </a:fld>
            <a:endParaRPr lang="en-US" dirty="0"/>
          </a:p>
        </p:txBody>
      </p:sp>
    </p:spTree>
    <p:extLst>
      <p:ext uri="{BB962C8B-B14F-4D97-AF65-F5344CB8AC3E}">
        <p14:creationId xmlns:p14="http://schemas.microsoft.com/office/powerpoint/2010/main" val="4640112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13</a:t>
            </a:fld>
            <a:endParaRPr lang="en-US" dirty="0"/>
          </a:p>
        </p:txBody>
      </p:sp>
    </p:spTree>
    <p:extLst>
      <p:ext uri="{BB962C8B-B14F-4D97-AF65-F5344CB8AC3E}">
        <p14:creationId xmlns:p14="http://schemas.microsoft.com/office/powerpoint/2010/main" val="1781498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20</a:t>
            </a:fld>
            <a:endParaRPr lang="en-US" dirty="0"/>
          </a:p>
        </p:txBody>
      </p:sp>
    </p:spTree>
    <p:extLst>
      <p:ext uri="{BB962C8B-B14F-4D97-AF65-F5344CB8AC3E}">
        <p14:creationId xmlns:p14="http://schemas.microsoft.com/office/powerpoint/2010/main" val="1324313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21</a:t>
            </a:fld>
            <a:endParaRPr lang="en-US" dirty="0"/>
          </a:p>
        </p:txBody>
      </p:sp>
    </p:spTree>
    <p:extLst>
      <p:ext uri="{BB962C8B-B14F-4D97-AF65-F5344CB8AC3E}">
        <p14:creationId xmlns:p14="http://schemas.microsoft.com/office/powerpoint/2010/main" val="14658431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32</a:t>
            </a:fld>
            <a:endParaRPr lang="en-US" dirty="0"/>
          </a:p>
        </p:txBody>
      </p:sp>
    </p:spTree>
    <p:extLst>
      <p:ext uri="{BB962C8B-B14F-4D97-AF65-F5344CB8AC3E}">
        <p14:creationId xmlns:p14="http://schemas.microsoft.com/office/powerpoint/2010/main" val="6112106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33</a:t>
            </a:fld>
            <a:endParaRPr lang="en-US" dirty="0"/>
          </a:p>
        </p:txBody>
      </p:sp>
    </p:spTree>
    <p:extLst>
      <p:ext uri="{BB962C8B-B14F-4D97-AF65-F5344CB8AC3E}">
        <p14:creationId xmlns:p14="http://schemas.microsoft.com/office/powerpoint/2010/main" val="7716154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36</a:t>
            </a:fld>
            <a:endParaRPr lang="en-US" dirty="0"/>
          </a:p>
        </p:txBody>
      </p:sp>
    </p:spTree>
    <p:extLst>
      <p:ext uri="{BB962C8B-B14F-4D97-AF65-F5344CB8AC3E}">
        <p14:creationId xmlns:p14="http://schemas.microsoft.com/office/powerpoint/2010/main" val="25285183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D99200C-72C1-4792-9787-9829037FD14D}" type="datetimeFigureOut">
              <a:rPr lang="en-US" smtClean="0"/>
              <a:t>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543619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99200C-72C1-4792-9787-9829037FD14D}" type="datetimeFigureOut">
              <a:rPr lang="en-US" smtClean="0"/>
              <a:t>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910935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99200C-72C1-4792-9787-9829037FD14D}" type="datetimeFigureOut">
              <a:rPr lang="en-US" smtClean="0"/>
              <a:t>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263727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99200C-72C1-4792-9787-9829037FD14D}" type="datetimeFigureOut">
              <a:rPr lang="en-US" smtClean="0"/>
              <a:t>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3062384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99200C-72C1-4792-9787-9829037FD14D}" type="datetimeFigureOut">
              <a:rPr lang="en-US" smtClean="0"/>
              <a:t>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2593587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D99200C-72C1-4792-9787-9829037FD14D}" type="datetimeFigureOut">
              <a:rPr lang="en-US" smtClean="0"/>
              <a:t>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3232848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D99200C-72C1-4792-9787-9829037FD14D}" type="datetimeFigureOut">
              <a:rPr lang="en-US" smtClean="0"/>
              <a:t>2/5/2024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423921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D99200C-72C1-4792-9787-9829037FD14D}" type="datetimeFigureOut">
              <a:rPr lang="en-US" smtClean="0"/>
              <a:t>2/5/2024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981658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99200C-72C1-4792-9787-9829037FD14D}" type="datetimeFigureOut">
              <a:rPr lang="en-US" smtClean="0"/>
              <a:t>2/5/2024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2179581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99200C-72C1-4792-9787-9829037FD14D}" type="datetimeFigureOut">
              <a:rPr lang="en-US" smtClean="0"/>
              <a:t>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4075547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99200C-72C1-4792-9787-9829037FD14D}" type="datetimeFigureOut">
              <a:rPr lang="en-US" smtClean="0"/>
              <a:t>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621404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99200C-72C1-4792-9787-9829037FD14D}" type="datetimeFigureOut">
              <a:rPr lang="en-US" smtClean="0"/>
              <a:t>2/5/2024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BE6267-472E-46FD-BF9E-F7B383A0CB00}" type="slidenum">
              <a:rPr lang="en-US" smtClean="0"/>
              <a:t>‹#›</a:t>
            </a:fld>
            <a:endParaRPr lang="en-US" dirty="0"/>
          </a:p>
        </p:txBody>
      </p:sp>
    </p:spTree>
    <p:extLst>
      <p:ext uri="{BB962C8B-B14F-4D97-AF65-F5344CB8AC3E}">
        <p14:creationId xmlns:p14="http://schemas.microsoft.com/office/powerpoint/2010/main" val="31276667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google.com/url?sa=i&amp;rct=j&amp;q=&amp;esrc=s&amp;frm=1&amp;source=images&amp;cd=&amp;cad=rja&amp;docid=b83gaMrCSvoOnM&amp;tbnid=a3HmT4z74kHihM:&amp;ved=0CAUQjRw&amp;url=https://moodle.org/logo/&amp;ei=_hiBUoH0HsTnkAebs4GgDg&amp;bvm=bv.56146854,d.eW0&amp;psig=AFQjCNHTJkHV6xEUbvmEvJJKf5LY4WO1Bw&amp;ust=1384278629654663"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file:///C:\Users\patrick_callahan\Documents\Student%20Advising\Advising%20Handbook\ACADEMIC%20PLAN%202013.xlsx"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7772400" cy="1470025"/>
          </a:xfrm>
        </p:spPr>
        <p:txBody>
          <a:bodyPr/>
          <a:lstStyle/>
          <a:p>
            <a:r>
              <a:rPr lang="en-US" b="1" u="sng" dirty="0"/>
              <a:t>Academic Advising</a:t>
            </a:r>
          </a:p>
        </p:txBody>
      </p:sp>
      <p:sp>
        <p:nvSpPr>
          <p:cNvPr id="3" name="Subtitle 2"/>
          <p:cNvSpPr>
            <a:spLocks noGrp="1"/>
          </p:cNvSpPr>
          <p:nvPr>
            <p:ph type="subTitle" idx="1"/>
          </p:nvPr>
        </p:nvSpPr>
        <p:spPr>
          <a:xfrm>
            <a:off x="838200" y="5333999"/>
            <a:ext cx="7467600" cy="685801"/>
          </a:xfrm>
        </p:spPr>
        <p:txBody>
          <a:bodyPr>
            <a:normAutofit/>
          </a:bodyPr>
          <a:lstStyle/>
          <a:p>
            <a:r>
              <a:rPr lang="en-US" b="1" u="sng" dirty="0">
                <a:solidFill>
                  <a:schemeClr val="tx1"/>
                </a:solidFill>
              </a:rPr>
              <a:t>Professional Development: </a:t>
            </a:r>
            <a:r>
              <a:rPr lang="en-US" b="1" u="sng">
                <a:solidFill>
                  <a:schemeClr val="tx1"/>
                </a:solidFill>
              </a:rPr>
              <a:t>Part 2</a:t>
            </a:r>
            <a:endParaRPr lang="en-US" b="1" u="sng" dirty="0">
              <a:solidFill>
                <a:schemeClr val="tx1"/>
              </a:solidFill>
            </a:endParaRPr>
          </a:p>
        </p:txBody>
      </p:sp>
      <p:pic>
        <p:nvPicPr>
          <p:cNvPr id="1028" name="Picture 4" descr="Pamlico Community Colle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43866" y="2079625"/>
            <a:ext cx="2656268" cy="2514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95278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lvl="0"/>
            <a:r>
              <a:rPr lang="en-US" dirty="0"/>
              <a:t>Before you go much further, ask the student if they have taken care of the following things:</a:t>
            </a:r>
            <a:endParaRPr lang="en-US" sz="2400" dirty="0"/>
          </a:p>
          <a:p>
            <a:pPr lvl="1"/>
            <a:r>
              <a:rPr lang="en-US" i="1" dirty="0"/>
              <a:t>Have you filled out a </a:t>
            </a:r>
            <a:r>
              <a:rPr lang="en-US" i="1" u="sng" dirty="0"/>
              <a:t>PCC application</a:t>
            </a:r>
            <a:r>
              <a:rPr lang="en-US" i="1" dirty="0"/>
              <a:t>?</a:t>
            </a:r>
            <a:r>
              <a:rPr lang="en-US" dirty="0"/>
              <a:t>  If not, refer the student to the PCC website.</a:t>
            </a:r>
            <a:endParaRPr lang="en-US" sz="2400" dirty="0"/>
          </a:p>
          <a:p>
            <a:pPr lvl="1"/>
            <a:r>
              <a:rPr lang="en-US" i="1" dirty="0"/>
              <a:t>Have you filled out financial aid paperwork, if applicable?</a:t>
            </a:r>
            <a:r>
              <a:rPr lang="en-US" dirty="0"/>
              <a:t>  If not, have the student go to Student Services and speak with someone in the Financial Aid Department.</a:t>
            </a:r>
            <a:endParaRPr lang="en-US" sz="2000" dirty="0"/>
          </a:p>
          <a:p>
            <a:endParaRPr lang="en-US" dirty="0"/>
          </a:p>
        </p:txBody>
      </p:sp>
    </p:spTree>
    <p:extLst>
      <p:ext uri="{BB962C8B-B14F-4D97-AF65-F5344CB8AC3E}">
        <p14:creationId xmlns:p14="http://schemas.microsoft.com/office/powerpoint/2010/main" val="36010841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i="1" dirty="0"/>
              <a:t>Have you sent us your </a:t>
            </a:r>
            <a:r>
              <a:rPr lang="en-US" i="1" u="sng" dirty="0"/>
              <a:t>high school transcript </a:t>
            </a:r>
            <a:r>
              <a:rPr lang="en-US" i="1" dirty="0"/>
              <a:t>or its equivalent? </a:t>
            </a:r>
            <a:r>
              <a:rPr lang="en-US" dirty="0"/>
              <a:t>This is needed for ENG/MAT placement and financial aid.</a:t>
            </a:r>
          </a:p>
          <a:p>
            <a:pPr lvl="1"/>
            <a:r>
              <a:rPr lang="en-US" dirty="0"/>
              <a:t>Check their </a:t>
            </a:r>
            <a:r>
              <a:rPr lang="en-US" u="sng" dirty="0"/>
              <a:t>math and English placement test scores</a:t>
            </a:r>
            <a:r>
              <a:rPr lang="en-US" dirty="0"/>
              <a:t>. Look in Datatel under “TSUM”.  If they have not taken these tests, have them go to the PCC library front desk to set up a time to take them.</a:t>
            </a:r>
          </a:p>
          <a:p>
            <a:pPr lvl="1"/>
            <a:r>
              <a:rPr lang="en-US" i="1" dirty="0"/>
              <a:t>Have you taken college courses elsewhere?</a:t>
            </a:r>
            <a:r>
              <a:rPr lang="en-US" dirty="0"/>
              <a:t>  If so, have you had an official transcript sent to the college registrar?  </a:t>
            </a:r>
          </a:p>
        </p:txBody>
      </p:sp>
    </p:spTree>
    <p:extLst>
      <p:ext uri="{BB962C8B-B14F-4D97-AF65-F5344CB8AC3E}">
        <p14:creationId xmlns:p14="http://schemas.microsoft.com/office/powerpoint/2010/main" val="10050723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Student Information</a:t>
            </a:r>
          </a:p>
        </p:txBody>
      </p:sp>
      <p:sp>
        <p:nvSpPr>
          <p:cNvPr id="3" name="Content Placeholder 2"/>
          <p:cNvSpPr>
            <a:spLocks noGrp="1"/>
          </p:cNvSpPr>
          <p:nvPr>
            <p:ph idx="1"/>
          </p:nvPr>
        </p:nvSpPr>
        <p:spPr/>
        <p:txBody>
          <a:bodyPr>
            <a:normAutofit/>
          </a:bodyPr>
          <a:lstStyle/>
          <a:p>
            <a:r>
              <a:rPr lang="en-US" dirty="0"/>
              <a:t>Before you register a student for classes, </a:t>
            </a:r>
          </a:p>
          <a:p>
            <a:pPr lvl="1"/>
            <a:r>
              <a:rPr lang="en-US" dirty="0"/>
              <a:t>Go over their </a:t>
            </a:r>
            <a:r>
              <a:rPr lang="en-US" b="1" u="sng" dirty="0"/>
              <a:t>“EVAL” </a:t>
            </a:r>
            <a:r>
              <a:rPr lang="en-US" dirty="0"/>
              <a:t>on the Datatel Colleague System.</a:t>
            </a:r>
          </a:p>
          <a:p>
            <a:pPr lvl="1"/>
            <a:r>
              <a:rPr lang="en-US" dirty="0"/>
              <a:t>Check to see if the </a:t>
            </a:r>
            <a:r>
              <a:rPr lang="en-US" b="1" u="sng" dirty="0"/>
              <a:t>program advisor</a:t>
            </a:r>
            <a:r>
              <a:rPr lang="en-US" dirty="0"/>
              <a:t> listed is correct.</a:t>
            </a:r>
          </a:p>
          <a:p>
            <a:pPr lvl="1"/>
            <a:r>
              <a:rPr lang="en-US" dirty="0"/>
              <a:t>Make sure the student’s </a:t>
            </a:r>
            <a:r>
              <a:rPr lang="en-US" b="1" u="sng" dirty="0"/>
              <a:t>Program of Study</a:t>
            </a:r>
            <a:r>
              <a:rPr lang="en-US" dirty="0"/>
              <a:t> is correct.</a:t>
            </a:r>
          </a:p>
          <a:p>
            <a:pPr marL="457200" lvl="1" indent="0">
              <a:buNone/>
            </a:pPr>
            <a:endParaRPr lang="en-US" dirty="0"/>
          </a:p>
        </p:txBody>
      </p:sp>
    </p:spTree>
    <p:extLst>
      <p:ext uri="{BB962C8B-B14F-4D97-AF65-F5344CB8AC3E}">
        <p14:creationId xmlns:p14="http://schemas.microsoft.com/office/powerpoint/2010/main" val="25323662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dirty="0"/>
              <a:t>Look over the courses to make sure the student has been given credit for all the courses they have taken toward graduation requirements.</a:t>
            </a:r>
          </a:p>
          <a:p>
            <a:pPr lvl="1"/>
            <a:r>
              <a:rPr lang="en-US" dirty="0"/>
              <a:t>Check to see if the </a:t>
            </a:r>
            <a:r>
              <a:rPr lang="en-US" b="1" u="sng" dirty="0"/>
              <a:t>academic catalog year</a:t>
            </a:r>
            <a:r>
              <a:rPr lang="en-US" dirty="0"/>
              <a:t> listed is correct or the best it can be given the student’s situation.</a:t>
            </a:r>
          </a:p>
          <a:p>
            <a:r>
              <a:rPr lang="en-US" dirty="0"/>
              <a:t>After you look over the student’s “EVAL”, go into the student’s </a:t>
            </a:r>
            <a:r>
              <a:rPr lang="en-US" b="1" u="sng" dirty="0"/>
              <a:t>“STAC”</a:t>
            </a:r>
            <a:r>
              <a:rPr lang="en-US" dirty="0"/>
              <a:t> and make sure everything looks good compared to the “EVAL”.</a:t>
            </a:r>
          </a:p>
          <a:p>
            <a:pPr lvl="1"/>
            <a:endParaRPr lang="en-US" dirty="0"/>
          </a:p>
        </p:txBody>
      </p:sp>
    </p:spTree>
    <p:extLst>
      <p:ext uri="{BB962C8B-B14F-4D97-AF65-F5344CB8AC3E}">
        <p14:creationId xmlns:p14="http://schemas.microsoft.com/office/powerpoint/2010/main" val="28251506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u="sng" dirty="0"/>
              <a:t>Course Selection</a:t>
            </a:r>
          </a:p>
        </p:txBody>
      </p:sp>
    </p:spTree>
    <p:extLst>
      <p:ext uri="{BB962C8B-B14F-4D97-AF65-F5344CB8AC3E}">
        <p14:creationId xmlns:p14="http://schemas.microsoft.com/office/powerpoint/2010/main" val="29931163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Course Selection</a:t>
            </a:r>
            <a:endParaRPr lang="en-US" dirty="0"/>
          </a:p>
        </p:txBody>
      </p:sp>
      <p:sp>
        <p:nvSpPr>
          <p:cNvPr id="3" name="Content Placeholder 2"/>
          <p:cNvSpPr>
            <a:spLocks noGrp="1"/>
          </p:cNvSpPr>
          <p:nvPr>
            <p:ph idx="1"/>
          </p:nvPr>
        </p:nvSpPr>
        <p:spPr/>
        <p:txBody>
          <a:bodyPr>
            <a:normAutofit/>
          </a:bodyPr>
          <a:lstStyle/>
          <a:p>
            <a:r>
              <a:rPr lang="en-US" dirty="0"/>
              <a:t>For new and returning students, suggest basic courses that will help start their educational pathway in a successful manner.  For example:</a:t>
            </a:r>
            <a:endParaRPr lang="en-US" sz="2800" dirty="0"/>
          </a:p>
          <a:p>
            <a:pPr lvl="1"/>
            <a:r>
              <a:rPr lang="en-US" dirty="0"/>
              <a:t>ACA 111 or 122</a:t>
            </a:r>
            <a:endParaRPr lang="en-US" sz="2400" dirty="0"/>
          </a:p>
          <a:p>
            <a:pPr lvl="1"/>
            <a:r>
              <a:rPr lang="en-US" dirty="0"/>
              <a:t>English (based on placement)</a:t>
            </a:r>
            <a:endParaRPr lang="en-US" sz="2400" dirty="0"/>
          </a:p>
          <a:p>
            <a:pPr lvl="1"/>
            <a:r>
              <a:rPr lang="en-US" dirty="0"/>
              <a:t>Math (based on placement)</a:t>
            </a:r>
            <a:endParaRPr lang="en-US" sz="2400" dirty="0"/>
          </a:p>
          <a:p>
            <a:pPr lvl="1"/>
            <a:r>
              <a:rPr lang="en-US" dirty="0"/>
              <a:t>CIS 110</a:t>
            </a:r>
            <a:endParaRPr lang="en-US" sz="2400" dirty="0"/>
          </a:p>
          <a:p>
            <a:pPr lvl="1"/>
            <a:r>
              <a:rPr lang="en-US" dirty="0"/>
              <a:t>One subject matter (core course) course.</a:t>
            </a:r>
            <a:endParaRPr lang="en-US" sz="2400" dirty="0"/>
          </a:p>
          <a:p>
            <a:endParaRPr lang="en-US" dirty="0"/>
          </a:p>
        </p:txBody>
      </p:sp>
    </p:spTree>
    <p:extLst>
      <p:ext uri="{BB962C8B-B14F-4D97-AF65-F5344CB8AC3E}">
        <p14:creationId xmlns:p14="http://schemas.microsoft.com/office/powerpoint/2010/main" val="38899187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r>
              <a:rPr lang="en-US" dirty="0"/>
              <a:t>Explain to the student the importance of enrolling in ACA 111 (College Student Success) or ACA 122 (College Transfer Success) during their first semester enrolled.  </a:t>
            </a:r>
          </a:p>
          <a:p>
            <a:pPr lvl="1"/>
            <a:r>
              <a:rPr lang="en-US" dirty="0"/>
              <a:t>These courses need to be </a:t>
            </a:r>
            <a:r>
              <a:rPr lang="en-US" b="1" u="sng" dirty="0"/>
              <a:t>HIGHLY</a:t>
            </a:r>
            <a:r>
              <a:rPr lang="en-US" dirty="0"/>
              <a:t> suggested as one of the first courses they take in order to better assure their academic success.</a:t>
            </a:r>
          </a:p>
          <a:p>
            <a:endParaRPr lang="en-US" dirty="0"/>
          </a:p>
        </p:txBody>
      </p:sp>
    </p:spTree>
    <p:extLst>
      <p:ext uri="{BB962C8B-B14F-4D97-AF65-F5344CB8AC3E}">
        <p14:creationId xmlns:p14="http://schemas.microsoft.com/office/powerpoint/2010/main" val="42571135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lstStyle/>
          <a:p>
            <a:pPr lvl="1"/>
            <a:r>
              <a:rPr lang="en-US" dirty="0"/>
              <a:t>ACA 111 should be suggested if the students’ intent is to only complete a two-year degree.  </a:t>
            </a:r>
          </a:p>
          <a:p>
            <a:pPr lvl="1"/>
            <a:r>
              <a:rPr lang="en-US" dirty="0"/>
              <a:t>ACA 122 should be suggested if the students’ intent is to pursue a four-year degree.</a:t>
            </a:r>
          </a:p>
          <a:p>
            <a:r>
              <a:rPr lang="en-US" dirty="0"/>
              <a:t>Encourage student to enroll in their math and English courses during their first semester.  </a:t>
            </a:r>
          </a:p>
          <a:p>
            <a:pPr lvl="1"/>
            <a:r>
              <a:rPr lang="en-US" dirty="0"/>
              <a:t>Taking composition courses prior to reading intensive courses (literature, history, etc.) or courses with significant research papers (Psychology, etc.) will help increase academic success in other courses. </a:t>
            </a:r>
          </a:p>
        </p:txBody>
      </p:sp>
    </p:spTree>
    <p:extLst>
      <p:ext uri="{BB962C8B-B14F-4D97-AF65-F5344CB8AC3E}">
        <p14:creationId xmlns:p14="http://schemas.microsoft.com/office/powerpoint/2010/main" val="42311852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lnSpcReduction="10000"/>
          </a:bodyPr>
          <a:lstStyle/>
          <a:p>
            <a:pPr lvl="1"/>
            <a:r>
              <a:rPr lang="en-US" dirty="0"/>
              <a:t>Courses that require the ability to make precise calculations are better taken after math course work has begun.</a:t>
            </a:r>
          </a:p>
          <a:p>
            <a:r>
              <a:rPr lang="en-US" dirty="0"/>
              <a:t>Encourage student to enroll in CIS 110 (Introduction to Computers),if needed, during their first semester.  </a:t>
            </a:r>
          </a:p>
          <a:p>
            <a:pPr lvl="1"/>
            <a:r>
              <a:rPr lang="en-US" dirty="0"/>
              <a:t>Skills learned in these courses are useful in all other courses. </a:t>
            </a:r>
          </a:p>
          <a:p>
            <a:r>
              <a:rPr lang="en-US" u="sng" dirty="0"/>
              <a:t>Online courses</a:t>
            </a:r>
            <a:r>
              <a:rPr lang="en-US" dirty="0"/>
              <a:t>:  Online courses have a certain level of difficulty and are not suggested to be the bulk of a first year students’ first semester schedule.</a:t>
            </a:r>
            <a:endParaRPr lang="en-US" sz="2400" dirty="0"/>
          </a:p>
          <a:p>
            <a:endParaRPr lang="en-US" dirty="0"/>
          </a:p>
        </p:txBody>
      </p:sp>
    </p:spTree>
    <p:extLst>
      <p:ext uri="{BB962C8B-B14F-4D97-AF65-F5344CB8AC3E}">
        <p14:creationId xmlns:p14="http://schemas.microsoft.com/office/powerpoint/2010/main" val="25467987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n-US" dirty="0"/>
              <a:t>First year students need to be registered for seated classes whenever possible.</a:t>
            </a:r>
          </a:p>
          <a:p>
            <a:pPr lvl="1"/>
            <a:r>
              <a:rPr lang="en-US" dirty="0"/>
              <a:t>They will be more successfully during that first semester if you do this.</a:t>
            </a:r>
          </a:p>
          <a:p>
            <a:pPr lvl="1"/>
            <a:r>
              <a:rPr lang="en-US" dirty="0"/>
              <a:t>A partial internet course (PI), is a good way to give them a taste of what an online course is like with the benefit of seeing the instructor each week.</a:t>
            </a:r>
          </a:p>
          <a:p>
            <a:r>
              <a:rPr lang="en-US" dirty="0"/>
              <a:t>First year students typically do not realize the work and discipline it takes to be successful in the online environment.</a:t>
            </a:r>
          </a:p>
          <a:p>
            <a:pPr lvl="1"/>
            <a:endParaRPr lang="en-US" dirty="0"/>
          </a:p>
        </p:txBody>
      </p:sp>
    </p:spTree>
    <p:extLst>
      <p:ext uri="{BB962C8B-B14F-4D97-AF65-F5344CB8AC3E}">
        <p14:creationId xmlns:p14="http://schemas.microsoft.com/office/powerpoint/2010/main" val="3309804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a:t>Advising Resources</a:t>
            </a:r>
          </a:p>
        </p:txBody>
      </p:sp>
      <p:sp>
        <p:nvSpPr>
          <p:cNvPr id="3" name="Content Placeholder 2"/>
          <p:cNvSpPr>
            <a:spLocks noGrp="1"/>
          </p:cNvSpPr>
          <p:nvPr>
            <p:ph idx="1"/>
          </p:nvPr>
        </p:nvSpPr>
        <p:spPr/>
        <p:txBody>
          <a:bodyPr/>
          <a:lstStyle/>
          <a:p>
            <a:r>
              <a:rPr lang="en-US" dirty="0"/>
              <a:t>Look under </a:t>
            </a:r>
            <a:r>
              <a:rPr lang="en-US" b="1" u="sng" dirty="0"/>
              <a:t>My Courses</a:t>
            </a:r>
            <a:r>
              <a:rPr lang="en-US" dirty="0"/>
              <a:t>:</a:t>
            </a:r>
          </a:p>
          <a:p>
            <a:pPr lvl="1"/>
            <a:r>
              <a:rPr lang="en-US" dirty="0"/>
              <a:t>Scroll down to </a:t>
            </a:r>
            <a:r>
              <a:rPr lang="en-US" b="1" u="sng" dirty="0"/>
              <a:t>Resources</a:t>
            </a:r>
            <a:r>
              <a:rPr lang="en-US" dirty="0"/>
              <a:t>.</a:t>
            </a:r>
          </a:p>
          <a:p>
            <a:pPr lvl="1"/>
            <a:r>
              <a:rPr lang="en-US" dirty="0"/>
              <a:t>You will find the </a:t>
            </a:r>
            <a:r>
              <a:rPr lang="en-US" b="1" u="sng" dirty="0"/>
              <a:t>PCC Academic Advising Center</a:t>
            </a:r>
            <a:r>
              <a:rPr lang="en-US" dirty="0"/>
              <a:t> &amp; the </a:t>
            </a:r>
            <a:r>
              <a:rPr lang="en-US" b="1" u="sng" dirty="0"/>
              <a:t>PCC Transfer Center.</a:t>
            </a:r>
          </a:p>
          <a:p>
            <a:pPr lvl="1"/>
            <a:r>
              <a:rPr lang="en-US" dirty="0"/>
              <a:t>If you don’t have access, let me know.</a:t>
            </a:r>
          </a:p>
        </p:txBody>
      </p:sp>
      <p:pic>
        <p:nvPicPr>
          <p:cNvPr id="2056" name="Picture 8" descr="https://moodle.org/logo/logo-4045x1000.jpg">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86000" y="4343400"/>
            <a:ext cx="4338637" cy="1074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25626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867400"/>
          </a:xfrm>
        </p:spPr>
        <p:txBody>
          <a:bodyPr>
            <a:normAutofit lnSpcReduction="10000"/>
          </a:bodyPr>
          <a:lstStyle/>
          <a:p>
            <a:r>
              <a:rPr lang="en-US" dirty="0"/>
              <a:t>The same could be said of a current student with a history of poor performance in online courses.</a:t>
            </a:r>
          </a:p>
          <a:p>
            <a:pPr lvl="1"/>
            <a:r>
              <a:rPr lang="en-US" dirty="0"/>
              <a:t>You may want to advise against taking online courses when possible.</a:t>
            </a:r>
          </a:p>
          <a:p>
            <a:pPr lvl="1"/>
            <a:r>
              <a:rPr lang="en-US" dirty="0"/>
              <a:t>The more seated versions they take, the better they will probably do.</a:t>
            </a:r>
          </a:p>
          <a:p>
            <a:pPr lvl="1"/>
            <a:r>
              <a:rPr lang="en-US" dirty="0"/>
              <a:t>Until they develop the discipline needed for online coursework, this is the best practice. </a:t>
            </a:r>
          </a:p>
          <a:p>
            <a:pPr lvl="1"/>
            <a:r>
              <a:rPr lang="en-US" dirty="0"/>
              <a:t>This is something you will learn as you get to know your students.</a:t>
            </a:r>
          </a:p>
          <a:p>
            <a:pPr lvl="1"/>
            <a:r>
              <a:rPr lang="en-US" dirty="0"/>
              <a:t>Check Aviso notes for information that can help you determine a history of difficulty.</a:t>
            </a:r>
          </a:p>
          <a:p>
            <a:pPr lvl="1"/>
            <a:endParaRPr lang="en-US" dirty="0"/>
          </a:p>
        </p:txBody>
      </p:sp>
    </p:spTree>
    <p:extLst>
      <p:ext uri="{BB962C8B-B14F-4D97-AF65-F5344CB8AC3E}">
        <p14:creationId xmlns:p14="http://schemas.microsoft.com/office/powerpoint/2010/main" val="14984543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en-US" dirty="0"/>
              <a:t>Explain to the student </a:t>
            </a:r>
            <a:r>
              <a:rPr lang="en-US" b="1" u="sng" dirty="0"/>
              <a:t>when and how</a:t>
            </a:r>
            <a:r>
              <a:rPr lang="en-US" dirty="0"/>
              <a:t> courses are offered here at PCC.  </a:t>
            </a:r>
          </a:p>
          <a:p>
            <a:pPr lvl="1"/>
            <a:r>
              <a:rPr lang="en-US" dirty="0"/>
              <a:t>Certain courses are offered on a rotational basis (only during the spring or fall semester).  </a:t>
            </a:r>
          </a:p>
          <a:p>
            <a:pPr lvl="1"/>
            <a:r>
              <a:rPr lang="en-US" dirty="0"/>
              <a:t>Certain courses are offered every semester (English and most math courses, for example).  </a:t>
            </a:r>
          </a:p>
          <a:p>
            <a:pPr lvl="1"/>
            <a:r>
              <a:rPr lang="en-US" dirty="0"/>
              <a:t>Some courses have pre-requisites that must be met before you can take them. </a:t>
            </a:r>
          </a:p>
        </p:txBody>
      </p:sp>
    </p:spTree>
    <p:extLst>
      <p:ext uri="{BB962C8B-B14F-4D97-AF65-F5344CB8AC3E}">
        <p14:creationId xmlns:p14="http://schemas.microsoft.com/office/powerpoint/2010/main" val="25918444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2"/>
            <a:r>
              <a:rPr lang="en-US" dirty="0"/>
              <a:t>In this case, you must be mindful of the rotation of those courses.  </a:t>
            </a:r>
          </a:p>
          <a:p>
            <a:pPr lvl="2"/>
            <a:r>
              <a:rPr lang="en-US" dirty="0"/>
              <a:t>For example, EDU 144 (fall) leads to EDU 145 (spring) which leads to EDU 221 (fall).  </a:t>
            </a:r>
          </a:p>
          <a:p>
            <a:pPr lvl="1"/>
            <a:r>
              <a:rPr lang="en-US" dirty="0"/>
              <a:t>Some courses, based on ENG/MAT Placement, require a co-requisite course.</a:t>
            </a:r>
          </a:p>
          <a:p>
            <a:pPr lvl="2"/>
            <a:r>
              <a:rPr lang="en-US" dirty="0"/>
              <a:t>ENG 011</a:t>
            </a:r>
          </a:p>
          <a:p>
            <a:pPr lvl="2"/>
            <a:r>
              <a:rPr lang="en-US" dirty="0"/>
              <a:t>MAT 043, 052 or 071</a:t>
            </a:r>
          </a:p>
          <a:p>
            <a:pPr lvl="1"/>
            <a:r>
              <a:rPr lang="en-US" dirty="0"/>
              <a:t>Some courses are only offered in certain formats (online or seated, for example.)</a:t>
            </a:r>
          </a:p>
          <a:p>
            <a:pPr lvl="1"/>
            <a:endParaRPr lang="en-US" dirty="0"/>
          </a:p>
        </p:txBody>
      </p:sp>
    </p:spTree>
    <p:extLst>
      <p:ext uri="{BB962C8B-B14F-4D97-AF65-F5344CB8AC3E}">
        <p14:creationId xmlns:p14="http://schemas.microsoft.com/office/powerpoint/2010/main" val="16046843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lvl="0"/>
            <a:r>
              <a:rPr lang="en-US" dirty="0"/>
              <a:t>Question the student about other commitments and factors (work, family, Internet access for online courses, etc.) to help you determine the number of credit hours and course difficulty for that particular student. Ask questions such as:</a:t>
            </a:r>
            <a:endParaRPr lang="en-US" sz="2800" dirty="0"/>
          </a:p>
          <a:p>
            <a:pPr lvl="1"/>
            <a:r>
              <a:rPr lang="en-US" dirty="0"/>
              <a:t>Do you work?  What days?  What hours?</a:t>
            </a:r>
            <a:endParaRPr lang="en-US" sz="2400" dirty="0"/>
          </a:p>
          <a:p>
            <a:pPr lvl="1"/>
            <a:r>
              <a:rPr lang="en-US" dirty="0"/>
              <a:t>Are you responsible for your family?</a:t>
            </a:r>
            <a:endParaRPr lang="en-US" sz="2400" dirty="0"/>
          </a:p>
          <a:p>
            <a:pPr lvl="1"/>
            <a:r>
              <a:rPr lang="en-US" dirty="0"/>
              <a:t>Do you have military obligations? </a:t>
            </a:r>
            <a:endParaRPr lang="en-US" sz="2400" dirty="0"/>
          </a:p>
        </p:txBody>
      </p:sp>
    </p:spTree>
    <p:extLst>
      <p:ext uri="{BB962C8B-B14F-4D97-AF65-F5344CB8AC3E}">
        <p14:creationId xmlns:p14="http://schemas.microsoft.com/office/powerpoint/2010/main" val="31210171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dirty="0"/>
              <a:t>Do you plan to be part-time or full-time? </a:t>
            </a:r>
            <a:endParaRPr lang="en-US" sz="2400" dirty="0"/>
          </a:p>
          <a:p>
            <a:pPr lvl="1"/>
            <a:r>
              <a:rPr lang="en-US" dirty="0"/>
              <a:t>Can you attend day classes?  Evening classes?</a:t>
            </a:r>
            <a:endParaRPr lang="en-US" sz="2400" dirty="0"/>
          </a:p>
          <a:p>
            <a:pPr lvl="1"/>
            <a:r>
              <a:rPr lang="en-US" dirty="0"/>
              <a:t>Do you plan to take distance education courses (online)?</a:t>
            </a:r>
          </a:p>
          <a:p>
            <a:r>
              <a:rPr lang="en-US" dirty="0"/>
              <a:t>Many of your students are working adults with job schedules that do not always fit the course offerings for seated-tradition courses.  </a:t>
            </a:r>
          </a:p>
          <a:p>
            <a:pPr lvl="1"/>
            <a:r>
              <a:rPr lang="en-US" dirty="0"/>
              <a:t>In these instances, online courses are a great learning alternative.</a:t>
            </a:r>
          </a:p>
        </p:txBody>
      </p:sp>
    </p:spTree>
    <p:extLst>
      <p:ext uri="{BB962C8B-B14F-4D97-AF65-F5344CB8AC3E}">
        <p14:creationId xmlns:p14="http://schemas.microsoft.com/office/powerpoint/2010/main" val="9198647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lvl="1"/>
            <a:r>
              <a:rPr lang="en-US" b="1" u="sng" dirty="0"/>
              <a:t>However</a:t>
            </a:r>
            <a:r>
              <a:rPr lang="en-US" dirty="0"/>
              <a:t>, some students do not fully understand the steep learning curve that can come with online courses.  </a:t>
            </a:r>
          </a:p>
          <a:p>
            <a:r>
              <a:rPr lang="en-US" dirty="0"/>
              <a:t>As students register for online courses for the first time, be sure to explain the following to your students:</a:t>
            </a:r>
          </a:p>
          <a:p>
            <a:pPr lvl="1"/>
            <a:r>
              <a:rPr lang="en-US" dirty="0"/>
              <a:t>Online courses are convenient but by no means are they easier than seated-traditional course offerings.</a:t>
            </a:r>
            <a:endParaRPr lang="en-US" sz="2400" dirty="0"/>
          </a:p>
        </p:txBody>
      </p:sp>
    </p:spTree>
    <p:extLst>
      <p:ext uri="{BB962C8B-B14F-4D97-AF65-F5344CB8AC3E}">
        <p14:creationId xmlns:p14="http://schemas.microsoft.com/office/powerpoint/2010/main" val="33564742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dirty="0"/>
              <a:t>Time management may be the biggest factor in succeeding in online courses. Successful online students have to be very proactive in their studies and take responsibility for their own learning.</a:t>
            </a:r>
          </a:p>
          <a:p>
            <a:pPr lvl="1"/>
            <a:r>
              <a:rPr lang="en-US" dirty="0"/>
              <a:t>Online students need to have a certain level of “computer know-how.”  If they do not have this knowledge, it is suggested they complete CIS 110 before attempting an online course.</a:t>
            </a:r>
            <a:endParaRPr lang="en-US" sz="2400" dirty="0"/>
          </a:p>
          <a:p>
            <a:pPr lvl="1"/>
            <a:r>
              <a:rPr lang="en-US" dirty="0"/>
              <a:t>Online students need to have reliable access to the internet and the proper computer equipment to participate in the course.</a:t>
            </a:r>
          </a:p>
          <a:p>
            <a:pPr lvl="1"/>
            <a:endParaRPr lang="en-US" dirty="0"/>
          </a:p>
        </p:txBody>
      </p:sp>
    </p:spTree>
    <p:extLst>
      <p:ext uri="{BB962C8B-B14F-4D97-AF65-F5344CB8AC3E}">
        <p14:creationId xmlns:p14="http://schemas.microsoft.com/office/powerpoint/2010/main" val="32724591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normAutofit/>
          </a:bodyPr>
          <a:lstStyle/>
          <a:p>
            <a:pPr lvl="1"/>
            <a:r>
              <a:rPr lang="en-US" dirty="0"/>
              <a:t>Procrastinating in an online course, or any course, is not recommended.  Deadlines come quick and life happens.  By planning ahead, you can avoid all the problems procrastination may bring.</a:t>
            </a:r>
          </a:p>
          <a:p>
            <a:pPr lvl="0"/>
            <a:r>
              <a:rPr lang="en-US" dirty="0"/>
              <a:t>Guide the student in choosing classes that will meet the degree requirements. </a:t>
            </a:r>
            <a:endParaRPr lang="en-US" sz="2800" dirty="0"/>
          </a:p>
          <a:p>
            <a:pPr lvl="1"/>
            <a:r>
              <a:rPr lang="en-US" dirty="0"/>
              <a:t>Do not encourage students to take courses not listed in the program of study </a:t>
            </a:r>
            <a:r>
              <a:rPr lang="en-US" b="1" dirty="0"/>
              <a:t>UNLESS</a:t>
            </a:r>
            <a:r>
              <a:rPr lang="en-US" dirty="0"/>
              <a:t> they plan to pay for them out-of-pocket.  Financial aid will not pay for such courses.</a:t>
            </a:r>
          </a:p>
          <a:p>
            <a:pPr lvl="1"/>
            <a:r>
              <a:rPr lang="en-US" dirty="0"/>
              <a:t>Remind them that such courses do not count toward their degree and graduation.</a:t>
            </a:r>
          </a:p>
        </p:txBody>
      </p:sp>
    </p:spTree>
    <p:extLst>
      <p:ext uri="{BB962C8B-B14F-4D97-AF65-F5344CB8AC3E}">
        <p14:creationId xmlns:p14="http://schemas.microsoft.com/office/powerpoint/2010/main" val="25121990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0"/>
            <a:r>
              <a:rPr lang="en-US" dirty="0"/>
              <a:t>Together with the student, select courses that:</a:t>
            </a:r>
            <a:endParaRPr lang="en-US" sz="2800" dirty="0"/>
          </a:p>
          <a:p>
            <a:pPr lvl="1"/>
            <a:r>
              <a:rPr lang="en-US" dirty="0"/>
              <a:t>Satisfy program requirements.</a:t>
            </a:r>
            <a:endParaRPr lang="en-US" sz="2400" dirty="0"/>
          </a:p>
          <a:p>
            <a:pPr lvl="1"/>
            <a:r>
              <a:rPr lang="en-US" dirty="0"/>
              <a:t>Logically lead to faster degree completion.</a:t>
            </a:r>
            <a:endParaRPr lang="en-US" sz="2400" dirty="0"/>
          </a:p>
          <a:p>
            <a:pPr lvl="1"/>
            <a:r>
              <a:rPr lang="en-US" dirty="0"/>
              <a:t>Are offered in a format that best suits the student’s ability.</a:t>
            </a:r>
            <a:endParaRPr lang="en-US" sz="2400" dirty="0"/>
          </a:p>
          <a:p>
            <a:pPr lvl="1"/>
            <a:r>
              <a:rPr lang="en-US" dirty="0"/>
              <a:t>Are offered during times the student is available.</a:t>
            </a:r>
          </a:p>
        </p:txBody>
      </p:sp>
    </p:spTree>
    <p:extLst>
      <p:ext uri="{BB962C8B-B14F-4D97-AF65-F5344CB8AC3E}">
        <p14:creationId xmlns:p14="http://schemas.microsoft.com/office/powerpoint/2010/main" val="1634207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lvl="0"/>
            <a:r>
              <a:rPr lang="en-US" dirty="0"/>
              <a:t>As you and the student go through this process, teach them how to use the program of study checklist and other forms to plan class schedules and how to track their own progress toward graduation requirements.</a:t>
            </a:r>
          </a:p>
          <a:p>
            <a:pPr lvl="1"/>
            <a:r>
              <a:rPr lang="en-US" dirty="0"/>
              <a:t>Give the student a copy of their program of study checklist, a copy of their Datatel Colleague program evaluation using (EVAL), and </a:t>
            </a:r>
            <a:r>
              <a:rPr lang="en-US" u="sng" dirty="0">
                <a:hlinkClick r:id="rId2"/>
              </a:rPr>
              <a:t>the PCC Academic Plan by Semester Form</a:t>
            </a:r>
            <a:r>
              <a:rPr lang="en-US" dirty="0"/>
              <a:t>.  Explain how to use each.</a:t>
            </a:r>
          </a:p>
        </p:txBody>
      </p:sp>
    </p:spTree>
    <p:extLst>
      <p:ext uri="{BB962C8B-B14F-4D97-AF65-F5344CB8AC3E}">
        <p14:creationId xmlns:p14="http://schemas.microsoft.com/office/powerpoint/2010/main" val="19140307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Student Advising Guidelines</a:t>
            </a:r>
            <a:endParaRPr lang="en-US" dirty="0"/>
          </a:p>
        </p:txBody>
      </p:sp>
      <p:sp>
        <p:nvSpPr>
          <p:cNvPr id="3" name="Content Placeholder 2"/>
          <p:cNvSpPr>
            <a:spLocks noGrp="1"/>
          </p:cNvSpPr>
          <p:nvPr>
            <p:ph idx="1"/>
          </p:nvPr>
        </p:nvSpPr>
        <p:spPr/>
        <p:txBody>
          <a:bodyPr/>
          <a:lstStyle/>
          <a:p>
            <a:pPr lvl="0"/>
            <a:r>
              <a:rPr lang="en-US" b="1" u="sng" dirty="0"/>
              <a:t>First semester academic performance</a:t>
            </a:r>
            <a:r>
              <a:rPr lang="en-US" dirty="0"/>
              <a:t>:  </a:t>
            </a:r>
          </a:p>
          <a:p>
            <a:pPr lvl="1"/>
            <a:r>
              <a:rPr lang="en-US" dirty="0"/>
              <a:t>Performance during the </a:t>
            </a:r>
            <a:r>
              <a:rPr lang="en-US" u="sng" dirty="0"/>
              <a:t>first semester</a:t>
            </a:r>
            <a:r>
              <a:rPr lang="en-US" dirty="0"/>
              <a:t> is the best predictor of retention.  </a:t>
            </a:r>
          </a:p>
          <a:p>
            <a:pPr lvl="1"/>
            <a:r>
              <a:rPr lang="en-US" dirty="0"/>
              <a:t>Knowing this, we should place students in the </a:t>
            </a:r>
            <a:r>
              <a:rPr lang="en-US" u="sng" dirty="0"/>
              <a:t>proper courses</a:t>
            </a:r>
            <a:r>
              <a:rPr lang="en-US" dirty="0"/>
              <a:t> in order to maximize their potential for success.</a:t>
            </a:r>
          </a:p>
          <a:p>
            <a:endParaRPr lang="en-US" dirty="0"/>
          </a:p>
        </p:txBody>
      </p:sp>
    </p:spTree>
    <p:extLst>
      <p:ext uri="{BB962C8B-B14F-4D97-AF65-F5344CB8AC3E}">
        <p14:creationId xmlns:p14="http://schemas.microsoft.com/office/powerpoint/2010/main" val="1626214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dirty="0"/>
              <a:t>Armed with such information, students can now come to future advising sessions prepared with their tentative class schedule.  </a:t>
            </a:r>
          </a:p>
          <a:p>
            <a:pPr lvl="1"/>
            <a:r>
              <a:rPr lang="en-US" dirty="0"/>
              <a:t>As an academic advisor, you should strongly suggest that students prepare for advising sessions in this manner.  </a:t>
            </a:r>
          </a:p>
          <a:p>
            <a:pPr lvl="1"/>
            <a:r>
              <a:rPr lang="en-US" dirty="0"/>
              <a:t>A student knowledgeable of their program of study tends to be more success than one who is not.  </a:t>
            </a:r>
          </a:p>
          <a:p>
            <a:pPr lvl="1"/>
            <a:r>
              <a:rPr lang="en-US" dirty="0"/>
              <a:t>This also empowers the student to have more ownership of their college career.</a:t>
            </a:r>
          </a:p>
        </p:txBody>
      </p:sp>
    </p:spTree>
    <p:extLst>
      <p:ext uri="{BB962C8B-B14F-4D97-AF65-F5344CB8AC3E}">
        <p14:creationId xmlns:p14="http://schemas.microsoft.com/office/powerpoint/2010/main" val="8220130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0"/>
            <a:r>
              <a:rPr lang="en-US" dirty="0"/>
              <a:t>As you advise the student, if they choose to ignore the advice given to them:</a:t>
            </a:r>
            <a:endParaRPr lang="en-US" sz="2400" dirty="0"/>
          </a:p>
          <a:p>
            <a:pPr lvl="1"/>
            <a:r>
              <a:rPr lang="en-US" dirty="0"/>
              <a:t>Document how you advised the student on the </a:t>
            </a:r>
            <a:r>
              <a:rPr lang="en-US" u="sng" dirty="0"/>
              <a:t>PCC Academic Advising Form</a:t>
            </a:r>
            <a:r>
              <a:rPr lang="en-US" dirty="0"/>
              <a:t>.</a:t>
            </a:r>
          </a:p>
          <a:p>
            <a:pPr lvl="1"/>
            <a:r>
              <a:rPr lang="en-US" dirty="0"/>
              <a:t>Have the student sign the form acknowledging that they have chosen to disregard your advice as to the best way to complete their degree program.</a:t>
            </a:r>
          </a:p>
          <a:p>
            <a:pPr lvl="1"/>
            <a:r>
              <a:rPr lang="en-US" dirty="0"/>
              <a:t>This statement is located on the back of the form.  This form is located on the PCC Academic Advising Center.</a:t>
            </a:r>
          </a:p>
        </p:txBody>
      </p:sp>
    </p:spTree>
    <p:extLst>
      <p:ext uri="{BB962C8B-B14F-4D97-AF65-F5344CB8AC3E}">
        <p14:creationId xmlns:p14="http://schemas.microsoft.com/office/powerpoint/2010/main" val="37164792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b="1" u="sng" dirty="0"/>
              <a:t>Advising For Math</a:t>
            </a:r>
          </a:p>
        </p:txBody>
      </p:sp>
      <p:sp>
        <p:nvSpPr>
          <p:cNvPr id="3" name="Content Placeholder 2"/>
          <p:cNvSpPr>
            <a:spLocks noGrp="1"/>
          </p:cNvSpPr>
          <p:nvPr>
            <p:ph idx="1"/>
          </p:nvPr>
        </p:nvSpPr>
        <p:spPr>
          <a:xfrm>
            <a:off x="457200" y="1600200"/>
            <a:ext cx="8229600" cy="4724400"/>
          </a:xfrm>
        </p:spPr>
        <p:txBody>
          <a:bodyPr/>
          <a:lstStyle/>
          <a:p>
            <a:r>
              <a:rPr lang="en-US" dirty="0"/>
              <a:t>Programs at PCC require different math courses to fulfill the degree math requirement.</a:t>
            </a:r>
          </a:p>
          <a:p>
            <a:r>
              <a:rPr lang="en-US" dirty="0"/>
              <a:t>In order to help the student fulfill their educational goals, talk to them about their plans.</a:t>
            </a:r>
          </a:p>
          <a:p>
            <a:pPr lvl="1"/>
            <a:r>
              <a:rPr lang="en-US" dirty="0"/>
              <a:t>Do you only desire a 2 year degree or do you plan to pursue a 4 year degree or higher at some point?</a:t>
            </a:r>
          </a:p>
        </p:txBody>
      </p:sp>
    </p:spTree>
    <p:extLst>
      <p:ext uri="{BB962C8B-B14F-4D97-AF65-F5344CB8AC3E}">
        <p14:creationId xmlns:p14="http://schemas.microsoft.com/office/powerpoint/2010/main" val="7801106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91200"/>
          </a:xfrm>
          <a:noFill/>
        </p:spPr>
        <p:txBody>
          <a:bodyPr>
            <a:normAutofit/>
          </a:bodyPr>
          <a:lstStyle/>
          <a:p>
            <a:pPr lvl="1"/>
            <a:r>
              <a:rPr lang="en-US" dirty="0"/>
              <a:t>This question is important because it will help you advise the student which math course would best meet their educational goals.</a:t>
            </a:r>
          </a:p>
          <a:p>
            <a:pPr lvl="1"/>
            <a:r>
              <a:rPr lang="en-US" dirty="0"/>
              <a:t>For example, if an EDU student only wants the 2 year degree, I advise them to take either MAT 110 or 143.  If they plan to pursue a higher degree, I advise them to take MAT 171.</a:t>
            </a:r>
          </a:p>
        </p:txBody>
      </p:sp>
    </p:spTree>
    <p:extLst>
      <p:ext uri="{BB962C8B-B14F-4D97-AF65-F5344CB8AC3E}">
        <p14:creationId xmlns:p14="http://schemas.microsoft.com/office/powerpoint/2010/main" val="33080329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943600"/>
          </a:xfrm>
        </p:spPr>
        <p:txBody>
          <a:bodyPr>
            <a:normAutofit/>
          </a:bodyPr>
          <a:lstStyle/>
          <a:p>
            <a:r>
              <a:rPr lang="en-US" dirty="0"/>
              <a:t>Math and college transfer:</a:t>
            </a:r>
          </a:p>
          <a:p>
            <a:pPr lvl="1"/>
            <a:r>
              <a:rPr lang="en-US" dirty="0"/>
              <a:t>MAT 110 is not transferable to a four year college/university.</a:t>
            </a:r>
          </a:p>
          <a:p>
            <a:pPr lvl="1"/>
            <a:r>
              <a:rPr lang="en-US" dirty="0"/>
              <a:t>MAT 143 &amp; 152 are transferable, but some university programs do not prefer it. </a:t>
            </a:r>
          </a:p>
          <a:p>
            <a:pPr lvl="1"/>
            <a:r>
              <a:rPr lang="en-US" dirty="0"/>
              <a:t>MAT 171 is transferable and preferred by many more university programs than MAT 143 &amp; 152.</a:t>
            </a:r>
          </a:p>
          <a:p>
            <a:r>
              <a:rPr lang="en-US" dirty="0"/>
              <a:t>When dealing with a transfer student, check with each individual College/University program to find out more about which transferable community college math they prefer. </a:t>
            </a:r>
          </a:p>
        </p:txBody>
      </p:sp>
    </p:spTree>
    <p:extLst>
      <p:ext uri="{BB962C8B-B14F-4D97-AF65-F5344CB8AC3E}">
        <p14:creationId xmlns:p14="http://schemas.microsoft.com/office/powerpoint/2010/main" val="34400396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lvl="1"/>
            <a:r>
              <a:rPr lang="en-US" dirty="0"/>
              <a:t>Access the PCC Transfer Center in Moodle under “Resource”.</a:t>
            </a:r>
          </a:p>
          <a:p>
            <a:pPr lvl="1"/>
            <a:r>
              <a:rPr lang="en-US" dirty="0"/>
              <a:t>Check out the university/community college crosswalk (BDP, etc.)</a:t>
            </a:r>
          </a:p>
          <a:p>
            <a:pPr lvl="1"/>
            <a:endParaRPr lang="en-US" dirty="0"/>
          </a:p>
        </p:txBody>
      </p:sp>
    </p:spTree>
    <p:extLst>
      <p:ext uri="{BB962C8B-B14F-4D97-AF65-F5344CB8AC3E}">
        <p14:creationId xmlns:p14="http://schemas.microsoft.com/office/powerpoint/2010/main" val="72080725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a:t>Courses Not In The Program of Study</a:t>
            </a:r>
          </a:p>
        </p:txBody>
      </p:sp>
      <p:sp>
        <p:nvSpPr>
          <p:cNvPr id="3" name="Content Placeholder 2"/>
          <p:cNvSpPr>
            <a:spLocks noGrp="1"/>
          </p:cNvSpPr>
          <p:nvPr>
            <p:ph idx="1"/>
          </p:nvPr>
        </p:nvSpPr>
        <p:spPr/>
        <p:txBody>
          <a:bodyPr/>
          <a:lstStyle/>
          <a:p>
            <a:r>
              <a:rPr lang="en-US" dirty="0"/>
              <a:t>Academic advisors </a:t>
            </a:r>
            <a:r>
              <a:rPr lang="en-US" b="1" u="sng" dirty="0"/>
              <a:t>should not</a:t>
            </a:r>
            <a:r>
              <a:rPr lang="en-US" dirty="0"/>
              <a:t> place students in courses that are not part of the program of study in order to “give them hours.”</a:t>
            </a:r>
          </a:p>
          <a:p>
            <a:pPr lvl="1"/>
            <a:r>
              <a:rPr lang="en-US" dirty="0"/>
              <a:t>These courses </a:t>
            </a:r>
            <a:r>
              <a:rPr lang="en-US" b="1" u="sng" dirty="0"/>
              <a:t>will not be paid for</a:t>
            </a:r>
            <a:r>
              <a:rPr lang="en-US" dirty="0"/>
              <a:t> by financial aid.</a:t>
            </a:r>
          </a:p>
          <a:p>
            <a:pPr lvl="1"/>
            <a:r>
              <a:rPr lang="en-US" dirty="0"/>
              <a:t>Be prepared for the occasional student who will ask you to do this.</a:t>
            </a:r>
          </a:p>
        </p:txBody>
      </p:sp>
    </p:spTree>
    <p:extLst>
      <p:ext uri="{BB962C8B-B14F-4D97-AF65-F5344CB8AC3E}">
        <p14:creationId xmlns:p14="http://schemas.microsoft.com/office/powerpoint/2010/main" val="73008549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r>
              <a:rPr lang="en-US" dirty="0"/>
              <a:t>If a student wishes to take a course that is not a part of their program of study for </a:t>
            </a:r>
            <a:r>
              <a:rPr lang="en-US" b="1" u="sng" dirty="0"/>
              <a:t>personal enrichment</a:t>
            </a:r>
            <a:r>
              <a:rPr lang="en-US" dirty="0"/>
              <a:t>, you must explain the following things:</a:t>
            </a:r>
          </a:p>
          <a:p>
            <a:pPr lvl="1"/>
            <a:r>
              <a:rPr lang="en-US" dirty="0"/>
              <a:t>The course </a:t>
            </a:r>
            <a:r>
              <a:rPr lang="en-US" b="1" u="sng" dirty="0"/>
              <a:t>will not be paid for</a:t>
            </a:r>
            <a:r>
              <a:rPr lang="en-US" dirty="0"/>
              <a:t> by financial aid.</a:t>
            </a:r>
          </a:p>
          <a:p>
            <a:pPr lvl="1"/>
            <a:r>
              <a:rPr lang="en-US" dirty="0"/>
              <a:t>The course </a:t>
            </a:r>
            <a:r>
              <a:rPr lang="en-US" b="1" u="sng" dirty="0"/>
              <a:t>will not count</a:t>
            </a:r>
            <a:r>
              <a:rPr lang="en-US" dirty="0"/>
              <a:t> toward graduation requirements.</a:t>
            </a:r>
          </a:p>
          <a:p>
            <a:r>
              <a:rPr lang="en-US" dirty="0"/>
              <a:t>Be sure to fill out the </a:t>
            </a:r>
            <a:r>
              <a:rPr lang="en-US" u="sng" dirty="0"/>
              <a:t>PCC Course Acknowledgement Form</a:t>
            </a:r>
            <a:r>
              <a:rPr lang="en-US" dirty="0"/>
              <a:t> in this instance.</a:t>
            </a:r>
          </a:p>
          <a:p>
            <a:pPr lvl="1"/>
            <a:r>
              <a:rPr lang="en-US" dirty="0"/>
              <a:t>Located on the PCC Advising Moodle site.</a:t>
            </a:r>
          </a:p>
        </p:txBody>
      </p:sp>
    </p:spTree>
    <p:extLst>
      <p:ext uri="{BB962C8B-B14F-4D97-AF65-F5344CB8AC3E}">
        <p14:creationId xmlns:p14="http://schemas.microsoft.com/office/powerpoint/2010/main" val="31005874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lvl="0"/>
            <a:r>
              <a:rPr lang="en-US" dirty="0"/>
              <a:t>Evidence shows that </a:t>
            </a:r>
            <a:r>
              <a:rPr lang="en-US" u="sng" dirty="0"/>
              <a:t>effective academic advising</a:t>
            </a:r>
            <a:r>
              <a:rPr lang="en-US" dirty="0"/>
              <a:t> and uncomplicated registration procedures can be major factors in student retention. </a:t>
            </a:r>
          </a:p>
          <a:p>
            <a:pPr lvl="0"/>
            <a:r>
              <a:rPr lang="en-US" dirty="0"/>
              <a:t>Through positive interaction with students, college bonds and connections can be formed, making both advising and registration core processes in retention.</a:t>
            </a:r>
          </a:p>
          <a:p>
            <a:endParaRPr lang="en-US" dirty="0"/>
          </a:p>
        </p:txBody>
      </p:sp>
    </p:spTree>
    <p:extLst>
      <p:ext uri="{BB962C8B-B14F-4D97-AF65-F5344CB8AC3E}">
        <p14:creationId xmlns:p14="http://schemas.microsoft.com/office/powerpoint/2010/main" val="23334804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Key People in Student Services</a:t>
            </a:r>
          </a:p>
        </p:txBody>
      </p:sp>
      <p:sp>
        <p:nvSpPr>
          <p:cNvPr id="3" name="Content Placeholder 2"/>
          <p:cNvSpPr>
            <a:spLocks noGrp="1"/>
          </p:cNvSpPr>
          <p:nvPr>
            <p:ph idx="1"/>
          </p:nvPr>
        </p:nvSpPr>
        <p:spPr/>
        <p:txBody>
          <a:bodyPr/>
          <a:lstStyle/>
          <a:p>
            <a:pPr lvl="0"/>
            <a:r>
              <a:rPr lang="en-US" b="1" u="sng" dirty="0"/>
              <a:t>Latonya Bryant</a:t>
            </a:r>
            <a:r>
              <a:rPr lang="en-US" dirty="0"/>
              <a:t>: the PCC Registrar. </a:t>
            </a:r>
          </a:p>
          <a:p>
            <a:pPr lvl="1"/>
            <a:r>
              <a:rPr lang="en-US" dirty="0"/>
              <a:t>Please refer all registrar-related matters to her.</a:t>
            </a:r>
          </a:p>
          <a:p>
            <a:pPr lvl="0"/>
            <a:r>
              <a:rPr lang="en-US" b="1" u="sng" dirty="0"/>
              <a:t>Gretchen Steiger</a:t>
            </a:r>
            <a:r>
              <a:rPr lang="en-US" dirty="0"/>
              <a:t>: the PCC Financial Aid Director. </a:t>
            </a:r>
          </a:p>
          <a:p>
            <a:pPr lvl="1"/>
            <a:r>
              <a:rPr lang="en-US" dirty="0"/>
              <a:t>Please refer all FA and VA matters to her.</a:t>
            </a:r>
          </a:p>
          <a:p>
            <a:r>
              <a:rPr lang="en-US" b="1" u="sng" dirty="0"/>
              <a:t>Julie Wiley</a:t>
            </a:r>
            <a:r>
              <a:rPr lang="en-US" dirty="0"/>
              <a:t>: Admissions</a:t>
            </a:r>
          </a:p>
          <a:p>
            <a:r>
              <a:rPr lang="en-US" b="1" u="sng" dirty="0"/>
              <a:t>Cristy Warner</a:t>
            </a:r>
            <a:r>
              <a:rPr lang="en-US" dirty="0"/>
              <a:t>: Counselor</a:t>
            </a:r>
          </a:p>
          <a:p>
            <a:r>
              <a:rPr lang="en-US" b="1" u="sng" dirty="0"/>
              <a:t>Jamie Gibbs</a:t>
            </a:r>
            <a:r>
              <a:rPr lang="en-US" dirty="0"/>
              <a:t>: VP of Student Services</a:t>
            </a:r>
          </a:p>
        </p:txBody>
      </p:sp>
    </p:spTree>
    <p:extLst>
      <p:ext uri="{BB962C8B-B14F-4D97-AF65-F5344CB8AC3E}">
        <p14:creationId xmlns:p14="http://schemas.microsoft.com/office/powerpoint/2010/main" val="32861248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u="sng" dirty="0"/>
              <a:t>Getting Started</a:t>
            </a:r>
          </a:p>
        </p:txBody>
      </p:sp>
    </p:spTree>
    <p:extLst>
      <p:ext uri="{BB962C8B-B14F-4D97-AF65-F5344CB8AC3E}">
        <p14:creationId xmlns:p14="http://schemas.microsoft.com/office/powerpoint/2010/main" val="39763779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Getting Started</a:t>
            </a:r>
          </a:p>
        </p:txBody>
      </p:sp>
      <p:sp>
        <p:nvSpPr>
          <p:cNvPr id="3" name="Content Placeholder 2"/>
          <p:cNvSpPr>
            <a:spLocks noGrp="1"/>
          </p:cNvSpPr>
          <p:nvPr>
            <p:ph idx="1"/>
          </p:nvPr>
        </p:nvSpPr>
        <p:spPr/>
        <p:txBody>
          <a:bodyPr>
            <a:normAutofit/>
          </a:bodyPr>
          <a:lstStyle/>
          <a:p>
            <a:pPr lvl="0"/>
            <a:r>
              <a:rPr lang="en-US" dirty="0"/>
              <a:t>Upon meeting a new student for the first time, introduce yourself and your program.  Engage in conversation; learn as much as you can about them as a person.</a:t>
            </a:r>
            <a:endParaRPr lang="en-US" sz="2800" dirty="0"/>
          </a:p>
          <a:p>
            <a:pPr lvl="0"/>
            <a:r>
              <a:rPr lang="en-US" dirty="0"/>
              <a:t>Talk to the student about why they are here at PCC.</a:t>
            </a:r>
            <a:endParaRPr lang="en-US" sz="2400" dirty="0"/>
          </a:p>
          <a:p>
            <a:pPr lvl="1"/>
            <a:r>
              <a:rPr lang="en-US" dirty="0"/>
              <a:t>Ask about the student’s educational and career goals and help him/her develop an educational plan to reach those goals.</a:t>
            </a:r>
            <a:endParaRPr lang="en-US" sz="2400" dirty="0"/>
          </a:p>
          <a:p>
            <a:endParaRPr lang="en-US" dirty="0"/>
          </a:p>
        </p:txBody>
      </p:sp>
    </p:spTree>
    <p:extLst>
      <p:ext uri="{BB962C8B-B14F-4D97-AF65-F5344CB8AC3E}">
        <p14:creationId xmlns:p14="http://schemas.microsoft.com/office/powerpoint/2010/main" val="15378550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dirty="0"/>
              <a:t>Ask questions such as: Are you planning to transfer to a four-year college?  Are you planning to go to work after you receive your two-year degree?  If so, what are you planning to do?  These kinds of questions will help determine which classes within the program of study best suit the student.</a:t>
            </a:r>
            <a:endParaRPr lang="en-US" sz="2800" dirty="0"/>
          </a:p>
          <a:p>
            <a:pPr lvl="1"/>
            <a:r>
              <a:rPr lang="en-US" dirty="0"/>
              <a:t>Based on the conversation, you need to determine if they in the right place.  If they are interested in another program, introduce them to the proper subject matter expert.</a:t>
            </a:r>
          </a:p>
        </p:txBody>
      </p:sp>
    </p:spTree>
    <p:extLst>
      <p:ext uri="{BB962C8B-B14F-4D97-AF65-F5344CB8AC3E}">
        <p14:creationId xmlns:p14="http://schemas.microsoft.com/office/powerpoint/2010/main" val="30786226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en-US" dirty="0"/>
              <a:t>As you get to know the student, be sure to start a file on them for your records.  </a:t>
            </a:r>
          </a:p>
          <a:p>
            <a:r>
              <a:rPr lang="en-US" dirty="0"/>
              <a:t>Collect basic information as listed at the top of the </a:t>
            </a:r>
            <a:r>
              <a:rPr lang="en-US" u="sng" dirty="0"/>
              <a:t>PCC Academic Advising Form</a:t>
            </a:r>
            <a:r>
              <a:rPr lang="en-US" dirty="0"/>
              <a:t>.  </a:t>
            </a:r>
          </a:p>
          <a:p>
            <a:pPr lvl="1"/>
            <a:r>
              <a:rPr lang="en-US" dirty="0"/>
              <a:t>Located in the “Advising Forms” module.</a:t>
            </a:r>
          </a:p>
          <a:p>
            <a:pPr lvl="1"/>
            <a:r>
              <a:rPr lang="en-US" dirty="0"/>
              <a:t>Pay careful attention to contact numbers.  This makes getting up with the student in the future much easier.</a:t>
            </a:r>
          </a:p>
          <a:p>
            <a:pPr lvl="1"/>
            <a:r>
              <a:rPr lang="en-US" dirty="0"/>
              <a:t>Give the student your contact information as well.</a:t>
            </a:r>
          </a:p>
          <a:p>
            <a:endParaRPr lang="en-US" dirty="0"/>
          </a:p>
        </p:txBody>
      </p:sp>
    </p:spTree>
    <p:extLst>
      <p:ext uri="{BB962C8B-B14F-4D97-AF65-F5344CB8AC3E}">
        <p14:creationId xmlns:p14="http://schemas.microsoft.com/office/powerpoint/2010/main" val="26468347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1857</TotalTime>
  <Words>2268</Words>
  <Application>Microsoft Office PowerPoint</Application>
  <PresentationFormat>On-screen Show (4:3)</PresentationFormat>
  <Paragraphs>151</Paragraphs>
  <Slides>37</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37</vt:i4>
      </vt:variant>
    </vt:vector>
  </HeadingPairs>
  <TitlesOfParts>
    <vt:vector size="40" baseType="lpstr">
      <vt:lpstr>Arial</vt:lpstr>
      <vt:lpstr>Calibri</vt:lpstr>
      <vt:lpstr>Office Theme</vt:lpstr>
      <vt:lpstr>Academic Advising</vt:lpstr>
      <vt:lpstr>Advising Resources</vt:lpstr>
      <vt:lpstr>Student Advising Guidelines</vt:lpstr>
      <vt:lpstr>PowerPoint Presentation</vt:lpstr>
      <vt:lpstr>Key People in Student Services</vt:lpstr>
      <vt:lpstr>Getting Started</vt:lpstr>
      <vt:lpstr>Getting Started</vt:lpstr>
      <vt:lpstr>PowerPoint Presentation</vt:lpstr>
      <vt:lpstr>PowerPoint Presentation</vt:lpstr>
      <vt:lpstr>PowerPoint Presentation</vt:lpstr>
      <vt:lpstr>PowerPoint Presentation</vt:lpstr>
      <vt:lpstr>Student Information</vt:lpstr>
      <vt:lpstr>PowerPoint Presentation</vt:lpstr>
      <vt:lpstr>Course Selection</vt:lpstr>
      <vt:lpstr>Course Selection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Advising For Math</vt:lpstr>
      <vt:lpstr>PowerPoint Presentation</vt:lpstr>
      <vt:lpstr>PowerPoint Presentation</vt:lpstr>
      <vt:lpstr>PowerPoint Presentation</vt:lpstr>
      <vt:lpstr>Courses Not In The Program of Study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Fall 2013 Advising Professional Development</dc:title>
  <dc:creator>Neil Callahan</dc:creator>
  <cp:lastModifiedBy>Neil Callahan</cp:lastModifiedBy>
  <cp:revision>181</cp:revision>
  <cp:lastPrinted>2015-05-07T15:07:59Z</cp:lastPrinted>
  <dcterms:created xsi:type="dcterms:W3CDTF">2013-11-11T16:54:46Z</dcterms:created>
  <dcterms:modified xsi:type="dcterms:W3CDTF">2024-02-05T16:56:30Z</dcterms:modified>
</cp:coreProperties>
</file>