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sldIdLst>
    <p:sldId id="290" r:id="rId2"/>
    <p:sldId id="272" r:id="rId3"/>
    <p:sldId id="281" r:id="rId4"/>
    <p:sldId id="278" r:id="rId5"/>
    <p:sldId id="261" r:id="rId6"/>
    <p:sldId id="262" r:id="rId7"/>
    <p:sldId id="259" r:id="rId8"/>
    <p:sldId id="263" r:id="rId9"/>
    <p:sldId id="280" r:id="rId10"/>
    <p:sldId id="269" r:id="rId11"/>
    <p:sldId id="267" r:id="rId12"/>
    <p:sldId id="273" r:id="rId13"/>
    <p:sldId id="264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76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573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college completion </a:t>
            </a:r>
            <a:r>
              <a:rPr lang="en-US" dirty="0" smtClean="0"/>
              <a:t>rates </a:t>
            </a:r>
          </a:p>
          <a:p>
            <a:pPr>
              <a:defRPr/>
            </a:pPr>
            <a:r>
              <a:rPr lang="en-US" dirty="0" smtClean="0"/>
              <a:t>(source: NCES)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college completion rates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29</c:v>
                </c:pt>
                <c:pt idx="2">
                  <c:v>28</c:v>
                </c:pt>
                <c:pt idx="3">
                  <c:v>29</c:v>
                </c:pt>
                <c:pt idx="4">
                  <c:v>31</c:v>
                </c:pt>
                <c:pt idx="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2C-4508-91D5-0FEEB4B74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93920"/>
        <c:axId val="90897056"/>
      </c:lineChart>
      <c:catAx>
        <c:axId val="908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897056"/>
        <c:crossesAt val="0"/>
        <c:auto val="1"/>
        <c:lblAlgn val="ctr"/>
        <c:lblOffset val="100"/>
        <c:noMultiLvlLbl val="0"/>
      </c:catAx>
      <c:valAx>
        <c:axId val="908970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8939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2105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9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Anticipated Outcomes </a:t>
            </a:r>
          </a:p>
          <a:p>
            <a:r>
              <a:rPr lang="en-US" dirty="0" smtClean="0"/>
              <a:t>Retention</a:t>
            </a:r>
          </a:p>
          <a:p>
            <a:r>
              <a:rPr lang="en-US" dirty="0" smtClean="0"/>
              <a:t>Persistence</a:t>
            </a:r>
          </a:p>
          <a:p>
            <a:r>
              <a:rPr lang="en-US" dirty="0" smtClean="0"/>
              <a:t>Completion </a:t>
            </a:r>
          </a:p>
          <a:p>
            <a:r>
              <a:rPr lang="en-US" dirty="0" smtClean="0"/>
              <a:t>Return on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of Education</a:t>
            </a:r>
          </a:p>
          <a:p>
            <a:pPr lvl="1"/>
            <a:r>
              <a:rPr lang="en-US" dirty="0" smtClean="0"/>
              <a:t>In 2008, 26% of first-time community college students attained a degree or certificate within 5 years</a:t>
            </a:r>
          </a:p>
          <a:p>
            <a:pPr lvl="1"/>
            <a:r>
              <a:rPr lang="en-US" dirty="0" smtClean="0"/>
              <a:t>40% of community college students leave without a credential within 2 semesters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9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not enrolled in the prior 3 terms</a:t>
            </a:r>
          </a:p>
          <a:p>
            <a:pPr lvl="1"/>
            <a:r>
              <a:rPr lang="en-US" dirty="0" smtClean="0"/>
              <a:t>i.e. Fall 2016 intake (students not enrolled in Summer 2016, Spring 2016, Fall 2015)</a:t>
            </a:r>
          </a:p>
          <a:p>
            <a:r>
              <a:rPr lang="en-US" dirty="0" smtClean="0"/>
              <a:t>Once in the study, students remain in the study</a:t>
            </a:r>
          </a:p>
          <a:p>
            <a:r>
              <a:rPr lang="en-US" dirty="0" smtClean="0"/>
              <a:t>20,000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1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Caldwell</a:t>
            </a:r>
          </a:p>
          <a:p>
            <a:r>
              <a:rPr lang="en-US" dirty="0" smtClean="0"/>
              <a:t>Carteret </a:t>
            </a:r>
          </a:p>
          <a:p>
            <a:r>
              <a:rPr lang="en-US" dirty="0" smtClean="0"/>
              <a:t>Cleveland</a:t>
            </a:r>
          </a:p>
          <a:p>
            <a:r>
              <a:rPr lang="en-US" dirty="0" smtClean="0"/>
              <a:t>College of the Albemarle</a:t>
            </a:r>
          </a:p>
          <a:p>
            <a:r>
              <a:rPr lang="en-US" dirty="0" smtClean="0"/>
              <a:t>Isothermal</a:t>
            </a:r>
          </a:p>
          <a:p>
            <a:r>
              <a:rPr lang="en-US" dirty="0" smtClean="0"/>
              <a:t>Pamlico</a:t>
            </a:r>
          </a:p>
          <a:p>
            <a:r>
              <a:rPr lang="en-US" dirty="0" smtClean="0"/>
              <a:t>Randolph</a:t>
            </a:r>
          </a:p>
          <a:p>
            <a:r>
              <a:rPr lang="en-US" dirty="0" smtClean="0"/>
              <a:t>Roanoke-Chowan</a:t>
            </a:r>
          </a:p>
          <a:p>
            <a:r>
              <a:rPr lang="en-US" dirty="0" smtClean="0"/>
              <a:t>Southwestern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1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9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 txBox="1">
            <a:spLocks noGrp="1"/>
          </p:cNvSpPr>
          <p:nvPr>
            <p:ph type="ctrTitle"/>
          </p:nvPr>
        </p:nvSpPr>
        <p:spPr>
          <a:xfrm>
            <a:off x="4011591" y="942820"/>
            <a:ext cx="5132100" cy="501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indent="0" algn="l" rtl="0">
              <a:buNone/>
            </a:pPr>
            <a:r>
              <a:rPr lang="en-US" sz="7200" smtClean="0">
                <a:solidFill>
                  <a:srgbClr val="000000"/>
                </a:solidFill>
              </a:rPr>
              <a:t>Click to edit Master title style</a:t>
            </a:r>
            <a:endParaRPr lang="en"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1_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0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1_twoCol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1_title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00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1_CAPTION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3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62617-323B-465B-9B3E-6003A103FC3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954219-4CCC-4C95-A996-FE9E0D25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62617-323B-465B-9B3E-6003A103FC3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954219-4CCC-4C95-A996-FE9E0D25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FF7651-22E2-4E64-85F8-437A73C2EF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8D49A3-9595-4513-BD5D-5119B61E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FF7651-22E2-4E64-85F8-437A73C2EF9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8D49A3-9595-4513-BD5D-5119B61E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1_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1_twoCol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3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1_title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22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1_CAPTION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5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50" r:id="rId7"/>
    <p:sldLayoutId id="2147483651" r:id="rId8"/>
    <p:sldLayoutId id="2147483652" r:id="rId9"/>
    <p:sldLayoutId id="2147483653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>
        <p:wipe/>
      </p:transition>
    </mc:Choice>
    <mc:Fallback xmlns="">
      <p:transition advClick="0" advTm="20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9QhONUsT6zOoXn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hoffarth@cccc.edu" TargetMode="External"/><Relationship Id="rId7" Type="http://schemas.openxmlformats.org/officeDocument/2006/relationships/hyperlink" Target="mailto:ncallahan@pamlicocc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cwarner@pamlicocc.edu" TargetMode="External"/><Relationship Id="rId5" Type="http://schemas.openxmlformats.org/officeDocument/2006/relationships/hyperlink" Target="mailto:christief0063@Carteret.edu" TargetMode="External"/><Relationship Id="rId4" Type="http://schemas.openxmlformats.org/officeDocument/2006/relationships/hyperlink" Target="mailto:sbuchanan@ccc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794"/>
            <a:ext cx="8229600" cy="138339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The Power of Data-Informed Success Coaching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591835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Seth Buchanan, Neil </a:t>
            </a:r>
            <a:r>
              <a:rPr lang="en-US" dirty="0" smtClean="0"/>
              <a:t>Callahan, Christie </a:t>
            </a:r>
            <a:r>
              <a:rPr lang="en-US" dirty="0"/>
              <a:t>Harris, Sarah </a:t>
            </a:r>
            <a:r>
              <a:rPr lang="en-US" dirty="0" err="1"/>
              <a:t>Hoffarth</a:t>
            </a:r>
            <a:r>
              <a:rPr lang="en-US" dirty="0"/>
              <a:t>, </a:t>
            </a:r>
            <a:r>
              <a:rPr lang="en-US" dirty="0" err="1" smtClean="0"/>
              <a:t>Cristy</a:t>
            </a:r>
            <a:r>
              <a:rPr lang="en-US" dirty="0" smtClean="0"/>
              <a:t> </a:t>
            </a:r>
            <a:r>
              <a:rPr lang="en-US" dirty="0"/>
              <a:t>Warner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48" y="1879231"/>
            <a:ext cx="5328622" cy="3984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96" y="2080660"/>
            <a:ext cx="2892783" cy="3346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875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DISCLAIMER: Content developed under grant P11GX150010 from the U.S. Department of </a:t>
            </a:r>
            <a:r>
              <a:rPr lang="en-US" sz="1200" dirty="0" smtClean="0"/>
              <a:t>Education but </a:t>
            </a:r>
            <a:r>
              <a:rPr lang="en-US" sz="1200" dirty="0"/>
              <a:t>do not necessarily represent the policy of the U.S. Department of </a:t>
            </a:r>
            <a:r>
              <a:rPr lang="en-US" sz="1200" dirty="0" smtClean="0"/>
              <a:t>Education</a:t>
            </a:r>
            <a:r>
              <a:rPr lang="en-US" sz="1200" dirty="0"/>
              <a:t>, and you should </a:t>
            </a:r>
            <a:r>
              <a:rPr lang="en-US" sz="1200" dirty="0" smtClean="0"/>
              <a:t>not assume </a:t>
            </a:r>
            <a:r>
              <a:rPr lang="en-US" sz="1200" dirty="0"/>
              <a:t>endorsement by the Federal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16512995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34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77815" y="2827605"/>
            <a:ext cx="6602660" cy="38996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Business As Usual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Services already in operation at college</a:t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Assignment of advisor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student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Academic/Student Success Center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Programs serving unique populations (e.g. TRIO)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college-specific services</a:t>
            </a:r>
            <a:endParaRPr lang="en-US" u="sng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New </a:t>
            </a:r>
            <a:r>
              <a:rPr lang="en-US" u="sng" dirty="0" err="1" smtClean="0">
                <a:solidFill>
                  <a:schemeClr val="tx1"/>
                </a:solidFill>
              </a:rPr>
              <a:t>Aviso</a:t>
            </a:r>
            <a:r>
              <a:rPr lang="en-US" u="sng" dirty="0" smtClean="0">
                <a:solidFill>
                  <a:schemeClr val="tx1"/>
                </a:solidFill>
              </a:rPr>
              <a:t> functionality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Students create profile in </a:t>
            </a:r>
            <a:r>
              <a:rPr lang="en-US" dirty="0" err="1" smtClean="0">
                <a:solidFill>
                  <a:schemeClr val="tx1"/>
                </a:solidFill>
              </a:rPr>
              <a:t>Aviso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Students receive auto-alerts from </a:t>
            </a:r>
            <a:r>
              <a:rPr lang="en-US" dirty="0" err="1" smtClean="0">
                <a:solidFill>
                  <a:schemeClr val="tx1"/>
                </a:solidFill>
              </a:rPr>
              <a:t>Aviso</a:t>
            </a:r>
            <a:r>
              <a:rPr lang="en-US" dirty="0" smtClean="0">
                <a:solidFill>
                  <a:schemeClr val="tx1"/>
                </a:solidFill>
              </a:rPr>
              <a:t> for attendance, grades, registration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Students receive achievement alerts from </a:t>
            </a:r>
            <a:r>
              <a:rPr lang="en-US" dirty="0" err="1" smtClean="0">
                <a:solidFill>
                  <a:schemeClr val="tx1"/>
                </a:solidFill>
              </a:rPr>
              <a:t>Aviso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Students assigned predictive analytic risk score by </a:t>
            </a:r>
            <a:r>
              <a:rPr lang="en-US" dirty="0" err="1" smtClean="0">
                <a:solidFill>
                  <a:schemeClr val="tx1"/>
                </a:solidFill>
              </a:rPr>
              <a:t>Aviso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906" y="249992"/>
            <a:ext cx="6825945" cy="238846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Treatment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Student assigned to a Success Coach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Coach proactively outreaches to student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Coach receives auto-alerts &amp; achievement alerts, and reaches out to student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Coach uses </a:t>
            </a:r>
            <a:r>
              <a:rPr lang="en-US" dirty="0" err="1" smtClean="0">
                <a:solidFill>
                  <a:schemeClr val="tx1"/>
                </a:solidFill>
              </a:rPr>
              <a:t>Aviso</a:t>
            </a:r>
            <a:r>
              <a:rPr lang="en-US" dirty="0" smtClean="0">
                <a:solidFill>
                  <a:schemeClr val="tx1"/>
                </a:solidFill>
              </a:rPr>
              <a:t> risk score to inform student outreach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Coach receives staff-generated early alerts, and outreaches to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4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Bettinger</a:t>
            </a:r>
            <a:r>
              <a:rPr lang="en-US" dirty="0" smtClean="0"/>
              <a:t> and Baker (2011) is validated!</a:t>
            </a:r>
          </a:p>
          <a:p>
            <a:r>
              <a:rPr lang="en-US" dirty="0" smtClean="0"/>
              <a:t>Establishment of </a:t>
            </a:r>
            <a:r>
              <a:rPr lang="en-US" dirty="0"/>
              <a:t>s</a:t>
            </a:r>
            <a:r>
              <a:rPr lang="en-US" dirty="0" smtClean="0"/>
              <a:t>uccess coaching as a best practice</a:t>
            </a:r>
          </a:p>
          <a:p>
            <a:r>
              <a:rPr lang="en-US" dirty="0" smtClean="0"/>
              <a:t>Statewide/National model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88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Works: Partner Colleges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145" y="1795131"/>
            <a:ext cx="7457710" cy="3257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7" y="5231215"/>
            <a:ext cx="4553213" cy="14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nccommunitycolleges.edu/sites/default/files/logo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8" y="5334292"/>
            <a:ext cx="3209913" cy="12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8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64" y="2845249"/>
            <a:ext cx="4201719" cy="2934325"/>
          </a:xfrm>
        </p:spPr>
        <p:txBody>
          <a:bodyPr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Smallest of ten partner schools in Carolina Works project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Located </a:t>
            </a:r>
            <a:r>
              <a:rPr lang="en-US" sz="2400" dirty="0"/>
              <a:t>in Rural Eastern North </a:t>
            </a:r>
            <a:r>
              <a:rPr lang="en-US" sz="2400" dirty="0" smtClean="0"/>
              <a:t>Carolina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Small College with Big Heart and Many Hats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64" y="213979"/>
            <a:ext cx="2481618" cy="2409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8902" y="2871309"/>
            <a:ext cx="4455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11000"/>
              <a:buFont typeface="Arial" panose="020B0604020202020204" pitchFamily="34" charset="0"/>
              <a:buChar char="•"/>
            </a:pPr>
            <a:r>
              <a:rPr lang="en-US" sz="2400" dirty="0" smtClean="0"/>
              <a:t>Small college with boating and culinary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Located  in Eastern North Carolina on </a:t>
            </a:r>
            <a:r>
              <a:rPr lang="en-US" sz="2400" dirty="0"/>
              <a:t>the shores of the beautiful Bogue Sound -- part of the Atlantic Intracoastal Waterway.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17087"/>
            <a:ext cx="38860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CARTERET COMMUNITY COLLEGE</a:t>
            </a:r>
            <a:endParaRPr lang="en-US" sz="15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0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14552" cy="1600200"/>
          </a:xfrm>
        </p:spPr>
        <p:txBody>
          <a:bodyPr/>
          <a:lstStyle/>
          <a:p>
            <a:r>
              <a:rPr lang="en-US" sz="3600" u="sng" dirty="0"/>
              <a:t>Early Implementation Phase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914552" cy="3811588"/>
          </a:xfrm>
        </p:spPr>
        <p:txBody>
          <a:bodyPr/>
          <a:lstStyle/>
          <a:p>
            <a:r>
              <a:rPr lang="en-US" b="1" dirty="0"/>
              <a:t> 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Selection of Leadership Team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Making the Connection with Partners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Divide and Conquer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03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14552" cy="1600200"/>
          </a:xfrm>
        </p:spPr>
        <p:txBody>
          <a:bodyPr/>
          <a:lstStyle/>
          <a:p>
            <a:r>
              <a:rPr lang="en-US" sz="3600" u="sng" dirty="0"/>
              <a:t>Team Leadership Workgroup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914552" cy="381158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Overall </a:t>
            </a:r>
            <a:r>
              <a:rPr lang="en-US" sz="3000" dirty="0"/>
              <a:t>Project Oversight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Financials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Contractual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118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14552" cy="1600200"/>
          </a:xfrm>
        </p:spPr>
        <p:txBody>
          <a:bodyPr/>
          <a:lstStyle/>
          <a:p>
            <a:r>
              <a:rPr lang="en-US" sz="3600" u="sng" dirty="0"/>
              <a:t>Technology </a:t>
            </a:r>
            <a:r>
              <a:rPr lang="en-US" sz="3600" u="sng" dirty="0" smtClean="0"/>
              <a:t>Workgroup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914552" cy="381158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Connection </a:t>
            </a:r>
            <a:r>
              <a:rPr lang="en-US" sz="3200" dirty="0"/>
              <a:t>with Data Solution (Colleague)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Connection with LMS (</a:t>
            </a:r>
            <a:r>
              <a:rPr lang="en-US" sz="3200" dirty="0" smtClean="0"/>
              <a:t>Moodle &amp; Blackboard)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Connection with Student Communication </a:t>
            </a:r>
            <a:r>
              <a:rPr lang="en-US" sz="3200" dirty="0" smtClean="0"/>
              <a:t>Portal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1508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14552" cy="1600200"/>
          </a:xfrm>
        </p:spPr>
        <p:txBody>
          <a:bodyPr/>
          <a:lstStyle/>
          <a:p>
            <a:r>
              <a:rPr lang="en-US" sz="3600" u="sng" dirty="0"/>
              <a:t>Success Coach </a:t>
            </a:r>
            <a:r>
              <a:rPr lang="en-US" sz="3600" u="sng" dirty="0" smtClean="0"/>
              <a:t>Workgroup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914552" cy="381158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Project Awareness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College Acclimation (keys, phones, stakeholders)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Research-based training readings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Appreciative Advising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5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7914552" cy="1600200"/>
          </a:xfrm>
        </p:spPr>
        <p:txBody>
          <a:bodyPr/>
          <a:lstStyle/>
          <a:p>
            <a:r>
              <a:rPr lang="en-US" sz="3600" u="sng" dirty="0"/>
              <a:t>Status </a:t>
            </a:r>
            <a:r>
              <a:rPr lang="en-US" sz="3600" u="sng" dirty="0" smtClean="0"/>
              <a:t>Today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914552" cy="381158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Project Kick-Off Meeting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Fine Tuning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Expected Up and Running Late Summer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85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05898"/>
              </p:ext>
            </p:extLst>
          </p:nvPr>
        </p:nvGraphicFramePr>
        <p:xfrm>
          <a:off x="622043" y="1692349"/>
          <a:ext cx="8111130" cy="44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329609" y="269986"/>
            <a:ext cx="8644270" cy="1143000"/>
          </a:xfrm>
        </p:spPr>
        <p:txBody>
          <a:bodyPr/>
          <a:lstStyle/>
          <a:p>
            <a:pPr algn="ctr"/>
            <a:r>
              <a:rPr lang="en-US" dirty="0" smtClean="0"/>
              <a:t>The old reform paradigm has not worked.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101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21875" y="303614"/>
            <a:ext cx="3910083" cy="1143000"/>
          </a:xfrm>
        </p:spPr>
        <p:txBody>
          <a:bodyPr/>
          <a:lstStyle/>
          <a:p>
            <a:r>
              <a:rPr lang="en-US" sz="2800" u="sng" dirty="0"/>
              <a:t>Growing </a:t>
            </a:r>
            <a:r>
              <a:rPr lang="en-US" sz="2800" u="sng" dirty="0" smtClean="0"/>
              <a:t>Pains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sz="half" idx="2"/>
          </p:nvPr>
        </p:nvSpPr>
        <p:spPr>
          <a:xfrm>
            <a:off x="4629150" y="1144588"/>
            <a:ext cx="3886200" cy="435133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Confinements of being a Study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Working with Build-as-you-go Technology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Faculty Buy-In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Reworking Student Affairs </a:t>
            </a:r>
          </a:p>
          <a:p>
            <a:endParaRPr lang="en-US" sz="2800" dirty="0"/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629841" y="1144588"/>
            <a:ext cx="3999309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Faculty champion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Engaged Leadership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Intentional stakeholder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Tie-ins with ongoing projects (CBD, QEP)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trenches of Student Development work</a:t>
            </a:r>
          </a:p>
          <a:p>
            <a:endParaRPr lang="en-US" sz="2800" dirty="0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359445" y="303614"/>
            <a:ext cx="426970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u="sng" dirty="0" smtClean="0"/>
              <a:t>Our Success Moments</a:t>
            </a:r>
            <a:br>
              <a:rPr lang="en-US" sz="2800" u="sng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97857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Success Coaching Best Practices</a:t>
            </a:r>
          </a:p>
        </p:txBody>
      </p:sp>
      <p:pic>
        <p:nvPicPr>
          <p:cNvPr id="4" name="Picture 2" descr="https://scontent-iad3-1.xx.fbcdn.net/t31.0-8/11951619_878682415556669_4043318111669282873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0" y="2026720"/>
            <a:ext cx="7922400" cy="46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222664"/>
            <a:ext cx="6342689" cy="72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hlinkClick r:id="rId3"/>
              </a:rPr>
              <a:t>What is Success Coaching?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8884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Coaching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 Coaching is . . . </a:t>
            </a:r>
          </a:p>
          <a:p>
            <a:pPr marL="457200" lvl="1" indent="0">
              <a:buNone/>
            </a:pPr>
            <a:r>
              <a:rPr lang="en-US" dirty="0"/>
              <a:t>“an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interactive process </a:t>
            </a:r>
            <a:r>
              <a:rPr lang="en-US" dirty="0"/>
              <a:t>that focuses on the personal relationship created between the student and the coach. 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coach challenges the student </a:t>
            </a:r>
            <a:r>
              <a:rPr lang="en-US" dirty="0"/>
              <a:t>to think about his or her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personal and/or professional goals </a:t>
            </a:r>
            <a:r>
              <a:rPr lang="en-US" dirty="0"/>
              <a:t>in order to relate them to his or her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academic/educational goals</a:t>
            </a:r>
            <a:r>
              <a:rPr lang="en-US" dirty="0"/>
              <a:t>. In this learning process, it is important for the coach to encourage 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student to become more self-aware</a:t>
            </a:r>
            <a:r>
              <a:rPr lang="en-US" dirty="0"/>
              <a:t> by understanding his or her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strengths, values, interests, purpose, and passion </a:t>
            </a:r>
            <a:r>
              <a:rPr lang="en-US" dirty="0">
                <a:latin typeface="Calibri" panose="020F0502020204030204" pitchFamily="34" charset="0"/>
                <a:cs typeface="Aharoni" pitchFamily="2" charset="-79"/>
              </a:rPr>
              <a:t>through proactive outreach</a:t>
            </a:r>
            <a:r>
              <a:rPr lang="en-US" dirty="0">
                <a:latin typeface="Calibri" panose="020F0502020204030204" pitchFamily="34" charset="0"/>
              </a:rPr>
              <a:t>.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84594351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Coaching Best Practices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9567" y="1558977"/>
            <a:ext cx="7794885" cy="4617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Success Coaching is not . . .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b="17656"/>
          <a:stretch/>
        </p:blipFill>
        <p:spPr bwMode="auto">
          <a:xfrm>
            <a:off x="196645" y="2238917"/>
            <a:ext cx="4451555" cy="2929444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47" y="1417637"/>
            <a:ext cx="3199325" cy="4807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3655" r="2314" b="4302"/>
          <a:stretch/>
        </p:blipFill>
        <p:spPr bwMode="auto">
          <a:xfrm>
            <a:off x="2517012" y="3495393"/>
            <a:ext cx="4800600" cy="3362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103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content-iad3-1.xx.fbcdn.net/v/t1.0-9/12141787_903241739767403_1811505835790780201_n.jpg?oh=8a1d44403575009d233bf12dfffd9dba&amp;oe=577A20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27858" b="27482"/>
          <a:stretch/>
        </p:blipFill>
        <p:spPr bwMode="auto">
          <a:xfrm>
            <a:off x="2804044" y="3241586"/>
            <a:ext cx="3708298" cy="345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Coaching Best Practices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587" y="1537558"/>
            <a:ext cx="8057213" cy="4759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How do we help students?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/>
          <a:stretch/>
        </p:blipFill>
        <p:spPr bwMode="auto">
          <a:xfrm>
            <a:off x="288617" y="2319423"/>
            <a:ext cx="3278535" cy="231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content-iad3-1.xx.fbcdn.net/v/t1.0-9/12313882_924119954346248_1803412204869135227_n.jpg?oh=4884a1eb3831b7eb0eda375ee87b69e9&amp;oe=5774264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22633" r="12690" b="47274"/>
          <a:stretch/>
        </p:blipFill>
        <p:spPr bwMode="auto">
          <a:xfrm>
            <a:off x="5912764" y="1929648"/>
            <a:ext cx="3373615" cy="308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3472606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Coaching Best Practices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825625"/>
            <a:ext cx="7922302" cy="4485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Start Building your relationship Early!</a:t>
            </a:r>
          </a:p>
          <a:p>
            <a:r>
              <a:rPr lang="en-US" sz="2400" dirty="0" smtClean="0"/>
              <a:t>Introduction</a:t>
            </a:r>
          </a:p>
          <a:p>
            <a:pPr lvl="1"/>
            <a:r>
              <a:rPr lang="en-US" dirty="0" smtClean="0"/>
              <a:t>Emails – Caseload Messaging and Messaging by Analytics</a:t>
            </a:r>
          </a:p>
          <a:p>
            <a:pPr lvl="1"/>
            <a:r>
              <a:rPr lang="en-US" dirty="0" smtClean="0"/>
              <a:t>Phone Calls</a:t>
            </a:r>
          </a:p>
          <a:p>
            <a:r>
              <a:rPr lang="en-US" sz="2400" dirty="0" smtClean="0"/>
              <a:t>Get out of your office</a:t>
            </a:r>
          </a:p>
          <a:p>
            <a:r>
              <a:rPr lang="en-US" sz="2400" dirty="0" smtClean="0"/>
              <a:t>Proactive Outreach</a:t>
            </a:r>
          </a:p>
          <a:p>
            <a:r>
              <a:rPr lang="en-US" sz="2400" dirty="0" smtClean="0"/>
              <a:t>Don’t Wait –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ACT NOW!</a:t>
            </a:r>
          </a:p>
          <a:p>
            <a:pPr lvl="2"/>
            <a:endParaRPr lang="en-US" dirty="0" smtClean="0"/>
          </a:p>
        </p:txBody>
      </p:sp>
      <p:pic>
        <p:nvPicPr>
          <p:cNvPr id="5" name="Picture 2" descr="http://www.myadroit.com/wp-content/uploads/2015/12/Building-Relationshi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49" y="3942031"/>
            <a:ext cx="5181600" cy="26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23686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832" y="309433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695" y="1558977"/>
            <a:ext cx="4781862" cy="4901784"/>
          </a:xfrm>
        </p:spPr>
        <p:txBody>
          <a:bodyPr>
            <a:normAutofit fontScale="40000" lnSpcReduction="20000"/>
          </a:bodyPr>
          <a:lstStyle/>
          <a:p>
            <a:r>
              <a:rPr lang="en-US" sz="4600" dirty="0" smtClean="0"/>
              <a:t>Monitor Student Progress</a:t>
            </a:r>
          </a:p>
          <a:p>
            <a:pPr lvl="1"/>
            <a:r>
              <a:rPr lang="en-US" sz="4600" dirty="0" smtClean="0"/>
              <a:t>Current Grade Alerts</a:t>
            </a:r>
          </a:p>
          <a:p>
            <a:pPr lvl="2"/>
            <a:r>
              <a:rPr lang="en-US" sz="4600" dirty="0" smtClean="0"/>
              <a:t>Launched Every 4 Weeks</a:t>
            </a:r>
          </a:p>
          <a:p>
            <a:pPr lvl="2"/>
            <a:r>
              <a:rPr lang="en-US" sz="4600" dirty="0" smtClean="0"/>
              <a:t>Grade Threshold</a:t>
            </a:r>
          </a:p>
          <a:p>
            <a:pPr lvl="1"/>
            <a:r>
              <a:rPr lang="en-US" sz="4600" dirty="0" smtClean="0"/>
              <a:t>On-ground Attendance Alerts</a:t>
            </a:r>
          </a:p>
          <a:p>
            <a:pPr lvl="2"/>
            <a:r>
              <a:rPr lang="en-US" sz="4600" dirty="0" smtClean="0"/>
              <a:t>Cut-off varies by class credit hours</a:t>
            </a:r>
          </a:p>
          <a:p>
            <a:pPr lvl="1"/>
            <a:r>
              <a:rPr lang="en-US" sz="4600" dirty="0" smtClean="0"/>
              <a:t>Online Attendance Alerts</a:t>
            </a:r>
          </a:p>
          <a:p>
            <a:pPr lvl="2"/>
            <a:r>
              <a:rPr lang="en-US" sz="4600" dirty="0" smtClean="0"/>
              <a:t>If student has not accessed course in 7 days</a:t>
            </a:r>
          </a:p>
          <a:p>
            <a:pPr lvl="2"/>
            <a:r>
              <a:rPr lang="en-US" sz="4600" dirty="0" smtClean="0"/>
              <a:t>Classes that are exempt</a:t>
            </a:r>
          </a:p>
          <a:p>
            <a:pPr lvl="1"/>
            <a:r>
              <a:rPr lang="en-US" sz="4600" dirty="0" smtClean="0"/>
              <a:t>Instructor Issued Early Alerts</a:t>
            </a:r>
          </a:p>
          <a:p>
            <a:r>
              <a:rPr lang="en-US" sz="4600" dirty="0" smtClean="0"/>
              <a:t>Student Outreach</a:t>
            </a:r>
          </a:p>
          <a:p>
            <a:pPr lvl="1"/>
            <a:r>
              <a:rPr lang="en-US" sz="4600" dirty="0" smtClean="0"/>
              <a:t>Phone</a:t>
            </a:r>
          </a:p>
          <a:p>
            <a:pPr lvl="1"/>
            <a:r>
              <a:rPr lang="en-US" sz="4600" dirty="0" smtClean="0"/>
              <a:t>Email</a:t>
            </a:r>
          </a:p>
          <a:p>
            <a:pPr lvl="1"/>
            <a:r>
              <a:rPr lang="en-US" sz="4600" dirty="0" smtClean="0"/>
              <a:t>Wait outside of classroom</a:t>
            </a:r>
          </a:p>
          <a:p>
            <a:pPr lvl="1"/>
            <a:r>
              <a:rPr lang="en-US" sz="4600" dirty="0" smtClean="0"/>
              <a:t>Student Center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5122" name="Picture 2" descr="http://www.controldesign.com/assets/00_images/2014/11/CD114-LL-Cybersecurit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7" y="2686050"/>
            <a:ext cx="34448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846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705" y="283201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705" y="1762164"/>
            <a:ext cx="3886200" cy="4351338"/>
          </a:xfrm>
        </p:spPr>
        <p:txBody>
          <a:bodyPr/>
          <a:lstStyle/>
          <a:p>
            <a:r>
              <a:rPr lang="en-US" sz="2200" dirty="0" err="1" smtClean="0"/>
              <a:t>Aviso</a:t>
            </a:r>
            <a:r>
              <a:rPr lang="en-US" sz="2200" dirty="0" smtClean="0"/>
              <a:t> is only as good as the information that it brings in:</a:t>
            </a:r>
          </a:p>
          <a:p>
            <a:pPr lvl="1"/>
            <a:r>
              <a:rPr lang="en-US" sz="2200" dirty="0" smtClean="0"/>
              <a:t>Blackboard/Moodle</a:t>
            </a:r>
          </a:p>
          <a:p>
            <a:pPr lvl="1"/>
            <a:r>
              <a:rPr lang="en-US" sz="2200" dirty="0" err="1" smtClean="0"/>
              <a:t>WebAttend</a:t>
            </a:r>
            <a:endParaRPr lang="en-US" sz="2200" dirty="0" smtClean="0"/>
          </a:p>
          <a:p>
            <a:pPr lvl="1"/>
            <a:r>
              <a:rPr lang="en-US" sz="2200" dirty="0" smtClean="0"/>
              <a:t>Records Software</a:t>
            </a:r>
          </a:p>
          <a:p>
            <a:r>
              <a:rPr lang="en-US" sz="2200" dirty="0" smtClean="0"/>
              <a:t>If Data areas are not updated regularly, </a:t>
            </a:r>
            <a:r>
              <a:rPr lang="en-US" sz="2200" dirty="0" err="1" smtClean="0"/>
              <a:t>Aviso</a:t>
            </a:r>
            <a:r>
              <a:rPr lang="en-US" sz="2200" dirty="0" smtClean="0"/>
              <a:t> will provide coaches with bad information.</a:t>
            </a:r>
            <a:endParaRPr lang="en-US" sz="2200" dirty="0"/>
          </a:p>
        </p:txBody>
      </p:sp>
      <p:pic>
        <p:nvPicPr>
          <p:cNvPr id="6148" name="Picture 4" descr="http://3.bp.blogspot.com/_fmXuFMOsKnE/SlgvJbeDQ4I/AAAAAAAAAC4/5hfK8oskQJo/S1600-R/++soapbox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3" y="2436813"/>
            <a:ext cx="39798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373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695" y="274638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3334" y="1645743"/>
            <a:ext cx="4553262" cy="4351338"/>
          </a:xfrm>
        </p:spPr>
        <p:txBody>
          <a:bodyPr/>
          <a:lstStyle/>
          <a:p>
            <a:r>
              <a:rPr lang="en-US" sz="2200" dirty="0" smtClean="0"/>
              <a:t>Single Point of Contact</a:t>
            </a:r>
          </a:p>
          <a:p>
            <a:pPr lvl="1"/>
            <a:r>
              <a:rPr lang="en-US" sz="2200" dirty="0" smtClean="0"/>
              <a:t>One-stop Shopping</a:t>
            </a:r>
          </a:p>
          <a:p>
            <a:pPr lvl="1"/>
            <a:r>
              <a:rPr lang="en-US" sz="2200" dirty="0" smtClean="0"/>
              <a:t>Coaches know a little bit about EVERYTHING</a:t>
            </a:r>
          </a:p>
          <a:p>
            <a:r>
              <a:rPr lang="en-US" sz="2200" dirty="0" smtClean="0"/>
              <a:t>Who are your Champions?</a:t>
            </a:r>
          </a:p>
          <a:p>
            <a:pPr lvl="1"/>
            <a:r>
              <a:rPr lang="en-US" sz="2200" dirty="0" smtClean="0"/>
              <a:t>Financial Aid</a:t>
            </a:r>
          </a:p>
          <a:p>
            <a:pPr lvl="1"/>
            <a:r>
              <a:rPr lang="en-US" sz="2200" dirty="0" smtClean="0"/>
              <a:t>Registrar</a:t>
            </a:r>
          </a:p>
          <a:p>
            <a:pPr lvl="1"/>
            <a:r>
              <a:rPr lang="en-US" sz="2200" dirty="0" smtClean="0"/>
              <a:t>Student Services</a:t>
            </a:r>
          </a:p>
          <a:p>
            <a:pPr lvl="1"/>
            <a:r>
              <a:rPr lang="en-US" sz="2200" dirty="0" smtClean="0"/>
              <a:t>Business Office</a:t>
            </a:r>
          </a:p>
          <a:p>
            <a:pPr lvl="1"/>
            <a:r>
              <a:rPr lang="en-US" sz="2200" dirty="0" smtClean="0"/>
              <a:t>Faculty</a:t>
            </a:r>
          </a:p>
        </p:txBody>
      </p:sp>
      <p:pic>
        <p:nvPicPr>
          <p:cNvPr id="7170" name="Picture 2" descr="http://4.bp.blogspot.com/-2sbmaiJlzAs/VhXKcRurRII/AAAAAAAABSU/PafKCS25mcw/s1600/jack_of_all_trades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062371"/>
            <a:ext cx="2279650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954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59113" y="283201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87713" y="1807460"/>
            <a:ext cx="3886200" cy="4351338"/>
          </a:xfrm>
        </p:spPr>
        <p:txBody>
          <a:bodyPr/>
          <a:lstStyle/>
          <a:p>
            <a:r>
              <a:rPr lang="en-US" sz="2200" dirty="0" smtClean="0"/>
              <a:t>Put yourself in the student’s shoes</a:t>
            </a:r>
          </a:p>
          <a:p>
            <a:pPr lvl="1"/>
            <a:r>
              <a:rPr lang="en-US" sz="2200" dirty="0" smtClean="0"/>
              <a:t>Sent from department to department to get answers</a:t>
            </a:r>
          </a:p>
          <a:p>
            <a:pPr lvl="1"/>
            <a:r>
              <a:rPr lang="en-US" sz="2200" dirty="0" smtClean="0"/>
              <a:t>Long waits</a:t>
            </a:r>
          </a:p>
          <a:p>
            <a:pPr lvl="1"/>
            <a:r>
              <a:rPr lang="en-US" sz="2200" dirty="0" smtClean="0"/>
              <a:t>Frustration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7" name="Picture 4" descr="http://3.bp.blogspot.com/_fmXuFMOsKnE/SlgvJbeDQ4I/AAAAAAAAAC4/5hfK8oskQJo/S1600-R/++soapbox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13" y="2535082"/>
            <a:ext cx="3765550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736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" y="316651"/>
            <a:ext cx="895339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894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4793" y="298191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3393" y="2086691"/>
            <a:ext cx="3886200" cy="4351338"/>
          </a:xfrm>
        </p:spPr>
        <p:txBody>
          <a:bodyPr/>
          <a:lstStyle/>
          <a:p>
            <a:r>
              <a:rPr lang="en-US" sz="2200" dirty="0" smtClean="0"/>
              <a:t>If a student hand-off has to occur</a:t>
            </a:r>
          </a:p>
          <a:p>
            <a:pPr lvl="1"/>
            <a:r>
              <a:rPr lang="en-US" sz="2200" dirty="0" smtClean="0"/>
              <a:t>Escort, if possible</a:t>
            </a:r>
          </a:p>
          <a:p>
            <a:pPr lvl="1"/>
            <a:r>
              <a:rPr lang="en-US" sz="2200" dirty="0" smtClean="0"/>
              <a:t>Document everything – </a:t>
            </a:r>
            <a:r>
              <a:rPr lang="en-US" sz="2200" dirty="0" err="1" smtClean="0"/>
              <a:t>Aviso</a:t>
            </a:r>
            <a:r>
              <a:rPr lang="en-US" sz="2200" dirty="0" smtClean="0"/>
              <a:t> Notes</a:t>
            </a:r>
          </a:p>
          <a:p>
            <a:r>
              <a:rPr lang="en-US" sz="2200" dirty="0" smtClean="0"/>
              <a:t>Avoid the “cell-phone carrier conversation”</a:t>
            </a:r>
            <a:endParaRPr lang="en-US" sz="2200" dirty="0"/>
          </a:p>
        </p:txBody>
      </p:sp>
      <p:pic>
        <p:nvPicPr>
          <p:cNvPr id="8194" name="Picture 2" descr="http://cdn.nextshark.com/wp-content/uploads/2014/10/Guy-yelling-at-phon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15" y="2886075"/>
            <a:ext cx="3886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4459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1806" y="283201"/>
            <a:ext cx="8229600" cy="1143000"/>
          </a:xfrm>
        </p:spPr>
        <p:txBody>
          <a:bodyPr/>
          <a:lstStyle/>
          <a:p>
            <a:r>
              <a:rPr lang="en-US" dirty="0" smtClean="0"/>
              <a:t>Success Coaching Best Practices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2" y="1830388"/>
            <a:ext cx="726598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127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11" y="1766772"/>
            <a:ext cx="3330726" cy="2490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4852"/>
            <a:ext cx="6858000" cy="3285111"/>
          </a:xfrm>
        </p:spPr>
        <p:txBody>
          <a:bodyPr anchor="t"/>
          <a:lstStyle/>
          <a:p>
            <a:pPr algn="ctr"/>
            <a:r>
              <a:rPr lang="en-US" dirty="0" smtClean="0"/>
              <a:t>Thanks, y’all!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Sarah </a:t>
            </a:r>
            <a:r>
              <a:rPr lang="en-US" sz="2000" dirty="0" err="1" smtClean="0"/>
              <a:t>Hoffarth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shoffarth@cccc.edu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Seth Buchanan </a:t>
            </a:r>
            <a:r>
              <a:rPr lang="en-US" sz="2000" dirty="0" smtClean="0">
                <a:hlinkClick r:id="rId4"/>
              </a:rPr>
              <a:t>sbuchanan@cccc.edu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Christie Harris </a:t>
            </a:r>
            <a:r>
              <a:rPr lang="en-US" sz="2000" dirty="0" smtClean="0">
                <a:hlinkClick r:id="rId5"/>
              </a:rPr>
              <a:t>christief0063@Carteret.edu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Cristy</a:t>
            </a:r>
            <a:r>
              <a:rPr lang="en-US" sz="2000" dirty="0" smtClean="0"/>
              <a:t> Lewis Warner </a:t>
            </a:r>
            <a:r>
              <a:rPr lang="en-US" sz="2000" dirty="0" smtClean="0">
                <a:hlinkClick r:id="rId6"/>
              </a:rPr>
              <a:t>cwarner@pamlicocc.edu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Neil Callahan </a:t>
            </a:r>
            <a:r>
              <a:rPr lang="en-US" sz="2000" dirty="0" smtClean="0">
                <a:hlinkClick r:id="rId7"/>
              </a:rPr>
              <a:t>ncallahan@pamlicocc.edu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3810" y="6187521"/>
            <a:ext cx="733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DISCLAIMER: Content developed under grant P11GX150010 from the U.S. Department of </a:t>
            </a:r>
            <a:r>
              <a:rPr lang="en-US" sz="1200" dirty="0" smtClean="0"/>
              <a:t>Education but </a:t>
            </a:r>
            <a:r>
              <a:rPr lang="en-US" sz="1200" dirty="0"/>
              <a:t>do not necessarily represent the policy of the U.S. Department of </a:t>
            </a:r>
            <a:r>
              <a:rPr lang="en-US" sz="1200" dirty="0" smtClean="0"/>
              <a:t>Education</a:t>
            </a:r>
            <a:r>
              <a:rPr lang="en-US" sz="1200" dirty="0"/>
              <a:t>, and you should </a:t>
            </a:r>
            <a:r>
              <a:rPr lang="en-US" sz="1200" dirty="0" smtClean="0"/>
              <a:t>not assume </a:t>
            </a:r>
            <a:r>
              <a:rPr lang="en-US" sz="1200" dirty="0"/>
              <a:t>endorsement by the Federal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30703688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w8PDRQQEBAPEBQWDw8QFRAUEBcPFBQQFRUXFhUUFBQYHSggGBolHBQUITEhJSkrLi4uFx8zODMsNygtLisBCgoKDg0OGxAQGy0kICYsLCwsNCwsLCwsLC4vLCwsLCwsLCwsLCwsLCwsLC0sLSwsLCwsLCwsLCwsLCwsLCwsLP/AABEIAOEA4QMBEQACEQEDEQH/xAAbAAEAAwEBAQEAAAAAAAAAAAAAAQQFBgMCB//EAD0QAAIBAQMGCwYGAwADAAAAAAABAgMEBRESITFBUXETIjJSU2GBkZKh0RQVorHB4QZCYmNy8CNDgjOy8f/EABsBAQACAwEBAAAAAAAAAAAAAAAEBQIDBgEH/8QAOxEAAgECAQcJBQkAAwEAAAAAAAECAwQRBRITITFBUQYUUmFxgZGh0SIyU7HhFRYzQmKSosHwQ3LxJP/aAAwDAQACEQMRAD8A/cAAAAAAAAAAAAAAAAAAAAAAAAAAAAAAAAAAAAAAAAAASAQASAQASAQAAAAAAAACQCACQCACQCAAAAAASAQASAQAAAAAAAACQCAAAAAAAAAAAAAD4q1oQWMpKO94GmtcUqKxqSS7TKMJS91YlCtfVNclSl5LzKWvyitofhpy8l5+hKhZTe3UUql91HyYxj8TKmrykuJe5FLzJEbKC2tsryvOs/ztbkkQp5avZfn8EvQ2q2pLcebtlXpJ95oeUbp7akvEz0NPooK2Vekn4jxZQul/yS8RoafRR9xvGsv9j7cGbo5XvY7Kj8mYu3pP8p7075qrTky7MPkTKXKK7j72Eu7D5GqVlTezUXKN9wfKi49azotKHKWjLVVi12azRKxkvdeJfoWqnU5Mk+rQ+4ure+t7j8Oafz8NpFnSnD3kexLNYAAAAAAAAAAABIBABIBABIBAAAAB42m1QprGbw2LW9yIl1fULWONWWHVvfcbKdKVR4RRjWq+ZyzQWQtumX2OUvOUNap7NFZq47/Rf7WWFOzjHXLWZs5NvFtt7W8ShnUlN5022+slpJakQYHoAPuFKT0Rk9ybNsKFWfuxb7EzFyitrPRWKq/9c/CyQsnXb2U5eBjpqfSQdiq9HPuDybdr/jl4Hmmp9JHnKhNaYyW+LRolbVoe9BrtTM1OL2NHwaTIABM9TaeKBfst61YZm8tbHp7GXFply5oapPOXXt8fXEjVLWnPZqNmx3hTq6Hg+a9PZtOsssq291qi8JcHt+pX1bedPbsLZZGggAAAAAAAAEgEAAAAAAAAAybwvdR4tLBvnalu2nM5Sy/GnjTt9b47l2cfkTqFm37U/AxJzcnjJtvazkalSdSTlN4t8SxSUVgiDA9LtmuurPPhkrbL0Le1yJdV9bWauv0I9S6pw6zSoXLTXKbk/Ci/t+TtvDXUbk/Bf7vIc72b93UXqVlpx5MIrsLelZW9L3IJdxHlVnLaz1JRrAAAAB51LPCXKjF70aKtrRq+/BPtRnGpKOxlKtc9KXJxhueK7mVNfk9a1Pcxi+rZ4MkQvKi26zOtN0VYZ1hNdWnuKG6yBc0dcPaXVt8CXTu6ctuoz2sHg83UUkk4vB6mSgjxNrWgatgvdx4tTjLna1v2nS5Oy/OnhC41rjvXbx+ZCrWieuBuQmpLFNNPWdfTqRqRUoPFMrWmngyTM8AAAAAAJAIAAAAAAk0li3gtpjKSis6TwR6ljqRz953m6mMINqOt65fY4nK2WZXDdKi8Ib+v6Fpb2yh7UtvyM0oCWXLFd06ufkx5z+i1lpYZJr3etao8X/XE0VbiNPVtZuWSwU6WhYvnPO/sdlZ5Lt7VYxWL4vb9Csq3E6m3YWixNIAAAAAAAAAAAAAPC02OnUXGjn26H3kK7sKF0sKkdfHf4m2nWnT91mHbbrnTzrjx261vRx9/kStbYzh7UfNdqLKjdRnqeplApSSW7BbpUntjrj9V1lnk7KdSznq1xe1f2us0VqEaq6zpKFaM4qUXin/cGd9b3FO4pqpTeKZUTg4PBn2bjEAAAAEgEAAAAAA5+9bx4R5EHxFpfOfocPljKzuJaKk/YX8voWttb5izpbfkZqKBLHUiWbN3XT+eqt0PX0OryXkLZVuV2R9fTxK+vd/lh4mykdWkksEV4PQAAAAAAAAAAAAAAAAAAZd43UpYyp4KWuOp+jOcypkONXGpQWEuG5+j8ibQu3H2Z7DClFp4NYNZmjjZRlCTjJYNFmmnrRZu+2SpSx0xemP1XWT8m5RnZ1MVri9q/vtNNeiqkes6alUUoqUXimsUz6FRqwqwU4PFMp5RcXgz6NhiAAASAQAAAAZF923BcFF53ynsWw5jL+Usxc2pvW/e6lw7/kT7Ohj7cu4xDj0WJvXVduRhOa42pc37naZGyOqKVasva3Lh9fkVlzc53sx2GodGQgAAAAAAAAAAfFasoRypY4Lqb+Rpr14UIOpPYupv5GUIObwRV97UOd8L9Ct+3rHp+T9DfzSrwHvahz/hfoPt6x6fk/Qc0q8B72oc/wCF+g+3rHp+T9BzSrwHvahz/hfoPt6x6fk/Qc0q8B72oc/4X6D7esen5P0HNKvAe9qHO+F+g+3rHp+T9BzSrwHvahzvhY+3rHp+T9BzSrwKF5VbPVWVGWE1ryXn6mUuVa+T7uOfCeE11PX1PV5km3hWpvBrUZJzRONK57bkSyJPit90i+yHlJ0Kmhm/Zl5P6kS6oZ8c5bUdAdyVQAABIBAAAPC22hUqbl3La9RDv7tWtCVR7d3W9xso03UmonKzm5Nt523i2fN6lSVSTnLW3rLtJJYI17lsOP8Alkv4r6nTZByZnf8A01V/1X9+hBu6+HsR7zaOuK4AAAAAAAAAAAANY5meNJrBjYc3eth4KWK5Lebqew4LLGTHaVM6HuPZ1dXoW9tX0iwe1FEpiSAAAACzRsNWccqMcVtxRPoZMuq8FUpxxT616mqVenF4Nn37sr8zzXqbvsW+6HmvUx5zS4j3XX5nmvUfYt70PNeo51S4nzO7qyTbg8EsdKZhPI95CLk4al1o9VxSbwTKpWm46O57XwlPB8qObetTO8yJf85oZkvejq7VuZU3VLMlitjL5dkUAEgEAAA5+/LTlVMhaI/+xw/KC80tfRR2R+f0LWzp5sM57yvd1l4WolqWeT6thByZYu7rqP5VrfZ9TbXq6OGO/cdRFJLBZtR9FjFRWC2FK3jrB6AAAAAAAAAAAAAAfFejGcXGWh/3E0XFvC4punNamZQm4SzkcraqDpzcHq0PatTPnF3aztqzpT3ea4l3TqKpHOR5EYzAAANO47VkzyHolo6pHQcn77RVdDLZLZ2/X0Id5Szo5y2o3ztyrAAAOcvex8HPKXJli11PWjgst5P5tWz4+7Lye9ehb2tbPjg9qPC77RwdVS1aHuZDybd81uI1N2x9j/2Jsr09JBo6rE+kp4lIACQCADztNVQhKT1Jv0NF1XVCjKo9yM6cc+SiclKTbbeltt7z5jObnJye16y9SwWCOlumy8HSWPKlxn9Ed/kay5tbrFe1LW/6XcU9zVz59SLhbEcAAAAAAAEgEAEgEAAAAFG9rHwkMVyo511rWimy1k/nVHOivajs61vXoSbWto5YPYzmzgS3AAACeGg9TaeKB1V32nhaalr0Pej6Pk28V1bqe/Y+3/aylr09HNosE80gA8LdZ1VpuOvSnsa0ELKForqhKm9u7t3G2jU0c1I5Vpp4PcfNpRcW09qLvHHYdJdFfLorHSuK+zR5H0DIt1p7VY7Y6n3bPIp7qGZUfXrLpbEckAgAzL/q4U1HnS8l98DneUdfNt401+Z+S+uBNso4zcuBlXbQ4SrFalxnuRzeSrbnF1GL2LW+xE24qZlNs6g+jFKAAAAAAACleFtlRwfB5UX+bKwz7HmKjKWUqtm09HnRe/Hf16iTQoRq6scGU/fv7fxfYqfvO/hfy+hv5j+ryHv39v4vsPvO/hfy+g5j+ryHv39v4vsPvO/hfy+h7zH9XkPfv7fxfYfed/C/l9DzmP6vIe/f2/i+w+87+F/L6DmP6vIe/f2/i+w+87+F/L6HvMf1eQ9+/t/F9h9538L+X0POY/q8jLtNRTm5KOTjnwxxz6znbqtGtVdSMc3Hd1k2nFxik3ieRHMwAAC3d9udFvNlJ6scM+0s8m5TnZOWCxT3Y4d5or0FVS3F737+38X2Lf7zv4Xn9CNzH9R62S91OoouGTjmxxxzkqz5QKvWjSlDNx3446/AwqWeZFyTxNQ6MhHO33QyK2K0SWPbrODy/baK6z1slr79/qW1pPOp4cD1/D9XCco7Vj2r/wCknk3Xza0qb3rHwML2OMVLgbp2ZWEgEAGBf9TGqlsj5s4nlHVzrmMOC+ZaWUcKbfWWPw/R4sp7Xkrs0k7k1b4QnWe94LuNV9PWomwdQQCAAAAAAAD5q01KLjJYp5mjXVpQqwcJrFM9jJxeKOYvCxujPDTF8l9WzefPMpZPnZ1c164vY/8Ab0XNCsqscd+8rFebgAAC9YLvVaLang088cnHt0lxk7JSvYNqpg1tWGPftI1a40T2Fr3E+kXh+5ZfdiXxf4/U08+XR8x7ifSLw/c8+7Evi/x+o58uj5kSuJ4ZqifVk4fU8lyZmk2qmPd9Qr5dHzMho5hpp4Mng8AAABqWe58uCkqizrHk/c6O25P6elGrGrqax936kKd5mScXHzPWNxtPFVM6z8nX3kiPJqcWpKrrX6fqYO+T1ZvmbKOrWOGsrzOv2llUcrmtPseZlFyhoZ9rn74vHx1EuznhUw4mPd08mtB/qw78xyuS6uju6cuvDx1FhXjnU2jqT6QUhIBABzF7Sxrz3pdyR87yzPOvancvBFzbLCkjcuqnk0I9ax7852OR6Wjs4LisfHWVtzLOqstlmaAAAAAAAAADxtlmVWDi96ex7SJe2cLui6c+7qfE2UqjpyzkctVpuEnGWlPA+cVqM6NR057UXcZKSxR8Go9ABYsFpdKopatDXUTsnXjtK6qbtj7DVWpaSGB1MZJrFaGsT6PGSlFSWxlK1g8GSZHgAOcvmz5FXFaJcbt1/wB6zgsu2uhus5bJa+/eW9pUzqeHAoFKSQAADd/D9bGDhseK3M7Pk3cZ1GVJ/lePc/qVl7DCSlxNU6QhAA87TTyqco7YteRHu6WloThxT+RnTlmzTOTpvCSexpnzOnLMnGXBovJLFNHYH1NPFYlASeggA5W8P/PP+bPm2U9d5U/7Mu6H4cew6ijHCCWyKXkfRKMMynGPBJeRTSeMmz7NpiQAAAAAAAACQDJv2yYx4RLOsz647ew5rlDYZ8OcQWtbez6fInWdXB5j3mEcaWQAABvXFasqLpvTHOv4nacnr3SUnQltjs7PoVl5Swlnreah0ZCABn35QyqOVri8ezWUXKC20trnrbF492//AHUS7OebUw4nOnClqAAAX7kq5NZLnJr6r5F3kCto7tR6Sa/v+iLeRxp48DozvCpAAAOQtEcJyWyUl5ny65hmVpx4N/MvoPGKZ10OStyPp1P3F2FE9p9GZ4QAcreC/wA8/wCbPm2U1heVP+zLuh+HHsPn2ur0lTxs18/uviy/c/U90VPorwHtdXpKnjY5/dfFl+5+o0NPorwHtdXpKnjY5/dfFl+5+o0NPorwHtdXpKnjYV9dfFl+5+o0VPorwHtdXpKnjY59dfFl+5+o0VPorwHtdXpKnjY59dfFl+5+o0VPorwHtdXpKnjY59dfFl+5+o0VPorwHtdXpKnjY59dfFl+5+o0VPorwHtdXpKnjY59dfFl+5+o0VPorwIdqqNYOpNrZlM8d7ctYOpLD/s/U9VKC/KvA8iMZgAAH1Cbi8Ytxe1PBmdOpOm86DafU8DxpNYNHp7XV6Sp42b+f3XxZfufqYaGn0V4HtZLdONSLlOTWOdOTawJVllOvTrxlOcnHHXi21h3mFWhCUGklidJVgpRa2prvO+rU1VpuL3rAqIvNaZyEotNp6m0fL5RcJOL2rUXyeKxIMQAD1sk8mpF7JL5kmzqaO4hPg0YVI4wa6jrT6cUQAAByl4L/NP+TPmuUlhd1O1l5Q/Dj2HVQ0Lcj6PT9xdhSPafRmeEAHNXrHC0PrcX5I+f5YgoX8uvB/IuLZ40UbqsVLo4eFHZLJ1ph+FHwRWaap0mT7FS6OHhR79m2nwo+CGnqdJj2Kl0cPCh9m2nwo+CGnqdJmbfFgSjlwSWHKSWraUGXMlQhTVajHDDalw4+pLtbht5sn2GMcoWAAABo3LkSm4TjGWKxTaxzrUX2QdBUqulVinisVilu3ES7zlFSiza9ipdHDwo6z7NtPhR8EV+nqdJj2Kl0cPCh9m2nwo+CGnqdJmTflljDJlGKis8XgsM+lfU5nlBY06OZUpRSWx4eROs6rlipMyjmyaAAAb91UaU6KbhBtNpvBaUdtke2tbi1jKVOLaxT1L/AGwq7mdSFRpNlz2Kl0cPCi0+zbT4UfBGjT1Okz3SJiSSwRqOWvKGTXmv1Y9+f6nzjKlPR3lRdePjrLug8acWViAbQABjgDsYPFJ9SPqsHjFPqKB6mSZHgAOXtKyrTJbamHmfOrtaS/kuM8PMuqfs0U+o6g+ilKSAQAYX4gp4VIy2xw7n9zjOUtLCtCpxWHh/6WdjLGLRtUJYwi9sU/I623nn0oy4pfIrprCTR9m4xAAaxWDPJRUlgwngcrb7PwVRx1aVueg+b5RtHa3Eqe7auxl3RqaSCkVyCbQAetlqZFSMtkl3ayTZ1nRrwqLc0YVI50GjrT6cUQAKN9QxoPqafmU2XqefZSfDB+ZJtHhVRzZwJbgAAG1+Hp5px60/p9DreTNT2akOx/7wK6+WuLNg6kgA9Bzd9L/O90fkcDl5YXsuxfIt7T8JFEpiSAAAdhSXFW5fI+p0lhTiupFBLaz6Nh4ADm7Asu1J/rlPuznA5Ojp8pKX6nL+y3rPMoYdWB0h3xUEgEAGfflHKo481p9mhlFygt9Ja5y2xePdsZLs55tTDiel0VMqhHqxj3EjItXSWUOrV4GF1HNqsuFqRwAADLv+hjTU9cXh2P7nOco7ZToKstsX5P6k2ynhPN4mCcWWYAAB19B4wj/GPyPqVB40ovqXyKGfvM+zaYlW9X/gnu+pW5XeFlU7DfbfixOXPnRcgAAGt+HuXP8AivmdNyZx0tTsXzIN97qNw7ErQAc1fEsbRL/leR8+y5JSvZ4bsPkXFqsKSKRUkgAH1ShlSUdrS7zZRp6SpGHFpHkngmzsD6klgUAPQeVsqZNKUtkX3kW9q6K3nPgmbKUc6aXWZX4epZ5T3RXzf0Ob5M0MXOs+xfN/0Tb6eyPebR1xXEgEAHzUgpRcXoaaNdWmqkHCWxrA9jJxeKMu5G4SnSelPH6ehzuQZOjUq2stqeP9ehNu0pRjURrnTEEgAAHhb4ZVGa/S/LOQso09Ja1I/pfqbaLwqRfWcofNS7ABMVi0trwPYxcpKK3hvDWdhCOEUtiSPqdOObBR4IoG8XiSZYHhmX9VwpKOuUvJf1HP8o66hbqnvk/JEyyhjPO4GAcSWgAABtfh6nmnLrUe7P8AU67kzS9mpU7F4f8ApXX0taRsHUkAN4LE8bSWLG05G0VMucpbZN9h8wuqumrTqcW2X0I5sUjzNBkAC9c1HKrJ6o8b0LjIVvpbtPdHX6Ea7nm0+06Q78qAAZl/VcKSjrk/JZ/Q57lFXzLdU1tk/JEyyhjPO4Fu7qHB0ox14YveyyyZa82towe3a+1mmvUz5tlgnmkkAgAAGZeEeCrQrrRjkz3bf7sOeylDmt1C8js2S9f9wRNoPSU3SfajTR0CeKxRCB6AAVryqZNGb/Th2vMV+VK2itKkurDx1G63jnVEjlj5wXQANC5bNl1Mprixz/8AWpF5kGyda40jXsx19+71It3VzYZq2s6I7sqSJySTbeCSxbMZzjCLlJ4JHqTbwRy94Wrhajlq0JdR86yleu7rue5al2fUuaFLRwwKxXm4ACKxeC06O09jFyaS2sY4HV2Cz8HSUdel73pPpOTrVW1vGnv2vtZSVqmkm5HuTTUZ19WrIp5KfGlm3R1sosvXyoUNFF+1L5b/AEJdpSzpZz2I544UtQAADo7msvB08Ws8s/ZqR3uQ7Lm9vnSXtS1925FTdVc+eC2Ivl0RQAZDjw9r/RT+a+/yOWcef5T/AEU/mvV+SJ+OhodbNc6kgAAkAgAkA869JTg4vQ1gabihGvSlTnsZlCbhJSRXu6bSdOXKhm3x/KyDkypNRdvV96GrtW5m6vFY58dj+e8tloRyJSSWLaS2vMYznGEXKTwS4nqTbwRzt62/hZZMeSn3vacLlnKnOp5lP3F5vj6FrbUNGsXtKBSEot2GwTqvZHXL02lnk/Jda7litUd79OJorV4011nSUKMYRUYrBL+4s723t6dvTVOmsEionNzeLIr14U1jKSX13I8uLqlbxz6ssF/th7CnKbwijn7xvGVXMuLHZrfWziMqZWndvMjqhw49voWlC3VPW9pRKckgAAG5dF3OP+Saz/ljs631nY5FyQ6WFeste5cOt9fyK26uM72I7N5rHTEE8LZao0o4y06lrbIV9fU7Snnzevct7NtKlKpLBHMWivKpJylpfktiPnlzczuarqVNr/2BcwgoRzUeZoMgAaV0WDhJZclxU/E/Qvsi5L5xPTVF7C836cfAiXVfMWatp0B3JVAArXjaODptrlPixXWyvyndu3oNx956o9rN1Cnnz17N4u6y8FTw1vPJ9Z5kyyVrQUX7z1y7RXq6SeO7cWSxNIAJAIAAAAK9ppPFVIrjRzYc6OuPoQLuhLOVekvaju6Ud67d66zbTksHCWx+TKNa+1ohBt9ebyKe45SQTzaMG316vIkwsntkyhWlaK2mM2tijhEpq88oXz9qMmuCWCJUFRpbGj7o3PVlpwjveL7kbaHJ+7qe9hFde3wRjK8prZrNChdVKnnm8rfmXcXdvkO0t/arPOfXqXgRZ3VSeqOo9qt5UYZspPqisSVWyxZUFhnY9Udf0NcbarLd4mdaL7k80IqPW877ijueUlSWqjHN63rfp8yVCyiveeJm1aspPGTbe1nP1a1StLOqNt9ZNjFRWCR8Go9ABas1gqVNEcFznmRY2uSrm51wjguL1I01K8IbWbVhuyFPO+NLa9C3I66wyNRtfbftS4vd2Irq1zKpqWpF5st20liyMZttvaEM0OPL4V26yhv8vUaKcaPtS8l693iTKVpKWuWpGHXrSnLKk8X/AHQcdcXNS4m51Hi/9sLKEIwWETzNBkADSu663PCU+LHZob9EdBkzIk6+FStqjw3v0RDr3ShqjtN+MUlglglmwO1hCMIqMVgkVjbbxZJkeBvA8bSWLBSoQ4Wpwr5KxVNfOXaVNvB3VfnU/dWqC+cu/d1Emb0cNGtu/wBC6W5GAwAAJAIAAAAABTtVOpHPRyc7xaa17UVV5SuKSc7TDW9aa81/fiSKcoS1VCnN23YuzJ9SrnLLb2Jd2b6m9K1/2J4Tp2x6cvskl8mQqlHLM/ezu5pfJm1StlswPCV313ncJPe0/qQpZJv5vGUG+1r1NquKK2MK66/M816hZFvn/wAfmvUc6pcT7jc9Z6orfL0N8eT949qS7/Qwd5SPaFx1NcordiyRT5NV3780vF+hg76G5MsU7jguVKT3ZiwpcmqMdc5t+RplfS3ItU7NQpZ8ILrbxfmWFKzsbXWlFdb1vzNMqtWpxIq3pRj+bHqisTGrlqypfnx7Nf0PY2tWW7xKVe/OZDtl6IqbjlLuow736L1JELHpPwM20WypU5UnhsWZdxQXWULi5/Elq4bF4EynRhD3UeBDNgALdmu6rU0RwXOlmRZ2uSLq41qOC4vV9TRUuKcNrNmx3XCnnfHltehbkdVY5EoW2Epe1Lr2dyIFW6nPUtSLxdEUAAAr1Y8I8n8i5T5z5q6tpBqxdzLR/kXvfqfR7OPhxNsXmLHfu6ussJE1LBYI1A9AAABIBAAAAAAABRtF2qUsqM5wb2PNjtwKe5yRCrNzpzlBvg9XgSady4rBpMryu+0Lk1298miBLJOUIfh12+1v6m5XFF+9D5HlKjbV+ZvdJP5kedDLUNkm+xr+zNTtXuPKVS2LTwnhT+SI862WIbc7uSfyRmo2z4HnK12laXUX/OH0I8r/ACmtrku76Gao0NyXieUrXXemdTvaI876+e2c/NfIyVGlwR5yq1HplN9rZolWuZe9KT72ZqMFsSPjJb1N9hq0c29j8GZYpH1GzzeiE3/yzONrXlshLwZ46kVtaPaN31n/AK5duC+ZKhkm8nspvv1fM1u4pL8x707mqvTkx7cfkTafJ26l72C78fkapXtNbNZbo3HFcqbfUlgWVHk1TWurNvs1GiV8/wAqL1Cw0ocmCx2vO/MubfJtrQ1wgseL1vzI069Se1lgnGoAAAAESWKwMZRzlgep4EpYZkexiorBHjeIPQAAAACQCAAAAAAAAAAAASAQADzBAYDBADAA9AAAAAAAAJAIAAAAAAAAAAABIBABIBAAAAAAAAAAAAAAAJAIAAAAABIBABIBABIBAAAAAAAAAJAIAAAAAAAAAAAAAAAAAAAAAAAAAAAAAAAAAAAAAAAAABI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746" y="4942361"/>
            <a:ext cx="1376378" cy="9386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5425" y="305853"/>
            <a:ext cx="815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$9.2 million </a:t>
            </a:r>
          </a:p>
          <a:p>
            <a:r>
              <a:rPr lang="en-US" sz="3600" b="1" dirty="0" smtClean="0">
                <a:solidFill>
                  <a:srgbClr val="92D050"/>
                </a:solidFill>
              </a:rPr>
              <a:t>First in the World grant</a:t>
            </a:r>
            <a:endParaRPr 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6" y="4446660"/>
            <a:ext cx="4158102" cy="165813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5" y="1692023"/>
            <a:ext cx="7668301" cy="24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71" y="4287394"/>
            <a:ext cx="1943722" cy="2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49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2"/>
            <a:ext cx="8229600" cy="1143000"/>
          </a:xfrm>
        </p:spPr>
        <p:txBody>
          <a:bodyPr/>
          <a:lstStyle/>
          <a:p>
            <a:r>
              <a:rPr lang="en-US" dirty="0" err="1" smtClean="0"/>
              <a:t>Bettinger</a:t>
            </a:r>
            <a:r>
              <a:rPr lang="en-US" dirty="0" smtClean="0"/>
              <a:t> and Baker (2011)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2091"/>
            <a:ext cx="8229600" cy="4967574"/>
          </a:xfrm>
        </p:spPr>
        <p:txBody>
          <a:bodyPr/>
          <a:lstStyle/>
          <a:p>
            <a:r>
              <a:rPr lang="en-US" dirty="0" smtClean="0"/>
              <a:t>Random Control Trial</a:t>
            </a:r>
          </a:p>
          <a:p>
            <a:r>
              <a:rPr lang="en-US" dirty="0" smtClean="0"/>
              <a:t>2 years</a:t>
            </a:r>
          </a:p>
          <a:p>
            <a:r>
              <a:rPr lang="en-US" dirty="0" err="1" smtClean="0"/>
              <a:t>InsideTrack</a:t>
            </a:r>
            <a:r>
              <a:rPr lang="en-US" dirty="0" smtClean="0"/>
              <a:t> – Student coaching</a:t>
            </a:r>
          </a:p>
          <a:p>
            <a:r>
              <a:rPr lang="en-US" dirty="0" smtClean="0"/>
              <a:t>Students from public, private, and proprietary universities</a:t>
            </a:r>
          </a:p>
          <a:p>
            <a:r>
              <a:rPr lang="en-US" dirty="0" smtClean="0"/>
              <a:t>Coaching on meta-academic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659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Bettinger</a:t>
            </a:r>
            <a:r>
              <a:rPr lang="en-US" dirty="0" smtClean="0"/>
              <a:t> and Baker (2011)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Measured persistence and retention  at 6, 12, 18, and 24 months</a:t>
            </a:r>
          </a:p>
          <a:p>
            <a:r>
              <a:rPr lang="en-US" dirty="0" smtClean="0"/>
              <a:t>Results were significant</a:t>
            </a:r>
          </a:p>
          <a:p>
            <a:pPr lvl="1"/>
            <a:r>
              <a:rPr lang="en-US" dirty="0" smtClean="0"/>
              <a:t>Increased persistence and retention</a:t>
            </a:r>
          </a:p>
          <a:p>
            <a:r>
              <a:rPr lang="en-US" dirty="0" smtClean="0"/>
              <a:t>Results remained significant even after the study concluded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6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Control Trial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 causality</a:t>
            </a:r>
          </a:p>
          <a:p>
            <a:r>
              <a:rPr lang="en-US" dirty="0" smtClean="0"/>
              <a:t>Treatment vs. Control</a:t>
            </a:r>
          </a:p>
          <a:p>
            <a:r>
              <a:rPr lang="en-US" dirty="0" smtClean="0"/>
              <a:t>Gold standard for What Works Clearinghouse standards without reservations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04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Works-FITW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Measuring persistence, retention, and </a:t>
            </a:r>
            <a:r>
              <a:rPr lang="en-US" i="1" dirty="0" smtClean="0"/>
              <a:t>completion</a:t>
            </a:r>
            <a:endParaRPr lang="en-US" dirty="0" smtClean="0"/>
          </a:p>
          <a:p>
            <a:r>
              <a:rPr lang="en-US" dirty="0" smtClean="0"/>
              <a:t>3 year grant period</a:t>
            </a:r>
          </a:p>
          <a:p>
            <a:r>
              <a:rPr lang="en-US" dirty="0" smtClean="0"/>
              <a:t>2-year college focus</a:t>
            </a:r>
          </a:p>
          <a:p>
            <a:r>
              <a:rPr lang="en-US" dirty="0" smtClean="0"/>
              <a:t>10 North Carolina Community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842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60"/>
            <a:ext cx="8229600" cy="49675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high-risk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using predictive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analytic </a:t>
            </a:r>
            <a:r>
              <a:rPr lang="en-US" dirty="0"/>
              <a:t>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121" y="184257"/>
            <a:ext cx="8229600" cy="857733"/>
          </a:xfrm>
        </p:spPr>
        <p:txBody>
          <a:bodyPr/>
          <a:lstStyle/>
          <a:p>
            <a:r>
              <a:rPr lang="en-US" dirty="0" smtClean="0"/>
              <a:t>High-risk 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18" y="1057939"/>
            <a:ext cx="5318982" cy="58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29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go_PPT_Template (1)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5CD4D15-3820-43CC-B91C-FF2F5A080990}" vid="{7D8E1AC3-FE26-405E-BFCC-7F6C6753312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Logo_PPT_Template-1</Template>
  <TotalTime>270</TotalTime>
  <Words>901</Words>
  <Application>Microsoft Office PowerPoint</Application>
  <PresentationFormat>On-screen Show (4:3)</PresentationFormat>
  <Paragraphs>175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Arial</vt:lpstr>
      <vt:lpstr>Calibri</vt:lpstr>
      <vt:lpstr>Century Schoolbook</vt:lpstr>
      <vt:lpstr>Courier New</vt:lpstr>
      <vt:lpstr>Wingdings</vt:lpstr>
      <vt:lpstr>Logo_PPT_Template (1)</vt:lpstr>
      <vt:lpstr>The Power of Data-Informed Success Coaching</vt:lpstr>
      <vt:lpstr>The old reform paradigm has not worked. </vt:lpstr>
      <vt:lpstr>PowerPoint Presentation</vt:lpstr>
      <vt:lpstr>PowerPoint Presentation</vt:lpstr>
      <vt:lpstr>Bettinger and Baker (2011)</vt:lpstr>
      <vt:lpstr>Bettinger and Baker (2011)</vt:lpstr>
      <vt:lpstr>Random Control Trial</vt:lpstr>
      <vt:lpstr>Carolina Works-FITW</vt:lpstr>
      <vt:lpstr>High-risk Students</vt:lpstr>
      <vt:lpstr>PowerPoint Presentation</vt:lpstr>
      <vt:lpstr>PowerPoint Presentation</vt:lpstr>
      <vt:lpstr>Anticipated Outcomes</vt:lpstr>
      <vt:lpstr>Carolina Works: Partner Colleges</vt:lpstr>
      <vt:lpstr>PowerPoint Presentation</vt:lpstr>
      <vt:lpstr>Early Implementation Phase </vt:lpstr>
      <vt:lpstr>Team Leadership Workgroup </vt:lpstr>
      <vt:lpstr>Technology Workgroup </vt:lpstr>
      <vt:lpstr>Success Coach Workgroup </vt:lpstr>
      <vt:lpstr>Status Today </vt:lpstr>
      <vt:lpstr>Growing Pains 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Success Coaching Best Practices</vt:lpstr>
      <vt:lpstr>Thanks, y’all!  Sarah Hoffarth shoffarth@cccc.edu Seth Buchanan sbuchanan@cccc.edu Christie Harris christief0063@Carteret.edu Cristy Lewis Warner cwarner@pamlicocc.edu Neil Callahan ncallahan@pamlicocc.edu  </vt:lpstr>
    </vt:vector>
  </TitlesOfParts>
  <Company>CCCC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Success Coaching Embarking on a Random Control Trial  Dr. Brian Merritt Sarah Hoffarth</dc:title>
  <dc:creator>Sarah Hoffarth</dc:creator>
  <cp:lastModifiedBy>Neil Callahan</cp:lastModifiedBy>
  <cp:revision>43</cp:revision>
  <dcterms:created xsi:type="dcterms:W3CDTF">2016-02-24T17:17:28Z</dcterms:created>
  <dcterms:modified xsi:type="dcterms:W3CDTF">2016-04-26T17:18:33Z</dcterms:modified>
</cp:coreProperties>
</file>