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26" r:id="rId2"/>
    <p:sldId id="257" r:id="rId3"/>
    <p:sldId id="327" r:id="rId4"/>
    <p:sldId id="328" r:id="rId5"/>
    <p:sldId id="329" r:id="rId6"/>
    <p:sldId id="330" r:id="rId7"/>
    <p:sldId id="331" r:id="rId8"/>
    <p:sldId id="279" r:id="rId9"/>
    <p:sldId id="280" r:id="rId10"/>
    <p:sldId id="281" r:id="rId11"/>
    <p:sldId id="290" r:id="rId12"/>
    <p:sldId id="282" r:id="rId13"/>
    <p:sldId id="283" r:id="rId14"/>
    <p:sldId id="284" r:id="rId15"/>
    <p:sldId id="296" r:id="rId16"/>
    <p:sldId id="285" r:id="rId17"/>
    <p:sldId id="287" r:id="rId18"/>
    <p:sldId id="286" r:id="rId19"/>
    <p:sldId id="289" r:id="rId20"/>
    <p:sldId id="291" r:id="rId21"/>
    <p:sldId id="295" r:id="rId22"/>
    <p:sldId id="338" r:id="rId23"/>
    <p:sldId id="309" r:id="rId24"/>
    <p:sldId id="310" r:id="rId25"/>
    <p:sldId id="311" r:id="rId26"/>
    <p:sldId id="339" r:id="rId27"/>
    <p:sldId id="341" r:id="rId28"/>
    <p:sldId id="312" r:id="rId29"/>
    <p:sldId id="336" r:id="rId30"/>
    <p:sldId id="349" r:id="rId31"/>
    <p:sldId id="317" r:id="rId32"/>
    <p:sldId id="318" r:id="rId33"/>
    <p:sldId id="319" r:id="rId34"/>
    <p:sldId id="320" r:id="rId35"/>
    <p:sldId id="322" r:id="rId36"/>
    <p:sldId id="323" r:id="rId37"/>
    <p:sldId id="324" r:id="rId38"/>
    <p:sldId id="325" r:id="rId39"/>
    <p:sldId id="342" r:id="rId40"/>
    <p:sldId id="346" r:id="rId41"/>
    <p:sldId id="347" r:id="rId42"/>
    <p:sldId id="348" r:id="rId43"/>
    <p:sldId id="332" r:id="rId44"/>
    <p:sldId id="334" r:id="rId45"/>
    <p:sldId id="333" r:id="rId46"/>
    <p:sldId id="337" r:id="rId47"/>
    <p:sldId id="335" r:id="rId48"/>
    <p:sldId id="350" r:id="rId4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il Callahan" initials="NC" lastIdx="1" clrIdx="0">
    <p:extLst>
      <p:ext uri="{19B8F6BF-5375-455C-9EA6-DF929625EA0E}">
        <p15:presenceInfo xmlns:p15="http://schemas.microsoft.com/office/powerpoint/2012/main" userId="4f50eca0cbc15c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sorterViewPr>
    <p:cViewPr>
      <p:scale>
        <a:sx n="100" d="100"/>
        <a:sy n="100" d="100"/>
      </p:scale>
      <p:origin x="0" y="-113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87A214DA-D767-4A82-8FA3-6FDC7425C9CA}" type="datetimeFigureOut">
              <a:rPr lang="en-US" smtClean="0"/>
              <a:t>9/20/2017</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BB46316-8C24-4EEC-A2A5-9662B4527960}" type="slidenum">
              <a:rPr lang="en-US" smtClean="0"/>
              <a:t>‹#›</a:t>
            </a:fld>
            <a:endParaRPr lang="en-US" dirty="0"/>
          </a:p>
        </p:txBody>
      </p:sp>
    </p:spTree>
    <p:extLst>
      <p:ext uri="{BB962C8B-B14F-4D97-AF65-F5344CB8AC3E}">
        <p14:creationId xmlns:p14="http://schemas.microsoft.com/office/powerpoint/2010/main" val="1312485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5E3AEF1-758A-4D06-AC4F-AB0DCD6F9E5A}" type="datetimeFigureOut">
              <a:rPr lang="en-US" smtClean="0"/>
              <a:t>9/20/2017</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B4DE168-4ABC-4E07-9523-6B0FB9381E51}" type="slidenum">
              <a:rPr lang="en-US" smtClean="0"/>
              <a:t>‹#›</a:t>
            </a:fld>
            <a:endParaRPr lang="en-US" dirty="0"/>
          </a:p>
        </p:txBody>
      </p:sp>
    </p:spTree>
    <p:extLst>
      <p:ext uri="{BB962C8B-B14F-4D97-AF65-F5344CB8AC3E}">
        <p14:creationId xmlns:p14="http://schemas.microsoft.com/office/powerpoint/2010/main" val="301307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a:t>
            </a:fld>
            <a:endParaRPr lang="en-US" dirty="0"/>
          </a:p>
        </p:txBody>
      </p:sp>
    </p:spTree>
    <p:extLst>
      <p:ext uri="{BB962C8B-B14F-4D97-AF65-F5344CB8AC3E}">
        <p14:creationId xmlns:p14="http://schemas.microsoft.com/office/powerpoint/2010/main" val="3420345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48</a:t>
            </a:fld>
            <a:endParaRPr lang="en-US" dirty="0"/>
          </a:p>
        </p:txBody>
      </p:sp>
    </p:spTree>
    <p:extLst>
      <p:ext uri="{BB962C8B-B14F-4D97-AF65-F5344CB8AC3E}">
        <p14:creationId xmlns:p14="http://schemas.microsoft.com/office/powerpoint/2010/main" val="339723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a:t>
            </a:fld>
            <a:endParaRPr lang="en-US" dirty="0"/>
          </a:p>
        </p:txBody>
      </p:sp>
    </p:spTree>
    <p:extLst>
      <p:ext uri="{BB962C8B-B14F-4D97-AF65-F5344CB8AC3E}">
        <p14:creationId xmlns:p14="http://schemas.microsoft.com/office/powerpoint/2010/main" val="329531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6</a:t>
            </a:fld>
            <a:endParaRPr lang="en-US" dirty="0"/>
          </a:p>
        </p:txBody>
      </p:sp>
    </p:spTree>
    <p:extLst>
      <p:ext uri="{BB962C8B-B14F-4D97-AF65-F5344CB8AC3E}">
        <p14:creationId xmlns:p14="http://schemas.microsoft.com/office/powerpoint/2010/main" val="157652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7</a:t>
            </a:fld>
            <a:endParaRPr lang="en-US" dirty="0"/>
          </a:p>
        </p:txBody>
      </p:sp>
    </p:spTree>
    <p:extLst>
      <p:ext uri="{BB962C8B-B14F-4D97-AF65-F5344CB8AC3E}">
        <p14:creationId xmlns:p14="http://schemas.microsoft.com/office/powerpoint/2010/main" val="290422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23</a:t>
            </a:fld>
            <a:endParaRPr lang="en-US" dirty="0"/>
          </a:p>
        </p:txBody>
      </p:sp>
    </p:spTree>
    <p:extLst>
      <p:ext uri="{BB962C8B-B14F-4D97-AF65-F5344CB8AC3E}">
        <p14:creationId xmlns:p14="http://schemas.microsoft.com/office/powerpoint/2010/main" val="849059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24</a:t>
            </a:fld>
            <a:endParaRPr lang="en-US" dirty="0"/>
          </a:p>
        </p:txBody>
      </p:sp>
    </p:spTree>
    <p:extLst>
      <p:ext uri="{BB962C8B-B14F-4D97-AF65-F5344CB8AC3E}">
        <p14:creationId xmlns:p14="http://schemas.microsoft.com/office/powerpoint/2010/main" val="58092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26</a:t>
            </a:fld>
            <a:endParaRPr lang="en-US" dirty="0"/>
          </a:p>
        </p:txBody>
      </p:sp>
    </p:spTree>
    <p:extLst>
      <p:ext uri="{BB962C8B-B14F-4D97-AF65-F5344CB8AC3E}">
        <p14:creationId xmlns:p14="http://schemas.microsoft.com/office/powerpoint/2010/main" val="3928219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44</a:t>
            </a:fld>
            <a:endParaRPr lang="en-US" dirty="0"/>
          </a:p>
        </p:txBody>
      </p:sp>
    </p:spTree>
    <p:extLst>
      <p:ext uri="{BB962C8B-B14F-4D97-AF65-F5344CB8AC3E}">
        <p14:creationId xmlns:p14="http://schemas.microsoft.com/office/powerpoint/2010/main" val="2381523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47</a:t>
            </a:fld>
            <a:endParaRPr lang="en-US" dirty="0"/>
          </a:p>
        </p:txBody>
      </p:sp>
    </p:spTree>
    <p:extLst>
      <p:ext uri="{BB962C8B-B14F-4D97-AF65-F5344CB8AC3E}">
        <p14:creationId xmlns:p14="http://schemas.microsoft.com/office/powerpoint/2010/main" val="3059739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99200C-72C1-4792-9787-9829037FD14D}"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54361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91093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26372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306238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200C-72C1-4792-9787-9829037FD14D}"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259358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99200C-72C1-4792-9787-9829037FD14D}"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323284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99200C-72C1-4792-9787-9829037FD14D}" type="datetimeFigureOut">
              <a:rPr lang="en-US" smtClean="0"/>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42392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99200C-72C1-4792-9787-9829037FD14D}" type="datetimeFigureOut">
              <a:rPr lang="en-US" smtClean="0"/>
              <a:t>9/20/2017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98165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9200C-72C1-4792-9787-9829037FD14D}" type="datetimeFigureOut">
              <a:rPr lang="en-US" smtClean="0"/>
              <a:t>9/20/2017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217958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200C-72C1-4792-9787-9829037FD14D}"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407554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200C-72C1-4792-9787-9829037FD14D}"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62140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9200C-72C1-4792-9787-9829037FD14D}" type="datetimeFigureOut">
              <a:rPr lang="en-US" smtClean="0"/>
              <a:t>9/20/2017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E6267-472E-46FD-BF9E-F7B383A0CB00}" type="slidenum">
              <a:rPr lang="en-US" smtClean="0"/>
              <a:t>‹#›</a:t>
            </a:fld>
            <a:endParaRPr lang="en-US" dirty="0"/>
          </a:p>
        </p:txBody>
      </p:sp>
    </p:spTree>
    <p:extLst>
      <p:ext uri="{BB962C8B-B14F-4D97-AF65-F5344CB8AC3E}">
        <p14:creationId xmlns:p14="http://schemas.microsoft.com/office/powerpoint/2010/main" val="3127666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b83gaMrCSvoOnM&amp;tbnid=a3HmT4z74kHihM:&amp;ved=0CAUQjRw&amp;url=https://moodle.org/logo/&amp;ei=_hiBUoH0HsTnkAebs4GgDg&amp;bvm=bv.56146854,d.eW0&amp;psig=AFQjCNHTJkHV6xEUbvmEvJJKf5LY4WO1Bw&amp;ust=138427862965466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b="1" u="sng" dirty="0"/>
              <a:t>Academic Advising</a:t>
            </a:r>
          </a:p>
        </p:txBody>
      </p:sp>
      <p:sp>
        <p:nvSpPr>
          <p:cNvPr id="3" name="Subtitle 2"/>
          <p:cNvSpPr>
            <a:spLocks noGrp="1"/>
          </p:cNvSpPr>
          <p:nvPr>
            <p:ph type="subTitle" idx="1"/>
          </p:nvPr>
        </p:nvSpPr>
        <p:spPr>
          <a:xfrm>
            <a:off x="838200" y="5333999"/>
            <a:ext cx="7467600" cy="685801"/>
          </a:xfrm>
        </p:spPr>
        <p:txBody>
          <a:bodyPr>
            <a:normAutofit/>
          </a:bodyPr>
          <a:lstStyle/>
          <a:p>
            <a:r>
              <a:rPr lang="en-US" b="1" u="sng" dirty="0">
                <a:solidFill>
                  <a:schemeClr val="tx1"/>
                </a:solidFill>
              </a:rPr>
              <a:t>Professional Development: Part 2</a:t>
            </a:r>
          </a:p>
        </p:txBody>
      </p:sp>
      <p:pic>
        <p:nvPicPr>
          <p:cNvPr id="1026" name="Picture 2" descr="http://www.pamlicocc.edu/images/5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719" y="2209800"/>
            <a:ext cx="2970562"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442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a:t>Why?</a:t>
            </a:r>
          </a:p>
          <a:p>
            <a:pPr lvl="1"/>
            <a:r>
              <a:rPr lang="en-US" dirty="0"/>
              <a:t>They may not complete the two-year degree.  If not, they may have enough credits for a diploma or certificate.</a:t>
            </a:r>
          </a:p>
          <a:p>
            <a:pPr lvl="1"/>
            <a:r>
              <a:rPr lang="en-US" dirty="0"/>
              <a:t>It shows PCC has “completers”.  The more “completers” PCC has, the better we look as an institution.</a:t>
            </a:r>
          </a:p>
          <a:p>
            <a:pPr lvl="1"/>
            <a:endParaRPr lang="en-US" dirty="0"/>
          </a:p>
        </p:txBody>
      </p:sp>
    </p:spTree>
    <p:extLst>
      <p:ext uri="{BB962C8B-B14F-4D97-AF65-F5344CB8AC3E}">
        <p14:creationId xmlns:p14="http://schemas.microsoft.com/office/powerpoint/2010/main" val="246769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When you get a new student, be sure to look over their listed of completed courses on the STAC and PSPR screen in Datatel.</a:t>
            </a:r>
          </a:p>
          <a:p>
            <a:pPr lvl="1"/>
            <a:r>
              <a:rPr lang="en-US" dirty="0"/>
              <a:t>They may have completed courses at PCC in the past or have transfer credit for courses from other institutions.</a:t>
            </a:r>
          </a:p>
          <a:p>
            <a:pPr lvl="1"/>
            <a:r>
              <a:rPr lang="en-US" dirty="0"/>
              <a:t>Sometimes these random course credits on their transcript that may add-up to something (certificate, diploma, etc.) in another program.</a:t>
            </a:r>
          </a:p>
          <a:p>
            <a:pPr lvl="1"/>
            <a:r>
              <a:rPr lang="en-US" dirty="0"/>
              <a:t>Make sure they apply for it if they have not already.</a:t>
            </a:r>
          </a:p>
          <a:p>
            <a:pPr lvl="1"/>
            <a:endParaRPr lang="en-US" dirty="0"/>
          </a:p>
        </p:txBody>
      </p:sp>
    </p:spTree>
    <p:extLst>
      <p:ext uri="{BB962C8B-B14F-4D97-AF65-F5344CB8AC3E}">
        <p14:creationId xmlns:p14="http://schemas.microsoft.com/office/powerpoint/2010/main" val="3033860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a:t>The Process:</a:t>
            </a:r>
          </a:p>
          <a:p>
            <a:pPr lvl="1"/>
            <a:r>
              <a:rPr lang="en-US" dirty="0"/>
              <a:t>Have the student fill out the “Application for Graduation”.  Look for it in </a:t>
            </a:r>
            <a:r>
              <a:rPr lang="en-US" b="1" u="sng" dirty="0"/>
              <a:t>Student Services</a:t>
            </a:r>
            <a:r>
              <a:rPr lang="en-US" dirty="0"/>
              <a:t> or on the </a:t>
            </a:r>
            <a:r>
              <a:rPr lang="en-US" b="1" u="sng" dirty="0"/>
              <a:t>Moodle Advising site</a:t>
            </a:r>
            <a:r>
              <a:rPr lang="en-US" dirty="0"/>
              <a:t>.</a:t>
            </a:r>
          </a:p>
          <a:p>
            <a:pPr lvl="1"/>
            <a:r>
              <a:rPr lang="en-US" dirty="0"/>
              <a:t>Make sure they note which certificates, diplomas, and degrees they are applying for.</a:t>
            </a:r>
          </a:p>
          <a:p>
            <a:pPr lvl="1"/>
            <a:r>
              <a:rPr lang="en-US" dirty="0"/>
              <a:t>Turn it in to Student Services.</a:t>
            </a:r>
          </a:p>
        </p:txBody>
      </p:sp>
    </p:spTree>
    <p:extLst>
      <p:ext uri="{BB962C8B-B14F-4D97-AF65-F5344CB8AC3E}">
        <p14:creationId xmlns:p14="http://schemas.microsoft.com/office/powerpoint/2010/main" val="3614117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Understand Your Program of Study (POS)</a:t>
            </a:r>
          </a:p>
        </p:txBody>
      </p:sp>
    </p:spTree>
    <p:extLst>
      <p:ext uri="{BB962C8B-B14F-4D97-AF65-F5344CB8AC3E}">
        <p14:creationId xmlns:p14="http://schemas.microsoft.com/office/powerpoint/2010/main" val="3051606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Understand Your Program of Study (POS)</a:t>
            </a: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a:t>As a subject matter expert (SME), you need to </a:t>
            </a:r>
            <a:r>
              <a:rPr lang="en-US" dirty="0" smtClean="0"/>
              <a:t>be </a:t>
            </a:r>
            <a:r>
              <a:rPr lang="en-US" dirty="0"/>
              <a:t>well versed in your POS.  </a:t>
            </a:r>
          </a:p>
          <a:p>
            <a:pPr lvl="1"/>
            <a:r>
              <a:rPr lang="en-US" dirty="0"/>
              <a:t>POS:  Program of Study</a:t>
            </a:r>
          </a:p>
          <a:p>
            <a:pPr lvl="1"/>
            <a:r>
              <a:rPr lang="en-US" dirty="0"/>
              <a:t>Your POS is based on your Curriculum Standard.</a:t>
            </a:r>
          </a:p>
          <a:p>
            <a:pPr lvl="1"/>
            <a:r>
              <a:rPr lang="en-US" dirty="0"/>
              <a:t>The Curriculum Standard is developed on the state-level.</a:t>
            </a:r>
          </a:p>
          <a:p>
            <a:r>
              <a:rPr lang="en-US" dirty="0"/>
              <a:t>Your knowledge of your POS can help students progress quicker towards graduation.</a:t>
            </a:r>
          </a:p>
          <a:p>
            <a:endParaRPr lang="en-US" dirty="0"/>
          </a:p>
        </p:txBody>
      </p:sp>
    </p:spTree>
    <p:extLst>
      <p:ext uri="{BB962C8B-B14F-4D97-AF65-F5344CB8AC3E}">
        <p14:creationId xmlns:p14="http://schemas.microsoft.com/office/powerpoint/2010/main" val="3818735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For questions about your Curriculum Standard, contact your state-level subject matter specialist.</a:t>
            </a:r>
          </a:p>
          <a:p>
            <a:pPr lvl="1"/>
            <a:r>
              <a:rPr lang="en-US" dirty="0"/>
              <a:t>If you are not sure who this person is, please talk with your supervisor to help you find this information.</a:t>
            </a:r>
          </a:p>
        </p:txBody>
      </p:sp>
    </p:spTree>
    <p:extLst>
      <p:ext uri="{BB962C8B-B14F-4D97-AF65-F5344CB8AC3E}">
        <p14:creationId xmlns:p14="http://schemas.microsoft.com/office/powerpoint/2010/main" val="2746637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POS Basics</a:t>
            </a:r>
          </a:p>
        </p:txBody>
      </p:sp>
      <p:sp>
        <p:nvSpPr>
          <p:cNvPr id="3" name="Content Placeholder 2"/>
          <p:cNvSpPr>
            <a:spLocks noGrp="1"/>
          </p:cNvSpPr>
          <p:nvPr>
            <p:ph idx="1"/>
          </p:nvPr>
        </p:nvSpPr>
        <p:spPr/>
        <p:txBody>
          <a:bodyPr/>
          <a:lstStyle/>
          <a:p>
            <a:r>
              <a:rPr lang="en-US" dirty="0"/>
              <a:t>Your POS has a minimum and maximum number of credits it has to be.</a:t>
            </a:r>
          </a:p>
          <a:p>
            <a:pPr lvl="1"/>
            <a:r>
              <a:rPr lang="en-US" dirty="0"/>
              <a:t>Minimum:  64 semester credit hours</a:t>
            </a:r>
          </a:p>
          <a:p>
            <a:pPr lvl="1"/>
            <a:r>
              <a:rPr lang="en-US" dirty="0"/>
              <a:t>Maximum:  76 semester credit hours</a:t>
            </a:r>
          </a:p>
          <a:p>
            <a:r>
              <a:rPr lang="en-US" dirty="0"/>
              <a:t>Since the implementation of Completion by Design at PCC, your POS semester credit hours necessary to obtain a two-year degree should be close to 64 semester credit hours.</a:t>
            </a:r>
          </a:p>
        </p:txBody>
      </p:sp>
    </p:spTree>
    <p:extLst>
      <p:ext uri="{BB962C8B-B14F-4D97-AF65-F5344CB8AC3E}">
        <p14:creationId xmlns:p14="http://schemas.microsoft.com/office/powerpoint/2010/main" val="1004432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a:t>The POS/Curriculum Standard is made up of several categories:</a:t>
            </a:r>
          </a:p>
          <a:p>
            <a:pPr lvl="1"/>
            <a:r>
              <a:rPr lang="en-US" dirty="0"/>
              <a:t>General education requirements</a:t>
            </a:r>
          </a:p>
          <a:p>
            <a:pPr lvl="1"/>
            <a:r>
              <a:rPr lang="en-US" dirty="0"/>
              <a:t>Major hours/Requirements</a:t>
            </a:r>
          </a:p>
          <a:p>
            <a:pPr lvl="2"/>
            <a:r>
              <a:rPr lang="en-US" dirty="0"/>
              <a:t>Aka the “Core”</a:t>
            </a:r>
          </a:p>
          <a:p>
            <a:pPr lvl="1"/>
            <a:r>
              <a:rPr lang="en-US" dirty="0"/>
              <a:t>Other required/major hours</a:t>
            </a:r>
          </a:p>
          <a:p>
            <a:pPr marL="457200" lvl="1" indent="0">
              <a:buNone/>
            </a:pPr>
            <a:endParaRPr lang="en-US" dirty="0"/>
          </a:p>
          <a:p>
            <a:pPr marL="457200" lvl="1" indent="0">
              <a:buNone/>
            </a:pPr>
            <a:r>
              <a:rPr lang="en-US" sz="3200" b="1" u="sng" dirty="0"/>
              <a:t>See your POS/Curriculum Standard for more details.</a:t>
            </a:r>
          </a:p>
          <a:p>
            <a:pPr marL="457200" lvl="1" indent="0">
              <a:buNone/>
            </a:pPr>
            <a:endParaRPr lang="en-US" dirty="0"/>
          </a:p>
        </p:txBody>
      </p:sp>
    </p:spTree>
    <p:extLst>
      <p:ext uri="{BB962C8B-B14F-4D97-AF65-F5344CB8AC3E}">
        <p14:creationId xmlns:p14="http://schemas.microsoft.com/office/powerpoint/2010/main" val="872036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a:t>Within the POS/Curriculum Standard, certain course requirements are set by the state:</a:t>
            </a:r>
          </a:p>
          <a:p>
            <a:pPr lvl="1"/>
            <a:r>
              <a:rPr lang="en-US" dirty="0"/>
              <a:t>General education requirements</a:t>
            </a:r>
          </a:p>
          <a:p>
            <a:pPr lvl="2"/>
            <a:r>
              <a:rPr lang="en-US" dirty="0"/>
              <a:t>There </a:t>
            </a:r>
            <a:r>
              <a:rPr lang="en-US" b="1" u="sng" dirty="0"/>
              <a:t>may</a:t>
            </a:r>
            <a:r>
              <a:rPr lang="en-US" dirty="0"/>
              <a:t> be some leeway as far as course choices.</a:t>
            </a:r>
          </a:p>
          <a:p>
            <a:pPr lvl="1"/>
            <a:r>
              <a:rPr lang="en-US" dirty="0"/>
              <a:t>Major hours/Requirements</a:t>
            </a:r>
          </a:p>
          <a:p>
            <a:pPr lvl="2"/>
            <a:r>
              <a:rPr lang="en-US" dirty="0"/>
              <a:t>Aka the “Core”.</a:t>
            </a:r>
          </a:p>
          <a:p>
            <a:pPr lvl="2"/>
            <a:r>
              <a:rPr lang="en-US" dirty="0"/>
              <a:t>These can not be changed or substituted.</a:t>
            </a:r>
          </a:p>
          <a:p>
            <a:pPr marL="457200" lvl="1" indent="0">
              <a:buNone/>
            </a:pPr>
            <a:endParaRPr lang="en-US" sz="3200" b="1" u="sng" dirty="0"/>
          </a:p>
          <a:p>
            <a:pPr marL="457200" lvl="1" indent="0" algn="ctr">
              <a:buNone/>
            </a:pPr>
            <a:r>
              <a:rPr lang="en-US" sz="3200" b="1" u="sng" dirty="0"/>
              <a:t>See your POS/Curriculum Standard </a:t>
            </a:r>
          </a:p>
          <a:p>
            <a:pPr marL="457200" lvl="1" indent="0" algn="ctr">
              <a:buNone/>
            </a:pPr>
            <a:r>
              <a:rPr lang="en-US" sz="3200" b="1" u="sng" dirty="0"/>
              <a:t>for more details.</a:t>
            </a:r>
          </a:p>
        </p:txBody>
      </p:sp>
    </p:spTree>
    <p:extLst>
      <p:ext uri="{BB962C8B-B14F-4D97-AF65-F5344CB8AC3E}">
        <p14:creationId xmlns:p14="http://schemas.microsoft.com/office/powerpoint/2010/main" val="2996392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lnSpcReduction="10000"/>
          </a:bodyPr>
          <a:lstStyle/>
          <a:p>
            <a:r>
              <a:rPr lang="en-US" dirty="0"/>
              <a:t>The rest of the courses are chosen by you to make up the required 64-76 semester credit hours needed for a two year degree.</a:t>
            </a:r>
          </a:p>
          <a:p>
            <a:pPr lvl="1"/>
            <a:r>
              <a:rPr lang="en-US" dirty="0"/>
              <a:t>These courses are placed under the “Other required/major hours” category.</a:t>
            </a:r>
          </a:p>
          <a:p>
            <a:pPr lvl="1"/>
            <a:r>
              <a:rPr lang="en-US" dirty="0"/>
              <a:t>These courses have to be chosen from state approved prefixes.</a:t>
            </a:r>
          </a:p>
          <a:p>
            <a:pPr lvl="1"/>
            <a:r>
              <a:rPr lang="en-US" dirty="0"/>
              <a:t>These courses can be substituted if necessary, following the correct guidelines.</a:t>
            </a:r>
          </a:p>
          <a:p>
            <a:pPr lvl="1"/>
            <a:endParaRPr lang="en-US" dirty="0"/>
          </a:p>
          <a:p>
            <a:pPr marL="457200" lvl="1" indent="0" algn="ctr">
              <a:buNone/>
            </a:pPr>
            <a:r>
              <a:rPr lang="en-US" sz="3200" b="1" u="sng" dirty="0"/>
              <a:t>See your POS/Curriculum Standard </a:t>
            </a:r>
          </a:p>
          <a:p>
            <a:pPr marL="457200" lvl="1" indent="0" algn="ctr">
              <a:buNone/>
            </a:pPr>
            <a:r>
              <a:rPr lang="en-US" sz="3200" b="1" u="sng" dirty="0"/>
              <a:t>for more details.</a:t>
            </a:r>
          </a:p>
          <a:p>
            <a:pPr marL="457200" lvl="1" indent="0">
              <a:buNone/>
            </a:pPr>
            <a:endParaRPr lang="en-US" dirty="0"/>
          </a:p>
          <a:p>
            <a:pPr lvl="1"/>
            <a:endParaRPr lang="en-US" dirty="0"/>
          </a:p>
        </p:txBody>
      </p:sp>
    </p:spTree>
    <p:extLst>
      <p:ext uri="{BB962C8B-B14F-4D97-AF65-F5344CB8AC3E}">
        <p14:creationId xmlns:p14="http://schemas.microsoft.com/office/powerpoint/2010/main" val="4018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PCC Advising Moodle Site</a:t>
            </a:r>
          </a:p>
        </p:txBody>
      </p:sp>
      <p:pic>
        <p:nvPicPr>
          <p:cNvPr id="2056" name="Picture 8" descr="https://moodle.org/logo/logo-4045x1000.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2" y="1981200"/>
            <a:ext cx="7153275"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989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Changes To The POS</a:t>
            </a:r>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a:t>Changes to your POS can only be made once during the course of the school year:</a:t>
            </a:r>
          </a:p>
          <a:p>
            <a:pPr lvl="1"/>
            <a:r>
              <a:rPr lang="en-US" b="1" u="sng" dirty="0"/>
              <a:t>November 30</a:t>
            </a:r>
            <a:r>
              <a:rPr lang="en-US" b="1" u="sng" baseline="30000" dirty="0"/>
              <a:t>th</a:t>
            </a:r>
            <a:r>
              <a:rPr lang="en-US" dirty="0"/>
              <a:t> is the deadline for POS changes.  These changes will go into effect the </a:t>
            </a:r>
            <a:r>
              <a:rPr lang="en-US" b="1" u="sng" dirty="0"/>
              <a:t>following fall semester.</a:t>
            </a:r>
          </a:p>
          <a:p>
            <a:r>
              <a:rPr lang="en-US" dirty="0"/>
              <a:t>The process:</a:t>
            </a:r>
          </a:p>
          <a:p>
            <a:pPr lvl="1"/>
            <a:r>
              <a:rPr lang="en-US" dirty="0"/>
              <a:t>Step one:  Present your POS changes to your advisory board for approval.</a:t>
            </a:r>
          </a:p>
          <a:p>
            <a:pPr lvl="1"/>
            <a:r>
              <a:rPr lang="en-US" dirty="0"/>
              <a:t>Step two:  Submit your POS changes to the Instructional Services Committee for approval.</a:t>
            </a:r>
          </a:p>
        </p:txBody>
      </p:sp>
    </p:spTree>
    <p:extLst>
      <p:ext uri="{BB962C8B-B14F-4D97-AF65-F5344CB8AC3E}">
        <p14:creationId xmlns:p14="http://schemas.microsoft.com/office/powerpoint/2010/main" val="1949250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a:bodyPr>
          <a:lstStyle/>
          <a:p>
            <a:pPr lvl="1"/>
            <a:r>
              <a:rPr lang="en-US" dirty="0">
                <a:solidFill>
                  <a:srgbClr val="FF0000"/>
                </a:solidFill>
              </a:rPr>
              <a:t>Step three: </a:t>
            </a:r>
            <a:r>
              <a:rPr lang="en-US" dirty="0" smtClean="0">
                <a:solidFill>
                  <a:srgbClr val="FF0000"/>
                </a:solidFill>
              </a:rPr>
              <a:t>Submit to Michelle Willis to share with Dr. Ross for final approval. </a:t>
            </a:r>
            <a:endParaRPr lang="en-US" dirty="0" smtClean="0">
              <a:solidFill>
                <a:srgbClr val="FF0000"/>
              </a:solidFill>
            </a:endParaRPr>
          </a:p>
          <a:p>
            <a:pPr lvl="1"/>
            <a:r>
              <a:rPr lang="en-US" dirty="0" smtClean="0"/>
              <a:t>Step four:  Submit </a:t>
            </a:r>
            <a:r>
              <a:rPr lang="en-US" dirty="0"/>
              <a:t>your approved POS changes to Tammy Spain by November 30</a:t>
            </a:r>
            <a:r>
              <a:rPr lang="en-US" baseline="30000" dirty="0"/>
              <a:t>th</a:t>
            </a:r>
            <a:r>
              <a:rPr lang="en-US" dirty="0"/>
              <a:t>.</a:t>
            </a:r>
          </a:p>
          <a:p>
            <a:r>
              <a:rPr lang="en-US" b="1" u="sng" dirty="0"/>
              <a:t>Note:</a:t>
            </a:r>
            <a:r>
              <a:rPr lang="en-US" dirty="0"/>
              <a:t>  Remember to start this process early enough to get all the approvals you need before November 30</a:t>
            </a:r>
            <a:r>
              <a:rPr lang="en-US" baseline="30000" dirty="0"/>
              <a:t>th</a:t>
            </a:r>
            <a:r>
              <a:rPr lang="en-US" dirty="0"/>
              <a:t>.</a:t>
            </a:r>
          </a:p>
          <a:p>
            <a:pPr lvl="1"/>
            <a:r>
              <a:rPr lang="en-US" dirty="0"/>
              <a:t>The Instructional Services Committee only meets once a month (maybe less </a:t>
            </a:r>
            <a:r>
              <a:rPr lang="en-US"/>
              <a:t>now</a:t>
            </a:r>
            <a:r>
              <a:rPr lang="en-US" smtClean="0"/>
              <a:t>).</a:t>
            </a:r>
            <a:endParaRPr lang="en-US" dirty="0"/>
          </a:p>
          <a:p>
            <a:pPr lvl="1"/>
            <a:r>
              <a:rPr lang="en-US" dirty="0"/>
              <a:t>For more details, speak with your supervisor.</a:t>
            </a:r>
          </a:p>
          <a:p>
            <a:r>
              <a:rPr lang="en-US" dirty="0"/>
              <a:t>If you have additional questions about the process, see registrar, Tammy Spain.</a:t>
            </a:r>
          </a:p>
          <a:p>
            <a:endParaRPr lang="en-US" dirty="0"/>
          </a:p>
        </p:txBody>
      </p:sp>
    </p:spTree>
    <p:extLst>
      <p:ext uri="{BB962C8B-B14F-4D97-AF65-F5344CB8AC3E}">
        <p14:creationId xmlns:p14="http://schemas.microsoft.com/office/powerpoint/2010/main" val="3232934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Financial Aid</a:t>
            </a:r>
          </a:p>
        </p:txBody>
      </p:sp>
    </p:spTree>
    <p:extLst>
      <p:ext uri="{BB962C8B-B14F-4D97-AF65-F5344CB8AC3E}">
        <p14:creationId xmlns:p14="http://schemas.microsoft.com/office/powerpoint/2010/main" val="2728211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Financial Aid</a:t>
            </a:r>
          </a:p>
        </p:txBody>
      </p:sp>
      <p:sp>
        <p:nvSpPr>
          <p:cNvPr id="3" name="Content Placeholder 2"/>
          <p:cNvSpPr>
            <a:spLocks noGrp="1"/>
          </p:cNvSpPr>
          <p:nvPr>
            <p:ph idx="1"/>
          </p:nvPr>
        </p:nvSpPr>
        <p:spPr/>
        <p:txBody>
          <a:bodyPr>
            <a:normAutofit/>
          </a:bodyPr>
          <a:lstStyle/>
          <a:p>
            <a:r>
              <a:rPr lang="en-US" dirty="0"/>
              <a:t>When a student has any financial aid questions, refer them to:</a:t>
            </a:r>
          </a:p>
          <a:p>
            <a:pPr lvl="1"/>
            <a:r>
              <a:rPr lang="en-US" b="1" u="sng" dirty="0"/>
              <a:t>Meredith Beeman:</a:t>
            </a:r>
            <a:r>
              <a:rPr lang="en-US" dirty="0"/>
              <a:t>  Financial Aid Director</a:t>
            </a:r>
          </a:p>
          <a:p>
            <a:pPr lvl="1"/>
            <a:r>
              <a:rPr lang="en-US" b="1" u="sng" dirty="0"/>
              <a:t>Do not try to answer financial aid questions</a:t>
            </a:r>
            <a:r>
              <a:rPr lang="en-US" dirty="0"/>
              <a:t>.  Always refer the student to Ms. Beeman &amp; her staff.</a:t>
            </a:r>
          </a:p>
        </p:txBody>
      </p:sp>
    </p:spTree>
    <p:extLst>
      <p:ext uri="{BB962C8B-B14F-4D97-AF65-F5344CB8AC3E}">
        <p14:creationId xmlns:p14="http://schemas.microsoft.com/office/powerpoint/2010/main" val="35024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15000"/>
          </a:xfrm>
        </p:spPr>
        <p:txBody>
          <a:bodyPr>
            <a:normAutofit lnSpcReduction="10000"/>
          </a:bodyPr>
          <a:lstStyle/>
          <a:p>
            <a:r>
              <a:rPr lang="en-US" b="1" u="sng" dirty="0"/>
              <a:t>The 12 hours Pell Grant Myth</a:t>
            </a:r>
          </a:p>
          <a:p>
            <a:pPr lvl="1"/>
            <a:r>
              <a:rPr lang="en-US" dirty="0"/>
              <a:t>You do not have to register for 12 hours to receive financial aid.</a:t>
            </a:r>
          </a:p>
          <a:p>
            <a:pPr lvl="1"/>
            <a:r>
              <a:rPr lang="en-US" dirty="0"/>
              <a:t>To receive financial aid, you must register for a minimum of </a:t>
            </a:r>
            <a:r>
              <a:rPr lang="en-US" u="sng" dirty="0"/>
              <a:t>1 semester credit hours.</a:t>
            </a:r>
          </a:p>
          <a:p>
            <a:r>
              <a:rPr lang="en-US" dirty="0"/>
              <a:t>If a student wants to drop courses and they receive financial aid, suggest they go speak with someone in the financial aid office to see how it will effect them.</a:t>
            </a:r>
          </a:p>
          <a:p>
            <a:pPr lvl="1"/>
            <a:r>
              <a:rPr lang="en-US" dirty="0"/>
              <a:t>The student already has to go to Student Services anyway to see the counselor to start the drop process.</a:t>
            </a:r>
          </a:p>
        </p:txBody>
      </p:sp>
    </p:spTree>
    <p:extLst>
      <p:ext uri="{BB962C8B-B14F-4D97-AF65-F5344CB8AC3E}">
        <p14:creationId xmlns:p14="http://schemas.microsoft.com/office/powerpoint/2010/main" val="1767284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Meredith Beeman:  Financial Aid Director</a:t>
            </a:r>
          </a:p>
          <a:p>
            <a:pPr lvl="1"/>
            <a:r>
              <a:rPr lang="en-US" dirty="0"/>
              <a:t>Further discussion of financial aid issues.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133600"/>
            <a:ext cx="7010400" cy="3443859"/>
          </a:xfrm>
          <a:prstGeom prst="rect">
            <a:avLst/>
          </a:prstGeom>
        </p:spPr>
      </p:pic>
    </p:spTree>
    <p:extLst>
      <p:ext uri="{BB962C8B-B14F-4D97-AF65-F5344CB8AC3E}">
        <p14:creationId xmlns:p14="http://schemas.microsoft.com/office/powerpoint/2010/main" val="3877674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FERPA:  Privacy</a:t>
            </a:r>
          </a:p>
        </p:txBody>
      </p:sp>
      <p:sp>
        <p:nvSpPr>
          <p:cNvPr id="3" name="Content Placeholder 2"/>
          <p:cNvSpPr>
            <a:spLocks noGrp="1"/>
          </p:cNvSpPr>
          <p:nvPr>
            <p:ph idx="1"/>
          </p:nvPr>
        </p:nvSpPr>
        <p:spPr/>
        <p:txBody>
          <a:bodyPr>
            <a:normAutofit/>
          </a:bodyPr>
          <a:lstStyle/>
          <a:p>
            <a:r>
              <a:rPr lang="en-US" dirty="0"/>
              <a:t>The Family Educational Rights and Privacy Act (FERPA) is a federal law that affords parents the right to have access to their children's education records, the right to seek to have the records amended, and the right to have some control over the disclosure of personally identifiable information from the education records.</a:t>
            </a:r>
          </a:p>
        </p:txBody>
      </p:sp>
    </p:spTree>
    <p:extLst>
      <p:ext uri="{BB962C8B-B14F-4D97-AF65-F5344CB8AC3E}">
        <p14:creationId xmlns:p14="http://schemas.microsoft.com/office/powerpoint/2010/main" val="4154232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What you can and can not discuss about a students education record is based FREPA law.</a:t>
            </a:r>
          </a:p>
          <a:p>
            <a:r>
              <a:rPr lang="en-US" dirty="0"/>
              <a:t>To see who you can and can not speak with, use the </a:t>
            </a:r>
            <a:r>
              <a:rPr lang="en-US" b="1" u="sng" dirty="0"/>
              <a:t>STRK</a:t>
            </a:r>
            <a:r>
              <a:rPr lang="en-US" dirty="0"/>
              <a:t> mnemonic in Datatel.</a:t>
            </a:r>
          </a:p>
          <a:p>
            <a:pPr lvl="1"/>
            <a:r>
              <a:rPr lang="en-US" dirty="0"/>
              <a:t>When in doubt about FERPA regulations or if you have questions, please consult the Student Services staff.</a:t>
            </a:r>
          </a:p>
        </p:txBody>
      </p:sp>
    </p:spTree>
    <p:extLst>
      <p:ext uri="{BB962C8B-B14F-4D97-AF65-F5344CB8AC3E}">
        <p14:creationId xmlns:p14="http://schemas.microsoft.com/office/powerpoint/2010/main" val="3441631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STRK:  FERPA Information</a:t>
            </a:r>
          </a:p>
        </p:txBody>
      </p:sp>
      <p:sp>
        <p:nvSpPr>
          <p:cNvPr id="3" name="Content Placeholder 2"/>
          <p:cNvSpPr>
            <a:spLocks noGrp="1"/>
          </p:cNvSpPr>
          <p:nvPr>
            <p:ph idx="1"/>
          </p:nvPr>
        </p:nvSpPr>
        <p:spPr/>
        <p:txBody>
          <a:bodyPr/>
          <a:lstStyle/>
          <a:p>
            <a:r>
              <a:rPr lang="en-US" dirty="0"/>
              <a:t>Tammy Spain, registrar</a:t>
            </a:r>
          </a:p>
          <a:p>
            <a:pPr lvl="1"/>
            <a:r>
              <a:rPr lang="en-US" dirty="0"/>
              <a:t>See </a:t>
            </a:r>
            <a:r>
              <a:rPr lang="en-US" b="1" u="sng" dirty="0"/>
              <a:t>Mnemonics for Advisors Fall 2016</a:t>
            </a:r>
            <a:r>
              <a:rPr lang="en-US" dirty="0"/>
              <a:t> on the Moodle Advising site.</a:t>
            </a:r>
          </a:p>
          <a:p>
            <a:pPr lvl="1"/>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342899"/>
            <a:ext cx="4974336" cy="2926080"/>
          </a:xfrm>
          <a:prstGeom prst="rect">
            <a:avLst/>
          </a:prstGeom>
        </p:spPr>
      </p:pic>
    </p:spTree>
    <p:extLst>
      <p:ext uri="{BB962C8B-B14F-4D97-AF65-F5344CB8AC3E}">
        <p14:creationId xmlns:p14="http://schemas.microsoft.com/office/powerpoint/2010/main" val="2780609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Transcript Information</a:t>
            </a:r>
          </a:p>
        </p:txBody>
      </p:sp>
    </p:spTree>
    <p:extLst>
      <p:ext uri="{BB962C8B-B14F-4D97-AF65-F5344CB8AC3E}">
        <p14:creationId xmlns:p14="http://schemas.microsoft.com/office/powerpoint/2010/main" val="24058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PCC’s QEP:  Focus On Success (FOS)</a:t>
            </a:r>
            <a:endParaRPr lang="en-US" dirty="0"/>
          </a:p>
        </p:txBody>
      </p:sp>
    </p:spTree>
    <p:extLst>
      <p:ext uri="{BB962C8B-B14F-4D97-AF65-F5344CB8AC3E}">
        <p14:creationId xmlns:p14="http://schemas.microsoft.com/office/powerpoint/2010/main" val="2635290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College Transcripts</a:t>
            </a:r>
            <a:endParaRPr lang="en-US" dirty="0"/>
          </a:p>
        </p:txBody>
      </p:sp>
      <p:sp>
        <p:nvSpPr>
          <p:cNvPr id="3" name="Content Placeholder 2"/>
          <p:cNvSpPr>
            <a:spLocks noGrp="1"/>
          </p:cNvSpPr>
          <p:nvPr>
            <p:ph idx="1"/>
          </p:nvPr>
        </p:nvSpPr>
        <p:spPr/>
        <p:txBody>
          <a:bodyPr/>
          <a:lstStyle/>
          <a:p>
            <a:r>
              <a:rPr lang="en-US" i="1" dirty="0"/>
              <a:t>Have you taken college courses elsewhere?</a:t>
            </a:r>
            <a:r>
              <a:rPr lang="en-US" dirty="0"/>
              <a:t>  </a:t>
            </a:r>
          </a:p>
          <a:p>
            <a:pPr lvl="1"/>
            <a:r>
              <a:rPr lang="en-US" dirty="0"/>
              <a:t>If so, have you had an official transcript sent to the college registrar?  </a:t>
            </a:r>
          </a:p>
          <a:p>
            <a:pPr lvl="1"/>
            <a:r>
              <a:rPr lang="en-US" dirty="0"/>
              <a:t>If not, tell them to contact that college/university and have an official copy sent to the PCC registrar.</a:t>
            </a:r>
          </a:p>
          <a:p>
            <a:pPr lvl="1"/>
            <a:r>
              <a:rPr lang="en-US" dirty="0"/>
              <a:t>For more details on how to do that, take the student to Student Services.</a:t>
            </a:r>
          </a:p>
          <a:p>
            <a:pPr lvl="1"/>
            <a:endParaRPr lang="en-US" dirty="0"/>
          </a:p>
        </p:txBody>
      </p:sp>
    </p:spTree>
    <p:extLst>
      <p:ext uri="{BB962C8B-B14F-4D97-AF65-F5344CB8AC3E}">
        <p14:creationId xmlns:p14="http://schemas.microsoft.com/office/powerpoint/2010/main" val="4165082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a:t>Ask the student if they have an unofficial copy of this transcript.  It will give you </a:t>
            </a:r>
            <a:r>
              <a:rPr lang="en-US" b="1" u="sng" dirty="0"/>
              <a:t>an idea</a:t>
            </a:r>
            <a:r>
              <a:rPr lang="en-US" dirty="0"/>
              <a:t> of what courses the student needs and does not need while you wait for the official transcript to arrive. </a:t>
            </a:r>
          </a:p>
          <a:p>
            <a:pPr lvl="1"/>
            <a:r>
              <a:rPr lang="en-US" dirty="0"/>
              <a:t>Avoid registering for those courses.  Look at other courses that they need and have never taken anywhere.  </a:t>
            </a:r>
          </a:p>
          <a:p>
            <a:endParaRPr lang="en-US" dirty="0"/>
          </a:p>
          <a:p>
            <a:endParaRPr lang="en-US" dirty="0"/>
          </a:p>
        </p:txBody>
      </p:sp>
    </p:spTree>
    <p:extLst>
      <p:ext uri="{BB962C8B-B14F-4D97-AF65-F5344CB8AC3E}">
        <p14:creationId xmlns:p14="http://schemas.microsoft.com/office/powerpoint/2010/main" val="1000364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a:t>If a course you would like to register the student for has a pre or co-requirement that is showing on the unofficial transcript, you cannot register the student based on this.  </a:t>
            </a:r>
            <a:r>
              <a:rPr lang="en-US" b="1" dirty="0"/>
              <a:t>That information is not official here at PCC till the registrar receives an official copy of the transcript.</a:t>
            </a:r>
          </a:p>
        </p:txBody>
      </p:sp>
    </p:spTree>
    <p:extLst>
      <p:ext uri="{BB962C8B-B14F-4D97-AF65-F5344CB8AC3E}">
        <p14:creationId xmlns:p14="http://schemas.microsoft.com/office/powerpoint/2010/main" val="2980530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b="1" u="sng" dirty="0"/>
              <a:t>The unofficial copy (photo copy or loose, unsealed original copy) does not take the place of an original, sealed copy.</a:t>
            </a:r>
            <a:r>
              <a:rPr lang="en-US" dirty="0"/>
              <a:t>  The student still needs to get an official copy sent to the registrar.  Once the official copy arrives, the registrar will send you a transcript evaluation.  Until you evaluate these courses, they will not be on the student’s PCC transcript and will not count towards graduation.</a:t>
            </a:r>
          </a:p>
          <a:p>
            <a:pPr lvl="1"/>
            <a:r>
              <a:rPr lang="en-US" dirty="0"/>
              <a:t>If a student hands you an official, sealed transcript, take it to the college registrar.  </a:t>
            </a:r>
            <a:r>
              <a:rPr lang="en-US" b="1" dirty="0"/>
              <a:t>Do not open it.</a:t>
            </a:r>
          </a:p>
        </p:txBody>
      </p:sp>
    </p:spTree>
    <p:extLst>
      <p:ext uri="{BB962C8B-B14F-4D97-AF65-F5344CB8AC3E}">
        <p14:creationId xmlns:p14="http://schemas.microsoft.com/office/powerpoint/2010/main" val="1765286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a:bodyPr>
          <a:lstStyle/>
          <a:p>
            <a:pPr lvl="1"/>
            <a:r>
              <a:rPr lang="en-US" dirty="0"/>
              <a:t>If transfer credits are showing on an official transcript from another institution, an official transcript from that particular institution needs to be sent to the PCC registrar as well to be officially added to the student’s PCC transcript and count towards graduation credits.</a:t>
            </a:r>
          </a:p>
          <a:p>
            <a:pPr lvl="1"/>
            <a:r>
              <a:rPr lang="en-US" dirty="0"/>
              <a:t>For example, my official ECU transcript shows I took ENG 1100 &amp; 1200.  The PCC registrar can give credit for those.  If that same transcript shows ECU accepted some credits from my time at Craven CC, the PCC registrar needs an official transcript sent from Craven CC to give me credit for those courses here.</a:t>
            </a:r>
          </a:p>
        </p:txBody>
      </p:sp>
    </p:spTree>
    <p:extLst>
      <p:ext uri="{BB962C8B-B14F-4D97-AF65-F5344CB8AC3E}">
        <p14:creationId xmlns:p14="http://schemas.microsoft.com/office/powerpoint/2010/main" val="4103451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Transcript Evaluations</a:t>
            </a:r>
          </a:p>
        </p:txBody>
      </p:sp>
      <p:sp>
        <p:nvSpPr>
          <p:cNvPr id="3" name="Content Placeholder 2"/>
          <p:cNvSpPr>
            <a:spLocks noGrp="1"/>
          </p:cNvSpPr>
          <p:nvPr>
            <p:ph idx="1"/>
          </p:nvPr>
        </p:nvSpPr>
        <p:spPr/>
        <p:txBody>
          <a:bodyPr>
            <a:normAutofit lnSpcReduction="10000"/>
          </a:bodyPr>
          <a:lstStyle/>
          <a:p>
            <a:r>
              <a:rPr lang="en-US" dirty="0"/>
              <a:t>From time to time, the Registrar’s office will send you transcript evaluations that </a:t>
            </a:r>
            <a:r>
              <a:rPr lang="en-US" b="1" u="sng" dirty="0"/>
              <a:t>require your immediate attention</a:t>
            </a:r>
            <a:r>
              <a:rPr lang="en-US" dirty="0"/>
              <a:t>.</a:t>
            </a:r>
          </a:p>
          <a:p>
            <a:pPr lvl="1"/>
            <a:r>
              <a:rPr lang="en-US" dirty="0"/>
              <a:t>These outside courses could possibly count toward graduation requirements or pre-reqs. in your program.</a:t>
            </a:r>
            <a:endParaRPr lang="en-US" dirty="0">
              <a:solidFill>
                <a:srgbClr val="FF0000"/>
              </a:solidFill>
            </a:endParaRPr>
          </a:p>
          <a:p>
            <a:pPr lvl="1"/>
            <a:r>
              <a:rPr lang="en-US" dirty="0"/>
              <a:t>No student wants to waste time and money taking courses that they have already taken.</a:t>
            </a:r>
          </a:p>
          <a:p>
            <a:pPr lvl="1"/>
            <a:r>
              <a:rPr lang="en-US" dirty="0"/>
              <a:t>These courses </a:t>
            </a:r>
            <a:r>
              <a:rPr lang="en-US" b="1" u="sng" dirty="0"/>
              <a:t>do not show up</a:t>
            </a:r>
            <a:r>
              <a:rPr lang="en-US" dirty="0"/>
              <a:t> on their transcript until we as advisors complete the evaluation.</a:t>
            </a:r>
          </a:p>
        </p:txBody>
      </p:sp>
    </p:spTree>
    <p:extLst>
      <p:ext uri="{BB962C8B-B14F-4D97-AF65-F5344CB8AC3E}">
        <p14:creationId xmlns:p14="http://schemas.microsoft.com/office/powerpoint/2010/main" val="3970902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a:t>In order to determine what the course being transferred translates to here may require some detective work on your part.</a:t>
            </a:r>
          </a:p>
          <a:p>
            <a:pPr lvl="1"/>
            <a:r>
              <a:rPr lang="en-US" dirty="0"/>
              <a:t>Of course, ACA 111 from Craven CC is ACA 111 at PCC</a:t>
            </a:r>
            <a:r>
              <a:rPr lang="en-US" dirty="0" smtClean="0"/>
              <a:t>.  The registrar inputs these automatically.</a:t>
            </a:r>
            <a:endParaRPr lang="en-US" dirty="0"/>
          </a:p>
          <a:p>
            <a:pPr lvl="1"/>
            <a:r>
              <a:rPr lang="en-US" dirty="0"/>
              <a:t>But what is NUTR 1000 from ECU?  It’s EDU 153.</a:t>
            </a:r>
          </a:p>
          <a:p>
            <a:r>
              <a:rPr lang="en-US" dirty="0"/>
              <a:t>Course descriptions are very helpful in determining what a course translates to here.</a:t>
            </a:r>
          </a:p>
        </p:txBody>
      </p:sp>
    </p:spTree>
    <p:extLst>
      <p:ext uri="{BB962C8B-B14F-4D97-AF65-F5344CB8AC3E}">
        <p14:creationId xmlns:p14="http://schemas.microsoft.com/office/powerpoint/2010/main" val="3444928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4108" t="15287" r="19888"/>
          <a:stretch/>
        </p:blipFill>
        <p:spPr>
          <a:xfrm>
            <a:off x="685800" y="914400"/>
            <a:ext cx="7758650" cy="4648200"/>
          </a:xfrm>
          <a:prstGeom prst="rect">
            <a:avLst/>
          </a:prstGeom>
        </p:spPr>
      </p:pic>
      <p:sp>
        <p:nvSpPr>
          <p:cNvPr id="6" name="Rectangle 5"/>
          <p:cNvSpPr/>
          <p:nvPr/>
        </p:nvSpPr>
        <p:spPr>
          <a:xfrm>
            <a:off x="1676400" y="1066800"/>
            <a:ext cx="1143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5494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a:t>Be mindful of the number of credits the transferring course has.</a:t>
            </a:r>
          </a:p>
          <a:p>
            <a:pPr lvl="1"/>
            <a:r>
              <a:rPr lang="en-US" dirty="0"/>
              <a:t>If the course being transferred in is a 2 credit course, you cannot translate it to a 3 credit course equivalent at PCC.</a:t>
            </a:r>
          </a:p>
          <a:p>
            <a:r>
              <a:rPr lang="en-US" dirty="0"/>
              <a:t>If you require further help in determining what a course translates into, you can touch base with the subject matter expert.</a:t>
            </a:r>
          </a:p>
          <a:p>
            <a:pPr lvl="1"/>
            <a:r>
              <a:rPr lang="en-US" dirty="0"/>
              <a:t>If you cannot contact the subject matter expert, contact Neil Callahan for assistance.</a:t>
            </a:r>
          </a:p>
          <a:p>
            <a:endParaRPr lang="en-US" dirty="0"/>
          </a:p>
        </p:txBody>
      </p:sp>
    </p:spTree>
    <p:extLst>
      <p:ext uri="{BB962C8B-B14F-4D97-AF65-F5344CB8AC3E}">
        <p14:creationId xmlns:p14="http://schemas.microsoft.com/office/powerpoint/2010/main" val="518924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Pamlico County Career Center (JobLink Center )</a:t>
            </a:r>
            <a:endParaRPr lang="en-US" dirty="0"/>
          </a:p>
        </p:txBody>
      </p:sp>
    </p:spTree>
    <p:extLst>
      <p:ext uri="{BB962C8B-B14F-4D97-AF65-F5344CB8AC3E}">
        <p14:creationId xmlns:p14="http://schemas.microsoft.com/office/powerpoint/2010/main" val="298236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PCC’s QEP:  Focus On Success (FOS)</a:t>
            </a:r>
          </a:p>
        </p:txBody>
      </p:sp>
      <p:sp>
        <p:nvSpPr>
          <p:cNvPr id="3" name="Content Placeholder 2"/>
          <p:cNvSpPr>
            <a:spLocks noGrp="1"/>
          </p:cNvSpPr>
          <p:nvPr>
            <p:ph idx="1"/>
          </p:nvPr>
        </p:nvSpPr>
        <p:spPr/>
        <p:txBody>
          <a:bodyPr>
            <a:normAutofit/>
          </a:bodyPr>
          <a:lstStyle/>
          <a:p>
            <a:r>
              <a:rPr lang="en-US" dirty="0"/>
              <a:t>The Focus on Success Program is PCC’s QEP.</a:t>
            </a:r>
          </a:p>
          <a:p>
            <a:pPr lvl="1"/>
            <a:r>
              <a:rPr lang="en-US" dirty="0"/>
              <a:t>It focuses efforts on first year student success and retention.</a:t>
            </a:r>
          </a:p>
          <a:p>
            <a:r>
              <a:rPr lang="en-US" dirty="0"/>
              <a:t>The FOS Program targets three areas:</a:t>
            </a:r>
          </a:p>
          <a:p>
            <a:pPr lvl="1"/>
            <a:r>
              <a:rPr lang="en-US" dirty="0"/>
              <a:t>New student orientation (face-to-face &amp; online)</a:t>
            </a:r>
          </a:p>
          <a:p>
            <a:pPr lvl="1"/>
            <a:r>
              <a:rPr lang="en-US" dirty="0"/>
              <a:t>Enhanced academic advising practices</a:t>
            </a:r>
          </a:p>
          <a:p>
            <a:pPr lvl="1"/>
            <a:r>
              <a:rPr lang="en-US" dirty="0"/>
              <a:t>Placement in success courses (ACA 111 or 122) during the first semester.</a:t>
            </a:r>
          </a:p>
        </p:txBody>
      </p:sp>
    </p:spTree>
    <p:extLst>
      <p:ext uri="{BB962C8B-B14F-4D97-AF65-F5344CB8AC3E}">
        <p14:creationId xmlns:p14="http://schemas.microsoft.com/office/powerpoint/2010/main" val="3285787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b="1" u="sng" dirty="0"/>
              <a:t>Pamlico County Career Center (JobLink Center )</a:t>
            </a:r>
            <a:endParaRPr lang="en-US" dirty="0"/>
          </a:p>
        </p:txBody>
      </p:sp>
      <p:sp>
        <p:nvSpPr>
          <p:cNvPr id="3" name="Content Placeholder 2"/>
          <p:cNvSpPr>
            <a:spLocks noGrp="1"/>
          </p:cNvSpPr>
          <p:nvPr>
            <p:ph idx="1"/>
          </p:nvPr>
        </p:nvSpPr>
        <p:spPr>
          <a:xfrm>
            <a:off x="457200" y="1905000"/>
            <a:ext cx="8229600" cy="4221163"/>
          </a:xfrm>
        </p:spPr>
        <p:txBody>
          <a:bodyPr/>
          <a:lstStyle/>
          <a:p>
            <a:pPr>
              <a:spcBef>
                <a:spcPts val="0"/>
              </a:spcBef>
            </a:pPr>
            <a:r>
              <a:rPr lang="en-US" dirty="0"/>
              <a:t>As your students approach the end of their program of study, suggest a visit to the JobLink Center.</a:t>
            </a:r>
          </a:p>
          <a:p>
            <a:pPr lvl="1">
              <a:spcBef>
                <a:spcPts val="0"/>
              </a:spcBef>
              <a:buFont typeface="Calibri" panose="020F0502020204030204" pitchFamily="34" charset="0"/>
              <a:buChar char="̶"/>
            </a:pPr>
            <a:r>
              <a:rPr lang="en-US" dirty="0"/>
              <a:t>The JobLink Center is located behind the Bayboro Center in Bayboro.</a:t>
            </a:r>
          </a:p>
          <a:p>
            <a:pPr lvl="1">
              <a:spcBef>
                <a:spcPts val="0"/>
              </a:spcBef>
              <a:buFont typeface="Calibri" panose="020F0502020204030204" pitchFamily="34" charset="0"/>
              <a:buChar char="̶"/>
            </a:pPr>
            <a:r>
              <a:rPr lang="en-US" dirty="0"/>
              <a:t>Eric Cedars is the Career Services Director.  Mindy Moore is the Career Advisor.</a:t>
            </a:r>
          </a:p>
          <a:p>
            <a:endParaRPr lang="en-US" dirty="0"/>
          </a:p>
        </p:txBody>
      </p:sp>
    </p:spTree>
    <p:extLst>
      <p:ext uri="{BB962C8B-B14F-4D97-AF65-F5344CB8AC3E}">
        <p14:creationId xmlns:p14="http://schemas.microsoft.com/office/powerpoint/2010/main" val="543521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a:t>The Pamlico County Career Center provides a convenient location for job seekers and employers to find the employment and training assistance they need. </a:t>
            </a:r>
          </a:p>
          <a:p>
            <a:pPr lvl="1">
              <a:buFont typeface="Calibri" panose="020F0502020204030204" pitchFamily="34" charset="0"/>
              <a:buChar char="̶"/>
            </a:pPr>
            <a:r>
              <a:rPr lang="en-US" dirty="0"/>
              <a:t>Services are provided by partner agencies including the host agency, Pamlico Community College, along with Vocational Rehabilitation, Coastal Community Action, the Division of Employment Services, and the Small Business Center. </a:t>
            </a:r>
          </a:p>
        </p:txBody>
      </p:sp>
    </p:spTree>
    <p:extLst>
      <p:ext uri="{BB962C8B-B14F-4D97-AF65-F5344CB8AC3E}">
        <p14:creationId xmlns:p14="http://schemas.microsoft.com/office/powerpoint/2010/main" val="2733592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a:t>Career Center offers the following services for students:</a:t>
            </a:r>
          </a:p>
          <a:p>
            <a:pPr lvl="1">
              <a:buFont typeface="Calibri" panose="020F0502020204030204" pitchFamily="34" charset="0"/>
              <a:buChar char="̶"/>
            </a:pPr>
            <a:r>
              <a:rPr lang="en-US" dirty="0"/>
              <a:t>Help locating employment</a:t>
            </a:r>
          </a:p>
          <a:p>
            <a:pPr lvl="1">
              <a:buFont typeface="Calibri" panose="020F0502020204030204" pitchFamily="34" charset="0"/>
              <a:buChar char="̶"/>
            </a:pPr>
            <a:r>
              <a:rPr lang="en-US" dirty="0"/>
              <a:t>Career counseling</a:t>
            </a:r>
          </a:p>
          <a:p>
            <a:pPr lvl="1">
              <a:buFont typeface="Calibri" panose="020F0502020204030204" pitchFamily="34" charset="0"/>
              <a:buChar char="̶"/>
            </a:pPr>
            <a:r>
              <a:rPr lang="en-US" dirty="0"/>
              <a:t>Resume preparation</a:t>
            </a:r>
          </a:p>
          <a:p>
            <a:pPr lvl="1">
              <a:buFont typeface="Calibri" panose="020F0502020204030204" pitchFamily="34" charset="0"/>
              <a:buChar char="̶"/>
            </a:pPr>
            <a:r>
              <a:rPr lang="en-US" dirty="0"/>
              <a:t>Training</a:t>
            </a:r>
          </a:p>
          <a:p>
            <a:pPr lvl="1">
              <a:buFont typeface="Calibri" panose="020F0502020204030204" pitchFamily="34" charset="0"/>
              <a:buChar char="̶"/>
            </a:pPr>
            <a:r>
              <a:rPr lang="en-US" dirty="0"/>
              <a:t>Career Readiness Certificates, and much more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912937"/>
            <a:ext cx="1564481" cy="1493044"/>
          </a:xfrm>
          <a:prstGeom prst="rect">
            <a:avLst/>
          </a:prstGeom>
        </p:spPr>
      </p:pic>
    </p:spTree>
    <p:extLst>
      <p:ext uri="{BB962C8B-B14F-4D97-AF65-F5344CB8AC3E}">
        <p14:creationId xmlns:p14="http://schemas.microsoft.com/office/powerpoint/2010/main" val="2695644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Tidbits</a:t>
            </a:r>
          </a:p>
        </p:txBody>
      </p:sp>
    </p:spTree>
    <p:extLst>
      <p:ext uri="{BB962C8B-B14F-4D97-AF65-F5344CB8AC3E}">
        <p14:creationId xmlns:p14="http://schemas.microsoft.com/office/powerpoint/2010/main" val="474429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Campus Cruiser Correspondence </a:t>
            </a:r>
          </a:p>
        </p:txBody>
      </p:sp>
      <p:sp>
        <p:nvSpPr>
          <p:cNvPr id="3" name="Content Placeholder 2"/>
          <p:cNvSpPr>
            <a:spLocks noGrp="1"/>
          </p:cNvSpPr>
          <p:nvPr>
            <p:ph idx="1"/>
          </p:nvPr>
        </p:nvSpPr>
        <p:spPr/>
        <p:txBody>
          <a:bodyPr/>
          <a:lstStyle/>
          <a:p>
            <a:r>
              <a:rPr lang="en-US" dirty="0"/>
              <a:t>As you advise and teach students, please reinforce the importance of checking Campus Cruiser email.</a:t>
            </a:r>
          </a:p>
          <a:p>
            <a:pPr lvl="1"/>
            <a:r>
              <a:rPr lang="en-US" dirty="0"/>
              <a:t>PCC communicates many important announcements through the Campus Cruiser email system (financial aid info, for example).</a:t>
            </a:r>
          </a:p>
          <a:p>
            <a:pPr lvl="1"/>
            <a:r>
              <a:rPr lang="en-US" dirty="0"/>
              <a:t>Not checking these emails can result in many different types of inconveniences for students.</a:t>
            </a:r>
          </a:p>
        </p:txBody>
      </p:sp>
    </p:spTree>
    <p:extLst>
      <p:ext uri="{BB962C8B-B14F-4D97-AF65-F5344CB8AC3E}">
        <p14:creationId xmlns:p14="http://schemas.microsoft.com/office/powerpoint/2010/main" val="605112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Substituting for ACA 111/122</a:t>
            </a:r>
          </a:p>
        </p:txBody>
      </p:sp>
      <p:sp>
        <p:nvSpPr>
          <p:cNvPr id="3" name="Content Placeholder 2"/>
          <p:cNvSpPr>
            <a:spLocks noGrp="1"/>
          </p:cNvSpPr>
          <p:nvPr>
            <p:ph idx="1"/>
          </p:nvPr>
        </p:nvSpPr>
        <p:spPr/>
        <p:txBody>
          <a:bodyPr>
            <a:normAutofit/>
          </a:bodyPr>
          <a:lstStyle/>
          <a:p>
            <a:r>
              <a:rPr lang="en-US" dirty="0"/>
              <a:t>In programs that require ACA 122, </a:t>
            </a:r>
            <a:r>
              <a:rPr lang="en-US" b="1" u="sng" dirty="0"/>
              <a:t>you can not </a:t>
            </a:r>
            <a:r>
              <a:rPr lang="en-US" dirty="0"/>
              <a:t>substitute ACA 111, 115, or 118 to satisfy the program requirement.</a:t>
            </a:r>
          </a:p>
          <a:p>
            <a:r>
              <a:rPr lang="en-US" dirty="0"/>
              <a:t>In programs that require ACA 111, </a:t>
            </a:r>
            <a:r>
              <a:rPr lang="en-US" b="1" u="sng" dirty="0"/>
              <a:t>you can </a:t>
            </a:r>
            <a:r>
              <a:rPr lang="en-US" dirty="0"/>
              <a:t>substitute courses such as ACA 115, 118, or 122 to satisfy the program requirement.</a:t>
            </a:r>
          </a:p>
          <a:p>
            <a:endParaRPr lang="en-US" dirty="0"/>
          </a:p>
        </p:txBody>
      </p:sp>
    </p:spTree>
    <p:extLst>
      <p:ext uri="{BB962C8B-B14F-4D97-AF65-F5344CB8AC3E}">
        <p14:creationId xmlns:p14="http://schemas.microsoft.com/office/powerpoint/2010/main" val="152354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Aviso &amp; Student Services</a:t>
            </a:r>
          </a:p>
        </p:txBody>
      </p:sp>
      <p:sp>
        <p:nvSpPr>
          <p:cNvPr id="3" name="Content Placeholder 2"/>
          <p:cNvSpPr>
            <a:spLocks noGrp="1"/>
          </p:cNvSpPr>
          <p:nvPr>
            <p:ph idx="1"/>
          </p:nvPr>
        </p:nvSpPr>
        <p:spPr/>
        <p:txBody>
          <a:bodyPr>
            <a:normAutofit lnSpcReduction="10000"/>
          </a:bodyPr>
          <a:lstStyle/>
          <a:p>
            <a:r>
              <a:rPr lang="en-US" dirty="0"/>
              <a:t>As you use Aviso to send Early Alerts and other concerns about students to Student Services, please share with them any feedback you may have.</a:t>
            </a:r>
          </a:p>
          <a:p>
            <a:r>
              <a:rPr lang="en-US" dirty="0"/>
              <a:t>Contact Jamie Gibbs if:</a:t>
            </a:r>
          </a:p>
          <a:p>
            <a:pPr lvl="1"/>
            <a:r>
              <a:rPr lang="en-US" dirty="0"/>
              <a:t>You are not happy with the response to your alert.</a:t>
            </a:r>
          </a:p>
          <a:p>
            <a:pPr lvl="1"/>
            <a:r>
              <a:rPr lang="en-US" dirty="0"/>
              <a:t>You are not happy with the length of time involved with your alert.</a:t>
            </a:r>
          </a:p>
          <a:p>
            <a:pPr lvl="1"/>
            <a:r>
              <a:rPr lang="en-US" dirty="0"/>
              <a:t>You have other concerns.</a:t>
            </a:r>
          </a:p>
        </p:txBody>
      </p:sp>
    </p:spTree>
    <p:extLst>
      <p:ext uri="{BB962C8B-B14F-4D97-AF65-F5344CB8AC3E}">
        <p14:creationId xmlns:p14="http://schemas.microsoft.com/office/powerpoint/2010/main" val="1164508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Important Course Dates: Fall 2017</a:t>
            </a:r>
          </a:p>
        </p:txBody>
      </p:sp>
      <p:sp>
        <p:nvSpPr>
          <p:cNvPr id="5" name="Flowchart: Terminator 4"/>
          <p:cNvSpPr/>
          <p:nvPr/>
        </p:nvSpPr>
        <p:spPr>
          <a:xfrm>
            <a:off x="3657600" y="1489086"/>
            <a:ext cx="1143000" cy="434181"/>
          </a:xfrm>
          <a:prstGeom prst="flowChartTermina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Census/10%</a:t>
            </a:r>
          </a:p>
        </p:txBody>
      </p:sp>
      <p:sp>
        <p:nvSpPr>
          <p:cNvPr id="6" name="Flowchart: Terminator 5"/>
          <p:cNvSpPr/>
          <p:nvPr/>
        </p:nvSpPr>
        <p:spPr>
          <a:xfrm>
            <a:off x="5025683" y="1489086"/>
            <a:ext cx="1143000" cy="434181"/>
          </a:xfrm>
          <a:prstGeom prst="flowChartTermina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Drop Date</a:t>
            </a:r>
          </a:p>
        </p:txBody>
      </p:sp>
      <p:pic>
        <p:nvPicPr>
          <p:cNvPr id="7" name="Picture 6">
            <a:extLst>
              <a:ext uri="{FF2B5EF4-FFF2-40B4-BE49-F238E27FC236}">
                <a16:creationId xmlns:a16="http://schemas.microsoft.com/office/drawing/2014/main" id="{18BC103A-10BB-49E8-B202-FB4779806F8F}"/>
              </a:ext>
            </a:extLst>
          </p:cNvPr>
          <p:cNvPicPr/>
          <p:nvPr/>
        </p:nvPicPr>
        <p:blipFill rotWithShape="1">
          <a:blip r:embed="rId3">
            <a:extLst>
              <a:ext uri="{28A0092B-C50C-407E-A947-70E740481C1C}">
                <a14:useLocalDpi xmlns:a14="http://schemas.microsoft.com/office/drawing/2010/main" val="0"/>
              </a:ext>
            </a:extLst>
          </a:blip>
          <a:srcRect r="5264" b="22421"/>
          <a:stretch/>
        </p:blipFill>
        <p:spPr bwMode="auto">
          <a:xfrm>
            <a:off x="602566" y="1900173"/>
            <a:ext cx="8077200" cy="47149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1574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66800"/>
            <a:ext cx="7772400" cy="1771651"/>
          </a:xfrm>
        </p:spPr>
        <p:txBody>
          <a:bodyPr>
            <a:normAutofit/>
          </a:bodyPr>
          <a:lstStyle/>
          <a:p>
            <a:r>
              <a:rPr lang="en-US" sz="6000" b="1" u="sng" dirty="0"/>
              <a:t>Questions?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355" y="2868188"/>
            <a:ext cx="2959290" cy="2824163"/>
          </a:xfrm>
          <a:prstGeom prst="rect">
            <a:avLst/>
          </a:prstGeom>
        </p:spPr>
      </p:pic>
    </p:spTree>
    <p:extLst>
      <p:ext uri="{BB962C8B-B14F-4D97-AF65-F5344CB8AC3E}">
        <p14:creationId xmlns:p14="http://schemas.microsoft.com/office/powerpoint/2010/main" val="160804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a:t>To identify if the student is a first year student (FOS), ask the following questions:</a:t>
            </a:r>
            <a:endParaRPr lang="en-US" sz="2400" dirty="0"/>
          </a:p>
          <a:p>
            <a:pPr lvl="1"/>
            <a:r>
              <a:rPr lang="en-US" i="1" dirty="0"/>
              <a:t>Have you ever taken and received college credits?</a:t>
            </a:r>
            <a:endParaRPr lang="en-US" sz="2000" dirty="0"/>
          </a:p>
          <a:p>
            <a:pPr lvl="1"/>
            <a:r>
              <a:rPr lang="en-US" i="1" dirty="0"/>
              <a:t>If so, how many (semester credit hours)?  </a:t>
            </a:r>
            <a:endParaRPr lang="en-US" sz="2000" dirty="0"/>
          </a:p>
          <a:p>
            <a:pPr lvl="1"/>
            <a:r>
              <a:rPr lang="en-US" i="1" dirty="0"/>
              <a:t>How long ago did you take these courses?</a:t>
            </a:r>
            <a:endParaRPr lang="en-US" dirty="0"/>
          </a:p>
          <a:p>
            <a:pPr lvl="0"/>
            <a:r>
              <a:rPr lang="en-US" dirty="0"/>
              <a:t>An </a:t>
            </a:r>
            <a:r>
              <a:rPr lang="en-US" b="1" u="sng" dirty="0"/>
              <a:t>FOS student</a:t>
            </a:r>
            <a:r>
              <a:rPr lang="en-US" dirty="0"/>
              <a:t> fits one of the following criteria:</a:t>
            </a:r>
            <a:endParaRPr lang="en-US" sz="2400" dirty="0"/>
          </a:p>
          <a:p>
            <a:pPr lvl="1"/>
            <a:r>
              <a:rPr lang="en-US" dirty="0"/>
              <a:t>Never attended college before.</a:t>
            </a:r>
            <a:endParaRPr lang="en-US" sz="2000" dirty="0"/>
          </a:p>
          <a:p>
            <a:pPr lvl="1"/>
            <a:r>
              <a:rPr lang="en-US" dirty="0"/>
              <a:t>Have not attended college in 5 or more years.</a:t>
            </a:r>
            <a:endParaRPr lang="en-US" sz="2000" dirty="0"/>
          </a:p>
          <a:p>
            <a:pPr lvl="1"/>
            <a:r>
              <a:rPr lang="en-US" dirty="0"/>
              <a:t>Earned less than 12 college course credits.</a:t>
            </a:r>
            <a:endParaRPr lang="en-US" sz="2400" dirty="0"/>
          </a:p>
        </p:txBody>
      </p:sp>
    </p:spTree>
    <p:extLst>
      <p:ext uri="{BB962C8B-B14F-4D97-AF65-F5344CB8AC3E}">
        <p14:creationId xmlns:p14="http://schemas.microsoft.com/office/powerpoint/2010/main" val="3864993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Online &amp; The FOS Student</a:t>
            </a:r>
          </a:p>
        </p:txBody>
      </p:sp>
      <p:sp>
        <p:nvSpPr>
          <p:cNvPr id="3" name="Content Placeholder 2"/>
          <p:cNvSpPr>
            <a:spLocks noGrp="1"/>
          </p:cNvSpPr>
          <p:nvPr>
            <p:ph idx="1"/>
          </p:nvPr>
        </p:nvSpPr>
        <p:spPr/>
        <p:txBody>
          <a:bodyPr>
            <a:normAutofit/>
          </a:bodyPr>
          <a:lstStyle/>
          <a:p>
            <a:r>
              <a:rPr lang="en-US" dirty="0"/>
              <a:t>FOS students (first year students) need to be registered for seated classes whenever possible.</a:t>
            </a:r>
          </a:p>
          <a:p>
            <a:pPr lvl="1"/>
            <a:r>
              <a:rPr lang="en-US" dirty="0"/>
              <a:t>They will be more successfully during that first semester if you do this.</a:t>
            </a:r>
          </a:p>
          <a:p>
            <a:pPr lvl="1"/>
            <a:r>
              <a:rPr lang="en-US" dirty="0"/>
              <a:t>FOS students typically do not realize the work and discipline it takes to be successful in the online environment.</a:t>
            </a:r>
          </a:p>
        </p:txBody>
      </p:sp>
    </p:spTree>
    <p:extLst>
      <p:ext uri="{BB962C8B-B14F-4D97-AF65-F5344CB8AC3E}">
        <p14:creationId xmlns:p14="http://schemas.microsoft.com/office/powerpoint/2010/main" val="325626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a:t>A partial internet course (PI), is a good way to give them a taste of what an online course is like with the benefit of seeing the instructor each week.</a:t>
            </a:r>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116" y="2362200"/>
            <a:ext cx="5571767" cy="3705225"/>
          </a:xfrm>
          <a:prstGeom prst="rect">
            <a:avLst/>
          </a:prstGeom>
        </p:spPr>
      </p:pic>
    </p:spTree>
    <p:extLst>
      <p:ext uri="{BB962C8B-B14F-4D97-AF65-F5344CB8AC3E}">
        <p14:creationId xmlns:p14="http://schemas.microsoft.com/office/powerpoint/2010/main" val="156971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Program Certificate, Diploma, and Degree Completion</a:t>
            </a:r>
          </a:p>
        </p:txBody>
      </p:sp>
    </p:spTree>
    <p:extLst>
      <p:ext uri="{BB962C8B-B14F-4D97-AF65-F5344CB8AC3E}">
        <p14:creationId xmlns:p14="http://schemas.microsoft.com/office/powerpoint/2010/main" val="3976377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Program Certificate, Diploma, and Degree Completion</a:t>
            </a:r>
            <a:endParaRPr lang="en-US" sz="3200" dirty="0"/>
          </a:p>
        </p:txBody>
      </p:sp>
      <p:sp>
        <p:nvSpPr>
          <p:cNvPr id="3" name="Content Placeholder 2"/>
          <p:cNvSpPr>
            <a:spLocks noGrp="1"/>
          </p:cNvSpPr>
          <p:nvPr>
            <p:ph idx="1"/>
          </p:nvPr>
        </p:nvSpPr>
        <p:spPr/>
        <p:txBody>
          <a:bodyPr/>
          <a:lstStyle/>
          <a:p>
            <a:r>
              <a:rPr lang="en-US" dirty="0"/>
              <a:t>As students move through their program of study, be aware of completion milestones.</a:t>
            </a:r>
          </a:p>
          <a:p>
            <a:pPr lvl="1"/>
            <a:r>
              <a:rPr lang="en-US" dirty="0"/>
              <a:t>As students complete program certificates and diplomas on their way towards completing their two-year degree, have them apply to receive these as they earn them.</a:t>
            </a:r>
          </a:p>
          <a:p>
            <a:pPr lvl="1"/>
            <a:r>
              <a:rPr lang="en-US" dirty="0"/>
              <a:t>This is better than letting them wait till the very end to apply for their two-year degree, diploma, and all earned certificates.</a:t>
            </a:r>
          </a:p>
        </p:txBody>
      </p:sp>
    </p:spTree>
    <p:extLst>
      <p:ext uri="{BB962C8B-B14F-4D97-AF65-F5344CB8AC3E}">
        <p14:creationId xmlns:p14="http://schemas.microsoft.com/office/powerpoint/2010/main" val="326622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2205</Words>
  <Application>Microsoft Office PowerPoint</Application>
  <PresentationFormat>On-screen Show (4:3)</PresentationFormat>
  <Paragraphs>176</Paragraphs>
  <Slides>48</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Academic Advising</vt:lpstr>
      <vt:lpstr>PCC Advising Moodle Site</vt:lpstr>
      <vt:lpstr>PCC’s QEP:  Focus On Success (FOS)</vt:lpstr>
      <vt:lpstr>PCC’s QEP:  Focus On Success (FOS)</vt:lpstr>
      <vt:lpstr>PowerPoint Presentation</vt:lpstr>
      <vt:lpstr>Online &amp; The FOS Student</vt:lpstr>
      <vt:lpstr>PowerPoint Presentation</vt:lpstr>
      <vt:lpstr>Program Certificate, Diploma, and Degree Completion</vt:lpstr>
      <vt:lpstr>Program Certificate, Diploma, and Degree Completion</vt:lpstr>
      <vt:lpstr>PowerPoint Presentation</vt:lpstr>
      <vt:lpstr>PowerPoint Presentation</vt:lpstr>
      <vt:lpstr>PowerPoint Presentation</vt:lpstr>
      <vt:lpstr>Understand Your Program of Study (POS)</vt:lpstr>
      <vt:lpstr>Understand Your Program of Study (POS)</vt:lpstr>
      <vt:lpstr>PowerPoint Presentation</vt:lpstr>
      <vt:lpstr>POS Basics</vt:lpstr>
      <vt:lpstr>PowerPoint Presentation</vt:lpstr>
      <vt:lpstr>PowerPoint Presentation</vt:lpstr>
      <vt:lpstr>PowerPoint Presentation</vt:lpstr>
      <vt:lpstr>Changes To The POS</vt:lpstr>
      <vt:lpstr>PowerPoint Presentation</vt:lpstr>
      <vt:lpstr>Financial Aid</vt:lpstr>
      <vt:lpstr>Financial Aid</vt:lpstr>
      <vt:lpstr>PowerPoint Presentation</vt:lpstr>
      <vt:lpstr>PowerPoint Presentation</vt:lpstr>
      <vt:lpstr>FERPA:  Privacy</vt:lpstr>
      <vt:lpstr>PowerPoint Presentation</vt:lpstr>
      <vt:lpstr>STRK:  FERPA Information</vt:lpstr>
      <vt:lpstr>Transcript Information</vt:lpstr>
      <vt:lpstr>College Transcripts</vt:lpstr>
      <vt:lpstr>PowerPoint Presentation</vt:lpstr>
      <vt:lpstr>PowerPoint Presentation</vt:lpstr>
      <vt:lpstr>PowerPoint Presentation</vt:lpstr>
      <vt:lpstr>PowerPoint Presentation</vt:lpstr>
      <vt:lpstr>Transcript Evaluations</vt:lpstr>
      <vt:lpstr>PowerPoint Presentation</vt:lpstr>
      <vt:lpstr>PowerPoint Presentation</vt:lpstr>
      <vt:lpstr>PowerPoint Presentation</vt:lpstr>
      <vt:lpstr>Pamlico County Career Center (JobLink Center )</vt:lpstr>
      <vt:lpstr>Pamlico County Career Center (JobLink Center )</vt:lpstr>
      <vt:lpstr>PowerPoint Presentation</vt:lpstr>
      <vt:lpstr>PowerPoint Presentation</vt:lpstr>
      <vt:lpstr>Tidbits</vt:lpstr>
      <vt:lpstr>Campus Cruiser Correspondence </vt:lpstr>
      <vt:lpstr>Substituting for ACA 111/122</vt:lpstr>
      <vt:lpstr>Aviso &amp; Student Services</vt:lpstr>
      <vt:lpstr>Important Course Dates: Fall 2017</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2013 Advising Professional Development</dc:title>
  <dc:creator>Neil Callahan</dc:creator>
  <cp:lastModifiedBy>Neil Callahan</cp:lastModifiedBy>
  <cp:revision>178</cp:revision>
  <cp:lastPrinted>2016-03-23T15:57:35Z</cp:lastPrinted>
  <dcterms:created xsi:type="dcterms:W3CDTF">2013-11-11T16:54:46Z</dcterms:created>
  <dcterms:modified xsi:type="dcterms:W3CDTF">2017-09-20T20:17:16Z</dcterms:modified>
</cp:coreProperties>
</file>