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468" r:id="rId3"/>
    <p:sldId id="257" r:id="rId4"/>
    <p:sldId id="467" r:id="rId5"/>
    <p:sldId id="438" r:id="rId6"/>
    <p:sldId id="439" r:id="rId7"/>
    <p:sldId id="440" r:id="rId8"/>
    <p:sldId id="469" r:id="rId9"/>
    <p:sldId id="441" r:id="rId10"/>
    <p:sldId id="442" r:id="rId11"/>
    <p:sldId id="443" r:id="rId12"/>
    <p:sldId id="444" r:id="rId13"/>
    <p:sldId id="397" r:id="rId14"/>
    <p:sldId id="466" r:id="rId15"/>
    <p:sldId id="462" r:id="rId16"/>
    <p:sldId id="463" r:id="rId17"/>
    <p:sldId id="465" r:id="rId18"/>
    <p:sldId id="415" r:id="rId19"/>
    <p:sldId id="416" r:id="rId20"/>
    <p:sldId id="417" r:id="rId21"/>
    <p:sldId id="431" r:id="rId22"/>
    <p:sldId id="432" r:id="rId23"/>
    <p:sldId id="433" r:id="rId24"/>
    <p:sldId id="434" r:id="rId25"/>
    <p:sldId id="449" r:id="rId26"/>
    <p:sldId id="450" r:id="rId27"/>
    <p:sldId id="451" r:id="rId28"/>
    <p:sldId id="452" r:id="rId29"/>
    <p:sldId id="454" r:id="rId30"/>
    <p:sldId id="455" r:id="rId31"/>
    <p:sldId id="456" r:id="rId32"/>
    <p:sldId id="457" r:id="rId33"/>
    <p:sldId id="458" r:id="rId34"/>
    <p:sldId id="459" r:id="rId35"/>
    <p:sldId id="446" r:id="rId36"/>
    <p:sldId id="447" r:id="rId37"/>
    <p:sldId id="435" r:id="rId38"/>
    <p:sldId id="448" r:id="rId39"/>
    <p:sldId id="398" r:id="rId40"/>
    <p:sldId id="409" r:id="rId41"/>
    <p:sldId id="399" r:id="rId42"/>
    <p:sldId id="396" r:id="rId43"/>
    <p:sldId id="400" r:id="rId44"/>
    <p:sldId id="464" r:id="rId45"/>
    <p:sldId id="401" r:id="rId46"/>
    <p:sldId id="410" r:id="rId47"/>
    <p:sldId id="402" r:id="rId48"/>
    <p:sldId id="403" r:id="rId49"/>
    <p:sldId id="411" r:id="rId50"/>
    <p:sldId id="404" r:id="rId51"/>
    <p:sldId id="405" r:id="rId52"/>
    <p:sldId id="412" r:id="rId53"/>
    <p:sldId id="413" r:id="rId54"/>
    <p:sldId id="414" r:id="rId55"/>
    <p:sldId id="470" r:id="rId56"/>
    <p:sldId id="471" r:id="rId57"/>
    <p:sldId id="473" r:id="rId58"/>
    <p:sldId id="472" r:id="rId59"/>
    <p:sldId id="460" r:id="rId60"/>
    <p:sldId id="395" r:id="rId6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8/5/2018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8/5/2018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145559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27</a:t>
            </a:fld>
            <a:endParaRPr lang="en-US" dirty="0"/>
          </a:p>
        </p:txBody>
      </p:sp>
    </p:spTree>
    <p:extLst>
      <p:ext uri="{BB962C8B-B14F-4D97-AF65-F5344CB8AC3E}">
        <p14:creationId xmlns:p14="http://schemas.microsoft.com/office/powerpoint/2010/main" val="243947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28</a:t>
            </a:fld>
            <a:endParaRPr lang="en-US" dirty="0"/>
          </a:p>
        </p:txBody>
      </p:sp>
    </p:spTree>
    <p:extLst>
      <p:ext uri="{BB962C8B-B14F-4D97-AF65-F5344CB8AC3E}">
        <p14:creationId xmlns:p14="http://schemas.microsoft.com/office/powerpoint/2010/main" val="333829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29</a:t>
            </a:fld>
            <a:endParaRPr lang="en-US" dirty="0"/>
          </a:p>
        </p:txBody>
      </p:sp>
    </p:spTree>
    <p:extLst>
      <p:ext uri="{BB962C8B-B14F-4D97-AF65-F5344CB8AC3E}">
        <p14:creationId xmlns:p14="http://schemas.microsoft.com/office/powerpoint/2010/main" val="378480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37</a:t>
            </a:fld>
            <a:endParaRPr lang="en-US" dirty="0"/>
          </a:p>
        </p:txBody>
      </p:sp>
    </p:spTree>
    <p:extLst>
      <p:ext uri="{BB962C8B-B14F-4D97-AF65-F5344CB8AC3E}">
        <p14:creationId xmlns:p14="http://schemas.microsoft.com/office/powerpoint/2010/main" val="49935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59</a:t>
            </a:fld>
            <a:endParaRPr lang="en-US" dirty="0"/>
          </a:p>
        </p:txBody>
      </p:sp>
    </p:spTree>
    <p:extLst>
      <p:ext uri="{BB962C8B-B14F-4D97-AF65-F5344CB8AC3E}">
        <p14:creationId xmlns:p14="http://schemas.microsoft.com/office/powerpoint/2010/main" val="415335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60</a:t>
            </a:fld>
            <a:endParaRPr lang="en-US" dirty="0"/>
          </a:p>
        </p:txBody>
      </p:sp>
    </p:spTree>
    <p:extLst>
      <p:ext uri="{BB962C8B-B14F-4D97-AF65-F5344CB8AC3E}">
        <p14:creationId xmlns:p14="http://schemas.microsoft.com/office/powerpoint/2010/main" val="21171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a:t>
            </a:fld>
            <a:endParaRPr lang="en-US" dirty="0"/>
          </a:p>
        </p:txBody>
      </p:sp>
    </p:spTree>
    <p:extLst>
      <p:ext uri="{BB962C8B-B14F-4D97-AF65-F5344CB8AC3E}">
        <p14:creationId xmlns:p14="http://schemas.microsoft.com/office/powerpoint/2010/main" val="254388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7</a:t>
            </a:fld>
            <a:endParaRPr lang="en-US" dirty="0"/>
          </a:p>
        </p:txBody>
      </p:sp>
    </p:spTree>
    <p:extLst>
      <p:ext uri="{BB962C8B-B14F-4D97-AF65-F5344CB8AC3E}">
        <p14:creationId xmlns:p14="http://schemas.microsoft.com/office/powerpoint/2010/main" val="83512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11</a:t>
            </a:fld>
            <a:endParaRPr lang="en-US" dirty="0"/>
          </a:p>
        </p:txBody>
      </p:sp>
    </p:spTree>
    <p:extLst>
      <p:ext uri="{BB962C8B-B14F-4D97-AF65-F5344CB8AC3E}">
        <p14:creationId xmlns:p14="http://schemas.microsoft.com/office/powerpoint/2010/main" val="229420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18</a:t>
            </a:fld>
            <a:endParaRPr lang="en-US" dirty="0"/>
          </a:p>
        </p:txBody>
      </p:sp>
    </p:spTree>
    <p:extLst>
      <p:ext uri="{BB962C8B-B14F-4D97-AF65-F5344CB8AC3E}">
        <p14:creationId xmlns:p14="http://schemas.microsoft.com/office/powerpoint/2010/main" val="52838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19</a:t>
            </a:fld>
            <a:endParaRPr lang="en-US" dirty="0"/>
          </a:p>
        </p:txBody>
      </p:sp>
    </p:spTree>
    <p:extLst>
      <p:ext uri="{BB962C8B-B14F-4D97-AF65-F5344CB8AC3E}">
        <p14:creationId xmlns:p14="http://schemas.microsoft.com/office/powerpoint/2010/main" val="367911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22</a:t>
            </a:fld>
            <a:endParaRPr lang="en-US" dirty="0"/>
          </a:p>
        </p:txBody>
      </p:sp>
    </p:spTree>
    <p:extLst>
      <p:ext uri="{BB962C8B-B14F-4D97-AF65-F5344CB8AC3E}">
        <p14:creationId xmlns:p14="http://schemas.microsoft.com/office/powerpoint/2010/main" val="248124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23</a:t>
            </a:fld>
            <a:endParaRPr lang="en-US" dirty="0"/>
          </a:p>
        </p:txBody>
      </p:sp>
    </p:spTree>
    <p:extLst>
      <p:ext uri="{BB962C8B-B14F-4D97-AF65-F5344CB8AC3E}">
        <p14:creationId xmlns:p14="http://schemas.microsoft.com/office/powerpoint/2010/main" val="71281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8/5/2018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ncallahan@pamlicoc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a:t>Academic Advising</a:t>
            </a:r>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a:solidFill>
                  <a:schemeClr val="tx1"/>
                </a:solidFill>
              </a:rPr>
              <a:t>Professional Development: Fall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079625"/>
            <a:ext cx="2959290" cy="2824163"/>
          </a:xfrm>
          <a:prstGeom prst="rect">
            <a:avLst/>
          </a:prstGeom>
        </p:spPr>
      </p:pic>
    </p:spTree>
    <p:extLst>
      <p:ext uri="{BB962C8B-B14F-4D97-AF65-F5344CB8AC3E}">
        <p14:creationId xmlns:p14="http://schemas.microsoft.com/office/powerpoint/2010/main" val="263952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dirty="0"/>
              <a:t>This document must be turned into the college registrar.</a:t>
            </a:r>
          </a:p>
          <a:p>
            <a:pPr lvl="1"/>
            <a:r>
              <a:rPr lang="en-US" dirty="0"/>
              <a:t>Note:  I would wait till the day after the census date (the last day to enter the course) to print this document unless everyone has completed the assignment (academic integrity statement).</a:t>
            </a:r>
          </a:p>
        </p:txBody>
      </p:sp>
    </p:spTree>
    <p:extLst>
      <p:ext uri="{BB962C8B-B14F-4D97-AF65-F5344CB8AC3E}">
        <p14:creationId xmlns:p14="http://schemas.microsoft.com/office/powerpoint/2010/main" val="81750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Phantom Courses:  Fall 2018</a:t>
            </a:r>
          </a:p>
        </p:txBody>
      </p:sp>
      <p:sp>
        <p:nvSpPr>
          <p:cNvPr id="3" name="Content Placeholder 2"/>
          <p:cNvSpPr>
            <a:spLocks noGrp="1"/>
          </p:cNvSpPr>
          <p:nvPr>
            <p:ph idx="1"/>
          </p:nvPr>
        </p:nvSpPr>
        <p:spPr/>
        <p:txBody>
          <a:bodyPr>
            <a:normAutofit/>
          </a:bodyPr>
          <a:lstStyle/>
          <a:p>
            <a:pPr lvl="0"/>
            <a:r>
              <a:rPr lang="en-US" dirty="0"/>
              <a:t>Courses:</a:t>
            </a:r>
          </a:p>
          <a:p>
            <a:pPr lvl="1"/>
            <a:r>
              <a:rPr lang="en-US" dirty="0"/>
              <a:t>ACA 111 OL1 (B-Term)</a:t>
            </a:r>
          </a:p>
          <a:p>
            <a:pPr lvl="1"/>
            <a:r>
              <a:rPr lang="en-US" dirty="0"/>
              <a:t>ACA 122 OL2</a:t>
            </a:r>
          </a:p>
          <a:p>
            <a:pPr lvl="1"/>
            <a:r>
              <a:rPr lang="en-US" dirty="0"/>
              <a:t>CIS 110 OL1</a:t>
            </a:r>
          </a:p>
          <a:p>
            <a:pPr lvl="1"/>
            <a:r>
              <a:rPr lang="en-US" dirty="0"/>
              <a:t>DRE 096 02 (B-Term:  MTW 5:30-8:15 pm)</a:t>
            </a:r>
          </a:p>
          <a:p>
            <a:pPr lvl="1"/>
            <a:r>
              <a:rPr lang="en-US" dirty="0"/>
              <a:t>DRE 097 02 (B-Term:  MTW 5:30-8:15 pm)</a:t>
            </a:r>
          </a:p>
          <a:p>
            <a:pPr lvl="1"/>
            <a:r>
              <a:rPr lang="en-US" dirty="0"/>
              <a:t>DRE 098 02 (B-Term:  MTW 5:30-8:15 pm)</a:t>
            </a:r>
          </a:p>
        </p:txBody>
      </p:sp>
    </p:spTree>
    <p:extLst>
      <p:ext uri="{BB962C8B-B14F-4D97-AF65-F5344CB8AC3E}">
        <p14:creationId xmlns:p14="http://schemas.microsoft.com/office/powerpoint/2010/main" val="69228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r>
              <a:rPr lang="en-US" b="1" u="sng" dirty="0"/>
              <a:t>The students do not know that these sections are available.</a:t>
            </a:r>
            <a:r>
              <a:rPr lang="en-US" dirty="0"/>
              <a:t>  They are in the system, but will not be published in copies of the Fall schedule that are available to the general public.</a:t>
            </a:r>
          </a:p>
          <a:p>
            <a:r>
              <a:rPr lang="en-US" dirty="0"/>
              <a:t>In order to register a student for one of these phantom online courses, you must receive prior approval.</a:t>
            </a:r>
          </a:p>
          <a:p>
            <a:pPr lvl="1"/>
            <a:r>
              <a:rPr lang="en-US" dirty="0"/>
              <a:t>Email Neil Callahan: </a:t>
            </a:r>
            <a:r>
              <a:rPr lang="en-US" dirty="0">
                <a:hlinkClick r:id="rId2"/>
              </a:rPr>
              <a:t>ncallahan@pamlicocc.edu</a:t>
            </a:r>
            <a:endParaRPr lang="en-US" dirty="0"/>
          </a:p>
          <a:p>
            <a:pPr lvl="1"/>
            <a:r>
              <a:rPr lang="en-US" dirty="0"/>
              <a:t>Be sure to include the student’s name, desired phantom course, and ID number.  </a:t>
            </a:r>
          </a:p>
          <a:p>
            <a:pPr lvl="1"/>
            <a:r>
              <a:rPr lang="en-US" dirty="0"/>
              <a:t>Neil will forward your request to Student Services.</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09550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Academic Advising Refresher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3352800"/>
            <a:ext cx="2857500" cy="2676525"/>
          </a:xfrm>
          <a:prstGeom prst="rect">
            <a:avLst/>
          </a:prstGeom>
        </p:spPr>
      </p:pic>
    </p:spTree>
    <p:extLst>
      <p:ext uri="{BB962C8B-B14F-4D97-AF65-F5344CB8AC3E}">
        <p14:creationId xmlns:p14="http://schemas.microsoft.com/office/powerpoint/2010/main" val="216277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 On The Roster</a:t>
            </a:r>
          </a:p>
        </p:txBody>
      </p:sp>
      <p:sp>
        <p:nvSpPr>
          <p:cNvPr id="3" name="Content Placeholder 2"/>
          <p:cNvSpPr>
            <a:spLocks noGrp="1"/>
          </p:cNvSpPr>
          <p:nvPr>
            <p:ph idx="1"/>
          </p:nvPr>
        </p:nvSpPr>
        <p:spPr/>
        <p:txBody>
          <a:bodyPr/>
          <a:lstStyle/>
          <a:p>
            <a:r>
              <a:rPr lang="en-US" dirty="0"/>
              <a:t>If you have a student show up for your course who is not on the roster, do not allow them to stay in the course.</a:t>
            </a:r>
          </a:p>
          <a:p>
            <a:pPr lvl="1"/>
            <a:r>
              <a:rPr lang="en-US" dirty="0"/>
              <a:t>Ask them to go to Student Services to clear the matter up.</a:t>
            </a:r>
          </a:p>
          <a:p>
            <a:pPr lvl="1"/>
            <a:r>
              <a:rPr lang="en-US" dirty="0"/>
              <a:t>They must do so before entering the course.</a:t>
            </a:r>
          </a:p>
          <a:p>
            <a:pPr lvl="1"/>
            <a:r>
              <a:rPr lang="en-US" dirty="0"/>
              <a:t>If caught doing otherwise, the college could receive a reprimand from the state auditor.</a:t>
            </a:r>
          </a:p>
        </p:txBody>
      </p:sp>
    </p:spTree>
    <p:extLst>
      <p:ext uri="{BB962C8B-B14F-4D97-AF65-F5344CB8AC3E}">
        <p14:creationId xmlns:p14="http://schemas.microsoft.com/office/powerpoint/2010/main" val="201605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“Front Loading”</a:t>
            </a:r>
          </a:p>
        </p:txBody>
      </p:sp>
      <p:sp>
        <p:nvSpPr>
          <p:cNvPr id="3" name="Content Placeholder 2"/>
          <p:cNvSpPr>
            <a:spLocks noGrp="1"/>
          </p:cNvSpPr>
          <p:nvPr>
            <p:ph idx="1"/>
          </p:nvPr>
        </p:nvSpPr>
        <p:spPr/>
        <p:txBody>
          <a:bodyPr/>
          <a:lstStyle/>
          <a:p>
            <a:r>
              <a:rPr lang="en-US" b="1" u="sng" dirty="0"/>
              <a:t>“Front Loading”:</a:t>
            </a:r>
            <a:r>
              <a:rPr lang="en-US" dirty="0"/>
              <a:t>  the practice of registering your advisees for subject-matter courses (taught by you) before properly placing them in foundational courses (as laid out by our QEP and CbD).</a:t>
            </a:r>
          </a:p>
          <a:p>
            <a:pPr lvl="1"/>
            <a:r>
              <a:rPr lang="en-US" dirty="0"/>
              <a:t>Building a strong foundation of basic academic skills leads to retention and completion.</a:t>
            </a:r>
          </a:p>
        </p:txBody>
      </p:sp>
    </p:spTree>
    <p:extLst>
      <p:ext uri="{BB962C8B-B14F-4D97-AF65-F5344CB8AC3E}">
        <p14:creationId xmlns:p14="http://schemas.microsoft.com/office/powerpoint/2010/main" val="386402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a:bodyPr>
          <a:lstStyle/>
          <a:p>
            <a:r>
              <a:rPr lang="en-US" dirty="0"/>
              <a:t>For new and returning (hiatus) students, suggest basic foundational courses such as:</a:t>
            </a:r>
            <a:endParaRPr lang="en-US" sz="2800" dirty="0"/>
          </a:p>
          <a:p>
            <a:pPr lvl="1"/>
            <a:r>
              <a:rPr lang="en-US" dirty="0"/>
              <a:t>ACA 111 or 122</a:t>
            </a:r>
            <a:endParaRPr lang="en-US" sz="2400" dirty="0"/>
          </a:p>
          <a:p>
            <a:pPr lvl="1"/>
            <a:r>
              <a:rPr lang="en-US" dirty="0"/>
              <a:t>English (based on test score)</a:t>
            </a:r>
            <a:endParaRPr lang="en-US" sz="2400" dirty="0"/>
          </a:p>
          <a:p>
            <a:pPr lvl="1"/>
            <a:r>
              <a:rPr lang="en-US" dirty="0"/>
              <a:t>Math (based on test score)</a:t>
            </a:r>
            <a:endParaRPr lang="en-US" sz="2400" dirty="0"/>
          </a:p>
          <a:p>
            <a:pPr lvl="1"/>
            <a:r>
              <a:rPr lang="en-US" dirty="0"/>
              <a:t>CIS 110</a:t>
            </a:r>
            <a:endParaRPr lang="en-US" sz="2400" dirty="0"/>
          </a:p>
          <a:p>
            <a:pPr lvl="1"/>
            <a:r>
              <a:rPr lang="en-US" dirty="0"/>
              <a:t>One subject matter (core course) course</a:t>
            </a:r>
          </a:p>
          <a:p>
            <a:r>
              <a:rPr lang="en-US" dirty="0"/>
              <a:t>What good is taking ACA or ENG courses near the end of your educational pathway?</a:t>
            </a:r>
          </a:p>
          <a:p>
            <a:pPr lvl="1"/>
            <a:r>
              <a:rPr lang="en-US" dirty="0"/>
              <a:t>Skills learned in such courses could have been a lot more useful early on.</a:t>
            </a:r>
          </a:p>
        </p:txBody>
      </p:sp>
    </p:spTree>
    <p:extLst>
      <p:ext uri="{BB962C8B-B14F-4D97-AF65-F5344CB8AC3E}">
        <p14:creationId xmlns:p14="http://schemas.microsoft.com/office/powerpoint/2010/main" val="234440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Developmental Courses</a:t>
            </a:r>
          </a:p>
        </p:txBody>
      </p:sp>
      <p:sp>
        <p:nvSpPr>
          <p:cNvPr id="3" name="Content Placeholder 2"/>
          <p:cNvSpPr>
            <a:spLocks noGrp="1"/>
          </p:cNvSpPr>
          <p:nvPr>
            <p:ph idx="1"/>
          </p:nvPr>
        </p:nvSpPr>
        <p:spPr/>
        <p:txBody>
          <a:bodyPr/>
          <a:lstStyle/>
          <a:p>
            <a:r>
              <a:rPr lang="en-US" dirty="0"/>
              <a:t>If your new students test into developmental English or math, place them in these courses during their first semester.</a:t>
            </a:r>
          </a:p>
          <a:p>
            <a:pPr lvl="1"/>
            <a:r>
              <a:rPr lang="en-US" dirty="0"/>
              <a:t>These students have been shown to lack certain skills or they may need a simple skill tune-up in order to be successful moving forward.</a:t>
            </a:r>
          </a:p>
        </p:txBody>
      </p:sp>
    </p:spTree>
    <p:extLst>
      <p:ext uri="{BB962C8B-B14F-4D97-AF65-F5344CB8AC3E}">
        <p14:creationId xmlns:p14="http://schemas.microsoft.com/office/powerpoint/2010/main" val="278439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u="sng" dirty="0"/>
              <a:t>Advising For Math</a:t>
            </a:r>
          </a:p>
        </p:txBody>
      </p:sp>
      <p:sp>
        <p:nvSpPr>
          <p:cNvPr id="3" name="Content Placeholder 2"/>
          <p:cNvSpPr>
            <a:spLocks noGrp="1"/>
          </p:cNvSpPr>
          <p:nvPr>
            <p:ph idx="1"/>
          </p:nvPr>
        </p:nvSpPr>
        <p:spPr>
          <a:xfrm>
            <a:off x="457200" y="1600200"/>
            <a:ext cx="8229600" cy="4724400"/>
          </a:xfrm>
        </p:spPr>
        <p:txBody>
          <a:bodyPr/>
          <a:lstStyle/>
          <a:p>
            <a:r>
              <a:rPr lang="en-US" dirty="0"/>
              <a:t>Programs at PCC require different math courses to fulfill the degree math requirement.</a:t>
            </a:r>
          </a:p>
          <a:p>
            <a:r>
              <a:rPr lang="en-US" dirty="0"/>
              <a:t>In order to help the student fulfill their educational goals, talk to them about their plans.</a:t>
            </a:r>
          </a:p>
          <a:p>
            <a:pPr lvl="1"/>
            <a:r>
              <a:rPr lang="en-US" dirty="0"/>
              <a:t>Do you only desire a 2 year degree or do you plan to pursue a 4 year degree or higher at some point?</a:t>
            </a:r>
          </a:p>
        </p:txBody>
      </p:sp>
    </p:spTree>
    <p:extLst>
      <p:ext uri="{BB962C8B-B14F-4D97-AF65-F5344CB8AC3E}">
        <p14:creationId xmlns:p14="http://schemas.microsoft.com/office/powerpoint/2010/main" val="391473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a:noFill/>
        </p:spPr>
        <p:txBody>
          <a:bodyPr>
            <a:normAutofit/>
          </a:bodyPr>
          <a:lstStyle/>
          <a:p>
            <a:pPr lvl="1"/>
            <a:r>
              <a:rPr lang="en-US" dirty="0"/>
              <a:t>This question is important because it will help you advise the student which math course would best meet their educational goals.</a:t>
            </a:r>
          </a:p>
          <a:p>
            <a:r>
              <a:rPr lang="en-US" dirty="0"/>
              <a:t>Math and college transfer:</a:t>
            </a:r>
          </a:p>
          <a:p>
            <a:pPr lvl="1"/>
            <a:r>
              <a:rPr lang="en-US" dirty="0"/>
              <a:t>MAT 110 is not transferable to a four year college/university.</a:t>
            </a:r>
          </a:p>
          <a:p>
            <a:pPr lvl="1"/>
            <a:r>
              <a:rPr lang="en-US" dirty="0"/>
              <a:t>MAT 143 &amp; 152 are transferable, but some university programs do not prefer it. MAT 152 is typically more transferable than MAT 143.</a:t>
            </a:r>
          </a:p>
          <a:p>
            <a:pPr lvl="1"/>
            <a:r>
              <a:rPr lang="en-US" dirty="0"/>
              <a:t>MAT 171 is transferable and preferred by many more university programs than MAT 143 &amp; 152.</a:t>
            </a:r>
          </a:p>
        </p:txBody>
      </p:sp>
    </p:spTree>
    <p:extLst>
      <p:ext uri="{BB962C8B-B14F-4D97-AF65-F5344CB8AC3E}">
        <p14:creationId xmlns:p14="http://schemas.microsoft.com/office/powerpoint/2010/main" val="305499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PCC Academic Advising </a:t>
            </a:r>
            <a:br>
              <a:rPr lang="en-US" b="1" u="sng" dirty="0"/>
            </a:br>
            <a:r>
              <a:rPr lang="en-US" b="1" u="sng" dirty="0"/>
              <a:t>Mission Statement</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sz="3000" dirty="0"/>
              <a:t>Academic advisors at Pamlico Community College provide academic and professional guidance as students develop meaningful educational plans in pursuit of their life goals. Advisors provide students with information about coursework, college policies and procedures, career options, and transfer opportunities. They require student participation in the decision-making process, help students become lifelong learners, and encourage self-reliant problem solving through exploration of students’ own interests and values.</a:t>
            </a:r>
            <a:r>
              <a:rPr lang="en-US" dirty="0"/>
              <a:t> </a:t>
            </a:r>
          </a:p>
        </p:txBody>
      </p:sp>
    </p:spTree>
    <p:extLst>
      <p:ext uri="{BB962C8B-B14F-4D97-AF65-F5344CB8AC3E}">
        <p14:creationId xmlns:p14="http://schemas.microsoft.com/office/powerpoint/2010/main" val="144250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r>
              <a:rPr lang="en-US" dirty="0"/>
              <a:t>When dealing with a transfer student, check with each individual College/University program to find out more about which transferable community college math they prefer.</a:t>
            </a:r>
          </a:p>
        </p:txBody>
      </p:sp>
    </p:spTree>
    <p:extLst>
      <p:ext uri="{BB962C8B-B14F-4D97-AF65-F5344CB8AC3E}">
        <p14:creationId xmlns:p14="http://schemas.microsoft.com/office/powerpoint/2010/main" val="160777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u="sng" dirty="0"/>
              <a:t>Dropping Students </a:t>
            </a:r>
            <a:br>
              <a:rPr lang="en-US" b="1" u="sng" dirty="0"/>
            </a:br>
            <a:r>
              <a:rPr lang="en-US" b="1" u="sng" dirty="0"/>
              <a:t>(Instructor-Initiated)</a:t>
            </a:r>
            <a:endParaRPr lang="en-US" u="sng"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u="sng" dirty="0"/>
              <a:t>Before dropping</a:t>
            </a:r>
            <a:r>
              <a:rPr lang="en-US" dirty="0"/>
              <a:t> a student from your course, make sure you have completed an </a:t>
            </a:r>
            <a:r>
              <a:rPr lang="en-US" u="sng" dirty="0"/>
              <a:t>Early Alert</a:t>
            </a:r>
            <a:r>
              <a:rPr lang="en-US" dirty="0"/>
              <a:t> in Aviso.  </a:t>
            </a:r>
          </a:p>
          <a:p>
            <a:pPr lvl="1"/>
            <a:r>
              <a:rPr lang="en-US" dirty="0"/>
              <a:t>We must have documentation that shows we made an attempt to notify the student of their status.</a:t>
            </a:r>
          </a:p>
          <a:p>
            <a:r>
              <a:rPr lang="en-US" dirty="0"/>
              <a:t>To drop a student from your course, you must go to Student Services and fill out a </a:t>
            </a:r>
            <a:r>
              <a:rPr lang="en-US" u="sng" dirty="0"/>
              <a:t>Drop/Add form.</a:t>
            </a:r>
          </a:p>
        </p:txBody>
      </p:sp>
    </p:spTree>
    <p:extLst>
      <p:ext uri="{BB962C8B-B14F-4D97-AF65-F5344CB8AC3E}">
        <p14:creationId xmlns:p14="http://schemas.microsoft.com/office/powerpoint/2010/main" val="24736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dirty="0"/>
              <a:t>Be prepared to list a last day of attendance for the student (unless they never entered the course).</a:t>
            </a:r>
          </a:p>
          <a:p>
            <a:r>
              <a:rPr lang="en-US" dirty="0"/>
              <a:t>Do not wait too long to drop a student who has:</a:t>
            </a:r>
          </a:p>
          <a:p>
            <a:pPr lvl="1"/>
            <a:r>
              <a:rPr lang="en-US" dirty="0"/>
              <a:t>Not been attending class.</a:t>
            </a:r>
          </a:p>
          <a:p>
            <a:pPr lvl="1"/>
            <a:r>
              <a:rPr lang="en-US" dirty="0"/>
              <a:t>Not been turning in assignments (whether online or face-to-face courses).</a:t>
            </a:r>
          </a:p>
          <a:p>
            <a:pPr lvl="1"/>
            <a:r>
              <a:rPr lang="en-US" dirty="0"/>
              <a:t>Never entered the course (whether online or face-to-face courses).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612" y="5289452"/>
            <a:ext cx="4396775" cy="868363"/>
          </a:xfrm>
          <a:prstGeom prst="rect">
            <a:avLst/>
          </a:prstGeom>
        </p:spPr>
      </p:pic>
    </p:spTree>
    <p:extLst>
      <p:ext uri="{BB962C8B-B14F-4D97-AF65-F5344CB8AC3E}">
        <p14:creationId xmlns:p14="http://schemas.microsoft.com/office/powerpoint/2010/main" val="242900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ormAutofit/>
          </a:bodyPr>
          <a:lstStyle/>
          <a:p>
            <a:r>
              <a:rPr lang="en-US" dirty="0"/>
              <a:t>If you have questions and are not sure if it’s time to drop the student, go to Student Services and talk with someone.</a:t>
            </a:r>
          </a:p>
          <a:p>
            <a:pPr lvl="1"/>
            <a:r>
              <a:rPr lang="en-US" dirty="0"/>
              <a:t>Together you can decide if you have a situation in which a student needs to be dropped.</a:t>
            </a:r>
          </a:p>
          <a:p>
            <a:r>
              <a:rPr lang="en-US" dirty="0"/>
              <a:t>If the drop is completed before the drop deadline, the student receives no grade (W).</a:t>
            </a:r>
          </a:p>
          <a:p>
            <a:pPr lvl="1"/>
            <a:r>
              <a:rPr lang="en-US" dirty="0"/>
              <a:t>This has no effect on their GPA.</a:t>
            </a:r>
          </a:p>
        </p:txBody>
      </p:sp>
    </p:spTree>
    <p:extLst>
      <p:ext uri="{BB962C8B-B14F-4D97-AF65-F5344CB8AC3E}">
        <p14:creationId xmlns:p14="http://schemas.microsoft.com/office/powerpoint/2010/main" val="249356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If not, if they are dropped after the drop deadline, the student will receive a grade of “WF”.</a:t>
            </a:r>
          </a:p>
          <a:p>
            <a:pPr lvl="1"/>
            <a:r>
              <a:rPr lang="en-US" dirty="0"/>
              <a:t>It counts as an F and effects the student’s GPA.</a:t>
            </a:r>
          </a:p>
          <a:p>
            <a:pPr lvl="1"/>
            <a:r>
              <a:rPr lang="en-US" dirty="0"/>
              <a:t>The “WF” is a way for Student Services to see that the student has stopped participating in the course as opposed to just not performing well enough to pass (F).</a:t>
            </a:r>
          </a:p>
          <a:p>
            <a:r>
              <a:rPr lang="en-US" dirty="0"/>
              <a:t>Be sure to include the last date of attendance on the drop form.</a:t>
            </a:r>
          </a:p>
        </p:txBody>
      </p:sp>
    </p:spTree>
    <p:extLst>
      <p:ext uri="{BB962C8B-B14F-4D97-AF65-F5344CB8AC3E}">
        <p14:creationId xmlns:p14="http://schemas.microsoft.com/office/powerpoint/2010/main" val="1334815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Understand Your Program of Study (POS)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As a subject matter expert (SME), you need to be well versed in your POS.  </a:t>
            </a:r>
          </a:p>
          <a:p>
            <a:pPr lvl="1"/>
            <a:r>
              <a:rPr lang="en-US" dirty="0"/>
              <a:t>POS:  Program of Study</a:t>
            </a:r>
          </a:p>
          <a:p>
            <a:pPr lvl="1"/>
            <a:r>
              <a:rPr lang="en-US" dirty="0"/>
              <a:t>Your POS is based on your Curriculum Standard.</a:t>
            </a:r>
          </a:p>
          <a:p>
            <a:pPr lvl="1"/>
            <a:r>
              <a:rPr lang="en-US" dirty="0"/>
              <a:t>The Curriculum Standard is developed on the state-level.</a:t>
            </a:r>
          </a:p>
          <a:p>
            <a:r>
              <a:rPr lang="en-US" dirty="0"/>
              <a:t>Your knowledge of your POS can help students progress quicker towards graduation.</a:t>
            </a:r>
          </a:p>
          <a:p>
            <a:endParaRPr lang="en-US" dirty="0"/>
          </a:p>
        </p:txBody>
      </p:sp>
    </p:spTree>
    <p:extLst>
      <p:ext uri="{BB962C8B-B14F-4D97-AF65-F5344CB8AC3E}">
        <p14:creationId xmlns:p14="http://schemas.microsoft.com/office/powerpoint/2010/main" val="385203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For questions about your Curriculum Standard, contact your state-level subject matter specialist.</a:t>
            </a:r>
          </a:p>
          <a:p>
            <a:pPr lvl="1"/>
            <a:r>
              <a:rPr lang="en-US" dirty="0"/>
              <a:t>If you are not sure who this person is, please talk with your supervisor to help you find this information.</a:t>
            </a:r>
          </a:p>
        </p:txBody>
      </p:sp>
    </p:spTree>
    <p:extLst>
      <p:ext uri="{BB962C8B-B14F-4D97-AF65-F5344CB8AC3E}">
        <p14:creationId xmlns:p14="http://schemas.microsoft.com/office/powerpoint/2010/main" val="346952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b="1" u="sng" dirty="0"/>
              <a:t>Meredith Beeman:</a:t>
            </a:r>
            <a:r>
              <a:rPr lang="en-US" dirty="0"/>
              <a:t>  Financial Aid Director</a:t>
            </a:r>
          </a:p>
          <a:p>
            <a:pPr lvl="1"/>
            <a:r>
              <a:rPr lang="en-US" b="1" u="sng" dirty="0"/>
              <a:t>Do not try to answer financial aid questions</a:t>
            </a:r>
            <a:r>
              <a:rPr lang="en-US" dirty="0"/>
              <a:t>.  Always refer the student to Ms. Beeman &amp; her staff.</a:t>
            </a:r>
          </a:p>
          <a:p>
            <a:r>
              <a:rPr lang="en-US" dirty="0"/>
              <a:t>Encourage students to prepare their financial aid applications early, for each academic year.</a:t>
            </a:r>
          </a:p>
        </p:txBody>
      </p:sp>
    </p:spTree>
    <p:extLst>
      <p:ext uri="{BB962C8B-B14F-4D97-AF65-F5344CB8AC3E}">
        <p14:creationId xmlns:p14="http://schemas.microsoft.com/office/powerpoint/2010/main" val="398716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a:bodyPr>
          <a:lstStyle/>
          <a:p>
            <a:r>
              <a:rPr lang="en-US" dirty="0"/>
              <a:t>If a student wants to drop courses and they receive financial aid, suggest they go speak with someone in the financial aid office to see how it will effect them.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804541"/>
            <a:ext cx="7010400" cy="3443859"/>
          </a:xfrm>
          <a:prstGeom prst="rect">
            <a:avLst/>
          </a:prstGeom>
        </p:spPr>
      </p:pic>
    </p:spTree>
    <p:extLst>
      <p:ext uri="{BB962C8B-B14F-4D97-AF65-F5344CB8AC3E}">
        <p14:creationId xmlns:p14="http://schemas.microsoft.com/office/powerpoint/2010/main" val="1586276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FERPA:  Privacy</a:t>
            </a:r>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p>
        </p:txBody>
      </p:sp>
    </p:spTree>
    <p:extLst>
      <p:ext uri="{BB962C8B-B14F-4D97-AF65-F5344CB8AC3E}">
        <p14:creationId xmlns:p14="http://schemas.microsoft.com/office/powerpoint/2010/main" val="141341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PCC Academic Advising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2977355"/>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about a students education record is </a:t>
            </a:r>
            <a:r>
              <a:rPr lang="en-US"/>
              <a:t>based FERPA </a:t>
            </a:r>
            <a:r>
              <a:rPr lang="en-US" dirty="0"/>
              <a:t>law.</a:t>
            </a:r>
          </a:p>
          <a:p>
            <a:r>
              <a:rPr lang="en-US" dirty="0"/>
              <a:t>To see who you can and can not speak with, use the </a:t>
            </a:r>
            <a:r>
              <a:rPr lang="en-US" b="1" u="sng" dirty="0"/>
              <a:t>STRK</a:t>
            </a:r>
            <a:r>
              <a:rPr lang="en-US" dirty="0"/>
              <a:t> mnemonic in Datatel.</a:t>
            </a:r>
          </a:p>
          <a:p>
            <a:pPr lvl="1"/>
            <a:r>
              <a:rPr lang="en-US" dirty="0"/>
              <a:t>When in doubt about FERPA regulations or if you have questions, please consult the Student Services staff.</a:t>
            </a:r>
          </a:p>
        </p:txBody>
      </p:sp>
    </p:spTree>
    <p:extLst>
      <p:ext uri="{BB962C8B-B14F-4D97-AF65-F5344CB8AC3E}">
        <p14:creationId xmlns:p14="http://schemas.microsoft.com/office/powerpoint/2010/main" val="215335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Transcript Evaluations</a:t>
            </a:r>
          </a:p>
        </p:txBody>
      </p:sp>
      <p:sp>
        <p:nvSpPr>
          <p:cNvPr id="3" name="Content Placeholder 2"/>
          <p:cNvSpPr>
            <a:spLocks noGrp="1"/>
          </p:cNvSpPr>
          <p:nvPr>
            <p:ph idx="1"/>
          </p:nvPr>
        </p:nvSpPr>
        <p:spPr/>
        <p:txBody>
          <a:bodyPr>
            <a:normAutofit lnSpcReduction="10000"/>
          </a:bodyPr>
          <a:lstStyle/>
          <a:p>
            <a:r>
              <a:rPr lang="en-US" dirty="0"/>
              <a:t>From time to time, the Registrar’s office will send you transcript evaluations that </a:t>
            </a:r>
            <a:r>
              <a:rPr lang="en-US" b="1" u="sng" dirty="0"/>
              <a:t>require your immediate attention</a:t>
            </a:r>
            <a:r>
              <a:rPr lang="en-US" dirty="0"/>
              <a:t>.</a:t>
            </a:r>
          </a:p>
          <a:p>
            <a:pPr lvl="1"/>
            <a:r>
              <a:rPr lang="en-US" dirty="0"/>
              <a:t>These outside courses could possibly count toward graduation requirements or pre-reqs. in your program.</a:t>
            </a:r>
            <a:endParaRPr lang="en-US" dirty="0">
              <a:solidFill>
                <a:srgbClr val="FF0000"/>
              </a:solidFill>
            </a:endParaRPr>
          </a:p>
          <a:p>
            <a:pPr lvl="1"/>
            <a:r>
              <a:rPr lang="en-US" dirty="0"/>
              <a:t>No student wants to waste time and money taking courses that they have already taken.</a:t>
            </a:r>
          </a:p>
          <a:p>
            <a:pPr lvl="1"/>
            <a:r>
              <a:rPr lang="en-US" dirty="0"/>
              <a:t>These courses </a:t>
            </a:r>
            <a:r>
              <a:rPr lang="en-US" b="1" u="sng" dirty="0"/>
              <a:t>do not show up</a:t>
            </a:r>
            <a:r>
              <a:rPr lang="en-US" dirty="0"/>
              <a:t> on their transcript until we as advisors complete the evaluation.</a:t>
            </a:r>
          </a:p>
        </p:txBody>
      </p:sp>
    </p:spTree>
    <p:extLst>
      <p:ext uri="{BB962C8B-B14F-4D97-AF65-F5344CB8AC3E}">
        <p14:creationId xmlns:p14="http://schemas.microsoft.com/office/powerpoint/2010/main" val="415954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In order to determine what the course being transferred translates to here may require some detective work on your part.</a:t>
            </a:r>
          </a:p>
          <a:p>
            <a:pPr lvl="1"/>
            <a:r>
              <a:rPr lang="en-US" dirty="0"/>
              <a:t>Of course, ACA 111 from Craven CC is ACA 111 at PCC.  The registrar inputs these automatically.</a:t>
            </a:r>
          </a:p>
          <a:p>
            <a:pPr lvl="1"/>
            <a:r>
              <a:rPr lang="en-US" dirty="0"/>
              <a:t>But what is NUTR 1000 from ECU?  It’s EDU 153.</a:t>
            </a:r>
          </a:p>
          <a:p>
            <a:r>
              <a:rPr lang="en-US" dirty="0"/>
              <a:t>Course descriptions are very helpful in determining what a course translates to here.</a:t>
            </a:r>
          </a:p>
        </p:txBody>
      </p:sp>
    </p:spTree>
    <p:extLst>
      <p:ext uri="{BB962C8B-B14F-4D97-AF65-F5344CB8AC3E}">
        <p14:creationId xmlns:p14="http://schemas.microsoft.com/office/powerpoint/2010/main" val="284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94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Be mindful of the number of credits the transferring course has.</a:t>
            </a:r>
          </a:p>
          <a:p>
            <a:pPr lvl="1"/>
            <a:r>
              <a:rPr lang="en-US" dirty="0"/>
              <a:t>If the course being transferred in is a 2 credit course, you cannot translate it to a 3 credit course equivalent at PCC.</a:t>
            </a:r>
          </a:p>
          <a:p>
            <a:r>
              <a:rPr lang="en-US" dirty="0"/>
              <a:t>If you require further help in determining what a course translates into, you can touch base with the subject matter expert.</a:t>
            </a:r>
          </a:p>
          <a:p>
            <a:pPr lvl="1"/>
            <a:r>
              <a:rPr lang="en-US" dirty="0"/>
              <a:t>If you cannot contact the subject matter expert, contact Neil Callahan for assistance.</a:t>
            </a:r>
          </a:p>
          <a:p>
            <a:endParaRPr lang="en-US" dirty="0"/>
          </a:p>
        </p:txBody>
      </p:sp>
    </p:spTree>
    <p:extLst>
      <p:ext uri="{BB962C8B-B14F-4D97-AF65-F5344CB8AC3E}">
        <p14:creationId xmlns:p14="http://schemas.microsoft.com/office/powerpoint/2010/main" val="288638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600200"/>
            <a:ext cx="7772400" cy="857250"/>
          </a:xfrm>
        </p:spPr>
        <p:txBody>
          <a:bodyPr/>
          <a:lstStyle/>
          <a:p>
            <a:r>
              <a:rPr lang="en-US" b="1" u="sng" dirty="0"/>
              <a:t>Aviso Usage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0" y="3124200"/>
            <a:ext cx="3543300" cy="2539365"/>
          </a:xfrm>
          <a:prstGeom prst="rect">
            <a:avLst/>
          </a:prstGeom>
        </p:spPr>
      </p:pic>
    </p:spTree>
    <p:extLst>
      <p:ext uri="{BB962C8B-B14F-4D97-AF65-F5344CB8AC3E}">
        <p14:creationId xmlns:p14="http://schemas.microsoft.com/office/powerpoint/2010/main" val="198568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Notes</a:t>
            </a:r>
            <a:r>
              <a:rPr lang="en-US" dirty="0"/>
              <a:t> </a:t>
            </a:r>
          </a:p>
        </p:txBody>
      </p:sp>
      <p:sp>
        <p:nvSpPr>
          <p:cNvPr id="3" name="Content Placeholder 2"/>
          <p:cNvSpPr>
            <a:spLocks noGrp="1"/>
          </p:cNvSpPr>
          <p:nvPr>
            <p:ph idx="1"/>
          </p:nvPr>
        </p:nvSpPr>
        <p:spPr/>
        <p:txBody>
          <a:bodyPr/>
          <a:lstStyle/>
          <a:p>
            <a:r>
              <a:rPr lang="en-US" dirty="0"/>
              <a:t>Use the Aviso Notes function to document interactions with your students.</a:t>
            </a:r>
          </a:p>
          <a:p>
            <a:r>
              <a:rPr lang="en-US" dirty="0"/>
              <a:t>Document any type of information that would be useful to fellow college personnel.</a:t>
            </a:r>
          </a:p>
          <a:p>
            <a:pPr lvl="1"/>
            <a:r>
              <a:rPr lang="en-US" dirty="0"/>
              <a:t>This running record helps your fellow colleagues better understand the student.</a:t>
            </a:r>
          </a:p>
        </p:txBody>
      </p:sp>
    </p:spTree>
    <p:extLst>
      <p:ext uri="{BB962C8B-B14F-4D97-AF65-F5344CB8AC3E}">
        <p14:creationId xmlns:p14="http://schemas.microsoft.com/office/powerpoint/2010/main" val="409653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Early Alerts</a:t>
            </a:r>
          </a:p>
        </p:txBody>
      </p:sp>
      <p:sp>
        <p:nvSpPr>
          <p:cNvPr id="3" name="Content Placeholder 2"/>
          <p:cNvSpPr>
            <a:spLocks noGrp="1"/>
          </p:cNvSpPr>
          <p:nvPr>
            <p:ph idx="1"/>
          </p:nvPr>
        </p:nvSpPr>
        <p:spPr/>
        <p:txBody>
          <a:bodyPr/>
          <a:lstStyle/>
          <a:p>
            <a:r>
              <a:rPr lang="en-US" dirty="0"/>
              <a:t>If you have a student in academic trouble and have exhausted all your means to contact them about the matter, be sure to access </a:t>
            </a:r>
            <a:r>
              <a:rPr lang="en-US" u="sng" dirty="0"/>
              <a:t>Aviso</a:t>
            </a:r>
            <a:r>
              <a:rPr lang="en-US" dirty="0"/>
              <a:t> and enter an Early Alert.</a:t>
            </a:r>
          </a:p>
          <a:p>
            <a:pPr lvl="1"/>
            <a:r>
              <a:rPr lang="en-US" dirty="0"/>
              <a:t>Use your good judgement when deciding if you need to send an alert.</a:t>
            </a:r>
          </a:p>
          <a:p>
            <a:pPr lvl="1"/>
            <a:r>
              <a:rPr lang="en-US" dirty="0"/>
              <a:t>Your Early Alert will be received by someone in Student Services.</a:t>
            </a:r>
          </a:p>
        </p:txBody>
      </p:sp>
    </p:spTree>
    <p:extLst>
      <p:ext uri="{BB962C8B-B14F-4D97-AF65-F5344CB8AC3E}">
        <p14:creationId xmlns:p14="http://schemas.microsoft.com/office/powerpoint/2010/main" val="384830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b="1" u="sng" dirty="0"/>
              <a:t>Remember</a:t>
            </a:r>
            <a:r>
              <a:rPr lang="en-US" dirty="0"/>
              <a:t>:  Student Services only knows there is a problem </a:t>
            </a:r>
            <a:r>
              <a:rPr lang="en-US" b="1" u="sng" dirty="0"/>
              <a:t>if you alert them to it</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041" y="2438400"/>
            <a:ext cx="5407917" cy="3414713"/>
          </a:xfrm>
          <a:prstGeom prst="rect">
            <a:avLst/>
          </a:prstGeom>
        </p:spPr>
      </p:pic>
    </p:spTree>
    <p:extLst>
      <p:ext uri="{BB962C8B-B14F-4D97-AF65-F5344CB8AC3E}">
        <p14:creationId xmlns:p14="http://schemas.microsoft.com/office/powerpoint/2010/main" val="125919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Academic Advising Updates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31" y="3600450"/>
            <a:ext cx="4297737" cy="2343150"/>
          </a:xfrm>
          <a:prstGeom prst="rect">
            <a:avLst/>
          </a:prstGeom>
        </p:spPr>
      </p:pic>
    </p:spTree>
    <p:extLst>
      <p:ext uri="{BB962C8B-B14F-4D97-AF65-F5344CB8AC3E}">
        <p14:creationId xmlns:p14="http://schemas.microsoft.com/office/powerpoint/2010/main" val="294800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Academic Advising Job Description</a:t>
            </a:r>
          </a:p>
        </p:txBody>
      </p:sp>
      <p:sp>
        <p:nvSpPr>
          <p:cNvPr id="3" name="Content Placeholder 2"/>
          <p:cNvSpPr>
            <a:spLocks noGrp="1"/>
          </p:cNvSpPr>
          <p:nvPr>
            <p:ph idx="1"/>
          </p:nvPr>
        </p:nvSpPr>
        <p:spPr/>
        <p:txBody>
          <a:bodyPr/>
          <a:lstStyle/>
          <a:p>
            <a:r>
              <a:rPr lang="en-US" dirty="0"/>
              <a:t>Registration is </a:t>
            </a:r>
            <a:r>
              <a:rPr lang="en-US" b="1" u="sng" dirty="0"/>
              <a:t>not</a:t>
            </a:r>
            <a:r>
              <a:rPr lang="en-US" dirty="0"/>
              <a:t> academic advising.</a:t>
            </a:r>
          </a:p>
          <a:p>
            <a:pPr lvl="1"/>
            <a:r>
              <a:rPr lang="en-US" dirty="0"/>
              <a:t>It is a </a:t>
            </a:r>
            <a:r>
              <a:rPr lang="en-US" b="1" u="sng" dirty="0"/>
              <a:t>part</a:t>
            </a:r>
            <a:r>
              <a:rPr lang="en-US" dirty="0"/>
              <a:t> of academic advising.</a:t>
            </a:r>
          </a:p>
          <a:p>
            <a:r>
              <a:rPr lang="en-US" dirty="0"/>
              <a:t>Academic Advising Job Description</a:t>
            </a:r>
          </a:p>
          <a:p>
            <a:pPr lvl="1"/>
            <a:r>
              <a:rPr lang="en-US" dirty="0"/>
              <a:t>See handout.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4081501"/>
            <a:ext cx="4286250" cy="2238375"/>
          </a:xfrm>
          <a:prstGeom prst="rect">
            <a:avLst/>
          </a:prstGeom>
        </p:spPr>
      </p:pic>
    </p:spTree>
    <p:extLst>
      <p:ext uri="{BB962C8B-B14F-4D97-AF65-F5344CB8AC3E}">
        <p14:creationId xmlns:p14="http://schemas.microsoft.com/office/powerpoint/2010/main" val="2721596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Virtual Transfer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p>
        </p:txBody>
      </p:sp>
      <p:pic>
        <p:nvPicPr>
          <p:cNvPr id="5" name="Picture 8" descr="https://moodle.org/logo/logo-4045x100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62" y="2977355"/>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52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This site contains information and resources related to college transfer from PCC.  </a:t>
            </a:r>
          </a:p>
          <a:p>
            <a:pPr lvl="1"/>
            <a:r>
              <a:rPr lang="en-US" dirty="0"/>
              <a:t>Please refer your students to the Transfer site.</a:t>
            </a:r>
          </a:p>
          <a:p>
            <a:pPr lvl="1"/>
            <a:r>
              <a:rPr lang="en-US" dirty="0"/>
              <a:t>They can access it through the PCC website.  There is a link within the Student Portal.   </a:t>
            </a:r>
          </a:p>
          <a:p>
            <a:pPr lvl="1"/>
            <a:r>
              <a:rPr lang="en-US" dirty="0"/>
              <a:t>Even if they are currently not thinking about college transfer, the student may change their plans a semester or two down the road.</a:t>
            </a:r>
          </a:p>
          <a:p>
            <a:pPr marL="0" indent="0" algn="ctr">
              <a:buNone/>
            </a:pPr>
            <a:endParaRPr lang="en-US" b="1" dirty="0"/>
          </a:p>
          <a:p>
            <a:pPr marL="0" indent="0" algn="ctr">
              <a:buNone/>
            </a:pPr>
            <a:r>
              <a:rPr lang="en-US" b="1" dirty="0"/>
              <a:t>Use the Academic Advising Center as well.</a:t>
            </a:r>
          </a:p>
          <a:p>
            <a:endParaRPr lang="en-US" dirty="0"/>
          </a:p>
        </p:txBody>
      </p:sp>
    </p:spTree>
    <p:extLst>
      <p:ext uri="{BB962C8B-B14F-4D97-AF65-F5344CB8AC3E}">
        <p14:creationId xmlns:p14="http://schemas.microsoft.com/office/powerpoint/2010/main" val="1757687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Advising With Transfer in Mind</a:t>
            </a:r>
            <a:endParaRPr lang="en-US" dirty="0"/>
          </a:p>
        </p:txBody>
      </p:sp>
      <p:sp>
        <p:nvSpPr>
          <p:cNvPr id="3" name="Content Placeholder 2"/>
          <p:cNvSpPr>
            <a:spLocks noGrp="1"/>
          </p:cNvSpPr>
          <p:nvPr>
            <p:ph idx="1"/>
          </p:nvPr>
        </p:nvSpPr>
        <p:spPr/>
        <p:txBody>
          <a:bodyPr>
            <a:normAutofit/>
          </a:bodyPr>
          <a:lstStyle/>
          <a:p>
            <a:r>
              <a:rPr lang="en-US" dirty="0"/>
              <a:t>As you begin preparations for the registration process, please consider using the resources of the transfer center as you advise your students.  </a:t>
            </a:r>
          </a:p>
          <a:p>
            <a:pPr lvl="1"/>
            <a:r>
              <a:rPr lang="en-US" dirty="0"/>
              <a:t>Advise with transfer in mind.  </a:t>
            </a:r>
          </a:p>
          <a:p>
            <a:r>
              <a:rPr lang="en-US" dirty="0"/>
              <a:t>Whether you advise AGE, CCP, or AAS degree and certificate students, you can still advise with transfer in mind.  </a:t>
            </a:r>
          </a:p>
        </p:txBody>
      </p:sp>
    </p:spTree>
    <p:extLst>
      <p:ext uri="{BB962C8B-B14F-4D97-AF65-F5344CB8AC3E}">
        <p14:creationId xmlns:p14="http://schemas.microsoft.com/office/powerpoint/2010/main" val="1023226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The Transfer Center has links to baccalaureate degree plans (BDPs) for all 16 UNC System schools and many favorite independent colleges and universities across the state.</a:t>
            </a:r>
          </a:p>
          <a:p>
            <a:pPr lvl="1"/>
            <a:r>
              <a:rPr lang="en-US" dirty="0"/>
              <a:t>Copy, date, and save in the students file.</a:t>
            </a:r>
          </a:p>
          <a:p>
            <a:pPr lvl="1"/>
            <a:r>
              <a:rPr lang="en-US" dirty="0"/>
              <a:t>A student can use that BDP date as their catalog year. Continuous enrollment rules apply.</a:t>
            </a:r>
          </a:p>
          <a:p>
            <a:pPr lvl="1"/>
            <a:r>
              <a:rPr lang="en-US" dirty="0"/>
              <a:t>Honored by UNC System colleges if student is accepted within four years of community college start date.  </a:t>
            </a:r>
          </a:p>
        </p:txBody>
      </p:sp>
    </p:spTree>
    <p:extLst>
      <p:ext uri="{BB962C8B-B14F-4D97-AF65-F5344CB8AC3E}">
        <p14:creationId xmlns:p14="http://schemas.microsoft.com/office/powerpoint/2010/main" val="2695649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lvl="1"/>
            <a:r>
              <a:rPr lang="en-US" dirty="0"/>
              <a:t>Contact independent colleges or look over the ICAA Document to see how they handle such matters.</a:t>
            </a:r>
          </a:p>
          <a:p>
            <a:r>
              <a:rPr lang="en-US" dirty="0"/>
              <a:t>As an academic advisor in several areas (AA, SECU-PE, &amp; EDU), I try to have discussions with my advisees about their future educational plans.</a:t>
            </a:r>
          </a:p>
          <a:p>
            <a:endParaRPr lang="en-US" dirty="0"/>
          </a:p>
        </p:txBody>
      </p:sp>
    </p:spTree>
    <p:extLst>
      <p:ext uri="{BB962C8B-B14F-4D97-AF65-F5344CB8AC3E}">
        <p14:creationId xmlns:p14="http://schemas.microsoft.com/office/powerpoint/2010/main" val="2435089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lvl="1"/>
            <a:r>
              <a:rPr lang="en-US" dirty="0"/>
              <a:t>If one of my AA students, for example, expresses interest in attending Western Carolina to pursue a degree in Sports Management, we pull up the BDP for that degree program and try to tailor AA course choices to fit what Western requires as well.</a:t>
            </a:r>
          </a:p>
          <a:p>
            <a:pPr lvl="1"/>
            <a:r>
              <a:rPr lang="en-US" dirty="0"/>
              <a:t>In the AA degree program, a student can complete the math requirement by taking MAT 143, 152, or 171.  Which math course does Western prefer for Sports Management?  They prefer MAT 152 for their math requirement in that degree program. </a:t>
            </a:r>
          </a:p>
          <a:p>
            <a:pPr lvl="1"/>
            <a:r>
              <a:rPr lang="en-US" dirty="0"/>
              <a:t>Please keep things like this in mind as you advise students for registration.</a:t>
            </a:r>
          </a:p>
        </p:txBody>
      </p:sp>
    </p:spTree>
    <p:extLst>
      <p:ext uri="{BB962C8B-B14F-4D97-AF65-F5344CB8AC3E}">
        <p14:creationId xmlns:p14="http://schemas.microsoft.com/office/powerpoint/2010/main" val="3812302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Review Transcripts (Give Them Credit)</a:t>
            </a:r>
            <a:endParaRPr lang="en-US" dirty="0"/>
          </a:p>
        </p:txBody>
      </p:sp>
      <p:sp>
        <p:nvSpPr>
          <p:cNvPr id="3" name="Content Placeholder 2"/>
          <p:cNvSpPr>
            <a:spLocks noGrp="1"/>
          </p:cNvSpPr>
          <p:nvPr>
            <p:ph idx="1"/>
          </p:nvPr>
        </p:nvSpPr>
        <p:spPr/>
        <p:txBody>
          <a:bodyPr>
            <a:normAutofit/>
          </a:bodyPr>
          <a:lstStyle/>
          <a:p>
            <a:r>
              <a:rPr lang="en-US" dirty="0"/>
              <a:t>As you advise, or prepare to advise, your students, be sure to look over their transcript in Datatel Colleague using the PSPR function.  </a:t>
            </a:r>
          </a:p>
          <a:p>
            <a:r>
              <a:rPr lang="en-US" dirty="0"/>
              <a:t>Once you have printed a copy of the student’s transcript information using the PSPR function, look for the section at the end of the document called “Other Courses.”</a:t>
            </a:r>
          </a:p>
        </p:txBody>
      </p:sp>
    </p:spTree>
    <p:extLst>
      <p:ext uri="{BB962C8B-B14F-4D97-AF65-F5344CB8AC3E}">
        <p14:creationId xmlns:p14="http://schemas.microsoft.com/office/powerpoint/2010/main" val="836362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dirty="0"/>
              <a:t>In this section, you may find courses the student has taken here or elsewhere that have not been filtered into the program requirement sections on the PSPR transcript.</a:t>
            </a:r>
          </a:p>
          <a:p>
            <a:pPr lvl="1"/>
            <a:r>
              <a:rPr lang="en-US" dirty="0"/>
              <a:t>Examine these courses carefully because you may find a course that can be used as a program requirement.  </a:t>
            </a:r>
          </a:p>
          <a:p>
            <a:r>
              <a:rPr lang="en-US" dirty="0"/>
              <a:t>To know for sure, always refer to your Curriculum Standard, located on the NCCCS website.  </a:t>
            </a:r>
          </a:p>
          <a:p>
            <a:pPr lvl="1"/>
            <a:endParaRPr lang="en-US" dirty="0"/>
          </a:p>
        </p:txBody>
      </p:sp>
    </p:spTree>
    <p:extLst>
      <p:ext uri="{BB962C8B-B14F-4D97-AF65-F5344CB8AC3E}">
        <p14:creationId xmlns:p14="http://schemas.microsoft.com/office/powerpoint/2010/main" val="2377020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1"/>
            <a:r>
              <a:rPr lang="en-US" dirty="0"/>
              <a:t>If you have further questions about whether the course can be used as a program requirement, consult the college registrar, Tammy Spain (3011).</a:t>
            </a:r>
          </a:p>
          <a:p>
            <a:pPr lvl="1"/>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4167"/>
          <a:stretch/>
        </p:blipFill>
        <p:spPr>
          <a:xfrm>
            <a:off x="2609850" y="2420933"/>
            <a:ext cx="3924300" cy="3705230"/>
          </a:xfrm>
          <a:prstGeom prst="rect">
            <a:avLst/>
          </a:prstGeom>
        </p:spPr>
      </p:pic>
    </p:spTree>
    <p:extLst>
      <p:ext uri="{BB962C8B-B14F-4D97-AF65-F5344CB8AC3E}">
        <p14:creationId xmlns:p14="http://schemas.microsoft.com/office/powerpoint/2010/main" val="3014314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Putting Grades in the Gradebook</a:t>
            </a:r>
            <a:endParaRPr lang="en-US" dirty="0"/>
          </a:p>
        </p:txBody>
      </p:sp>
      <p:sp>
        <p:nvSpPr>
          <p:cNvPr id="3" name="Content Placeholder 2"/>
          <p:cNvSpPr>
            <a:spLocks noGrp="1"/>
          </p:cNvSpPr>
          <p:nvPr>
            <p:ph idx="1"/>
          </p:nvPr>
        </p:nvSpPr>
        <p:spPr/>
        <p:txBody>
          <a:bodyPr>
            <a:normAutofit/>
          </a:bodyPr>
          <a:lstStyle/>
          <a:p>
            <a:r>
              <a:rPr lang="en-US" dirty="0"/>
              <a:t>As you grade assignments and enter them into your Moodle gradebook, always enter a grade for each assignment.  </a:t>
            </a:r>
          </a:p>
          <a:p>
            <a:pPr lvl="1"/>
            <a:r>
              <a:rPr lang="en-US" dirty="0"/>
              <a:t>Do not leave the grade blank.  </a:t>
            </a:r>
          </a:p>
          <a:p>
            <a:r>
              <a:rPr lang="en-US" dirty="0"/>
              <a:t>If the student has not submitted an assignment on time and </a:t>
            </a:r>
            <a:r>
              <a:rPr lang="en-US" b="1" u="sng" dirty="0"/>
              <a:t>has permission</a:t>
            </a:r>
            <a:r>
              <a:rPr lang="en-US" b="1" dirty="0"/>
              <a:t> </a:t>
            </a:r>
            <a:r>
              <a:rPr lang="en-US" dirty="0"/>
              <a:t>to submit the assignment late, enter the grade of zero.  </a:t>
            </a:r>
          </a:p>
        </p:txBody>
      </p:sp>
    </p:spTree>
    <p:extLst>
      <p:ext uri="{BB962C8B-B14F-4D97-AF65-F5344CB8AC3E}">
        <p14:creationId xmlns:p14="http://schemas.microsoft.com/office/powerpoint/2010/main" val="428587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993775"/>
          </a:xfrm>
        </p:spPr>
        <p:txBody>
          <a:bodyPr/>
          <a:lstStyle/>
          <a:p>
            <a:r>
              <a:rPr lang="en-US" b="1" u="sng" dirty="0"/>
              <a:t>The Semester Begins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4200"/>
            <a:ext cx="4572000" cy="3048000"/>
          </a:xfrm>
          <a:prstGeom prst="rect">
            <a:avLst/>
          </a:prstGeom>
        </p:spPr>
      </p:pic>
    </p:spTree>
    <p:extLst>
      <p:ext uri="{BB962C8B-B14F-4D97-AF65-F5344CB8AC3E}">
        <p14:creationId xmlns:p14="http://schemas.microsoft.com/office/powerpoint/2010/main" val="3998531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1"/>
            <a:r>
              <a:rPr lang="en-US" dirty="0"/>
              <a:t>Once you receive the assignment, grade it, subtract the late fee, and enter the new grade.  </a:t>
            </a:r>
          </a:p>
          <a:p>
            <a:pPr lvl="1"/>
            <a:r>
              <a:rPr lang="en-US" dirty="0"/>
              <a:t>If the student never follows through with submitting the work, you have that covered (you entered the zero).  The student gets to keep it.  </a:t>
            </a:r>
          </a:p>
          <a:p>
            <a:r>
              <a:rPr lang="en-US" dirty="0"/>
              <a:t>By having a grade entered into the gradebook, the student has a true sense of how well they are doing in a course.  </a:t>
            </a:r>
          </a:p>
          <a:p>
            <a:pPr lvl="1"/>
            <a:r>
              <a:rPr lang="en-US" dirty="0"/>
              <a:t>This process also helps Aviso function, as it should.</a:t>
            </a:r>
          </a:p>
        </p:txBody>
      </p:sp>
    </p:spTree>
    <p:extLst>
      <p:ext uri="{BB962C8B-B14F-4D97-AF65-F5344CB8AC3E}">
        <p14:creationId xmlns:p14="http://schemas.microsoft.com/office/powerpoint/2010/main" val="782006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False averages, due to non-grading or missing grades, can result in a student missing out on opportunities to correct course issues as early as possible.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03709"/>
            <a:ext cx="2857500" cy="2209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003709"/>
            <a:ext cx="3301288" cy="2209800"/>
          </a:xfrm>
          <a:prstGeom prst="rect">
            <a:avLst/>
          </a:prstGeom>
        </p:spPr>
      </p:pic>
    </p:spTree>
    <p:extLst>
      <p:ext uri="{BB962C8B-B14F-4D97-AF65-F5344CB8AC3E}">
        <p14:creationId xmlns:p14="http://schemas.microsoft.com/office/powerpoint/2010/main" val="1266043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Pre-Registration</a:t>
            </a:r>
            <a:endParaRPr lang="en-US" dirty="0"/>
          </a:p>
        </p:txBody>
      </p:sp>
      <p:sp>
        <p:nvSpPr>
          <p:cNvPr id="3" name="Content Placeholder 2"/>
          <p:cNvSpPr>
            <a:spLocks noGrp="1"/>
          </p:cNvSpPr>
          <p:nvPr>
            <p:ph idx="1"/>
          </p:nvPr>
        </p:nvSpPr>
        <p:spPr/>
        <p:txBody>
          <a:bodyPr/>
          <a:lstStyle/>
          <a:p>
            <a:r>
              <a:rPr lang="en-US" dirty="0"/>
              <a:t>When the time comes each academic year, please take the time to pre-register as many of your students as you can, especially for fall courses.  </a:t>
            </a:r>
          </a:p>
          <a:p>
            <a:pPr lvl="1"/>
            <a:r>
              <a:rPr lang="en-US" dirty="0"/>
              <a:t>This helps give us an idea of how numbers are looking going into the next academic semester.</a:t>
            </a:r>
          </a:p>
          <a:p>
            <a:pPr lvl="1"/>
            <a:r>
              <a:rPr lang="en-US" dirty="0"/>
              <a:t>Pre-registering students improves student retention from semester to semester.</a:t>
            </a:r>
          </a:p>
          <a:p>
            <a:pPr lvl="1"/>
            <a:r>
              <a:rPr lang="en-US" dirty="0"/>
              <a:t>It helps identify course needs as well.</a:t>
            </a:r>
          </a:p>
          <a:p>
            <a:endParaRPr lang="en-US" dirty="0"/>
          </a:p>
        </p:txBody>
      </p:sp>
    </p:spTree>
    <p:extLst>
      <p:ext uri="{BB962C8B-B14F-4D97-AF65-F5344CB8AC3E}">
        <p14:creationId xmlns:p14="http://schemas.microsoft.com/office/powerpoint/2010/main" val="3971328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Student Needs/Issues</a:t>
            </a:r>
          </a:p>
        </p:txBody>
      </p:sp>
      <p:sp>
        <p:nvSpPr>
          <p:cNvPr id="3" name="Content Placeholder 2"/>
          <p:cNvSpPr>
            <a:spLocks noGrp="1"/>
          </p:cNvSpPr>
          <p:nvPr>
            <p:ph idx="1"/>
          </p:nvPr>
        </p:nvSpPr>
        <p:spPr/>
        <p:txBody>
          <a:bodyPr/>
          <a:lstStyle/>
          <a:p>
            <a:r>
              <a:rPr lang="en-US" dirty="0"/>
              <a:t>If you feel one of your students has a need or an issue going on in their life that they may need some guidance to address beyond what you can do, please refer them to Student Services.</a:t>
            </a:r>
          </a:p>
          <a:p>
            <a:pPr lvl="1"/>
            <a:r>
              <a:rPr lang="en-US" dirty="0"/>
              <a:t>The Student Services staff are able to help students in many different areas.</a:t>
            </a:r>
          </a:p>
          <a:p>
            <a:pPr lvl="1"/>
            <a:r>
              <a:rPr lang="en-US" dirty="0"/>
              <a:t>Promise Place may always be an option as well.</a:t>
            </a:r>
          </a:p>
          <a:p>
            <a:pPr lvl="1"/>
            <a:endParaRPr lang="en-US" dirty="0"/>
          </a:p>
        </p:txBody>
      </p:sp>
    </p:spTree>
    <p:extLst>
      <p:ext uri="{BB962C8B-B14F-4D97-AF65-F5344CB8AC3E}">
        <p14:creationId xmlns:p14="http://schemas.microsoft.com/office/powerpoint/2010/main" val="118482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Tutoring &amp; Success Center</a:t>
            </a:r>
          </a:p>
        </p:txBody>
      </p:sp>
      <p:sp>
        <p:nvSpPr>
          <p:cNvPr id="3" name="Content Placeholder 2"/>
          <p:cNvSpPr>
            <a:spLocks noGrp="1"/>
          </p:cNvSpPr>
          <p:nvPr>
            <p:ph idx="1"/>
          </p:nvPr>
        </p:nvSpPr>
        <p:spPr/>
        <p:txBody>
          <a:bodyPr/>
          <a:lstStyle/>
          <a:p>
            <a:r>
              <a:rPr lang="en-US" dirty="0"/>
              <a:t>As the semester progresses, if you have students in need of help to better enhance their academic skills, please refer them to the PCC Library.</a:t>
            </a:r>
          </a:p>
          <a:p>
            <a:r>
              <a:rPr lang="en-US" dirty="0"/>
              <a:t>The PCC Library offers:</a:t>
            </a:r>
          </a:p>
          <a:p>
            <a:pPr lvl="1"/>
            <a:r>
              <a:rPr lang="en-US" dirty="0"/>
              <a:t>Tutoring services</a:t>
            </a:r>
          </a:p>
          <a:p>
            <a:pPr lvl="1"/>
            <a:r>
              <a:rPr lang="en-US" dirty="0"/>
              <a:t>The Student Success Center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489325"/>
            <a:ext cx="2819400" cy="2819400"/>
          </a:xfrm>
          <a:prstGeom prst="rect">
            <a:avLst/>
          </a:prstGeom>
        </p:spPr>
      </p:pic>
    </p:spTree>
    <p:extLst>
      <p:ext uri="{BB962C8B-B14F-4D97-AF65-F5344CB8AC3E}">
        <p14:creationId xmlns:p14="http://schemas.microsoft.com/office/powerpoint/2010/main" val="2917876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A92-8ECD-4C91-A8FA-C4C6DBFE1FCF}"/>
              </a:ext>
            </a:extLst>
          </p:cNvPr>
          <p:cNvSpPr>
            <a:spLocks noGrp="1"/>
          </p:cNvSpPr>
          <p:nvPr>
            <p:ph type="title"/>
          </p:nvPr>
        </p:nvSpPr>
        <p:spPr/>
        <p:txBody>
          <a:bodyPr/>
          <a:lstStyle/>
          <a:p>
            <a:r>
              <a:rPr lang="en-US" b="1" u="sng" dirty="0"/>
              <a:t>Pirate Promise: ECU Co-Admission</a:t>
            </a:r>
          </a:p>
        </p:txBody>
      </p:sp>
      <p:sp>
        <p:nvSpPr>
          <p:cNvPr id="3" name="Content Placeholder 2">
            <a:extLst>
              <a:ext uri="{FF2B5EF4-FFF2-40B4-BE49-F238E27FC236}">
                <a16:creationId xmlns:a16="http://schemas.microsoft.com/office/drawing/2014/main" id="{F000EE6D-2196-421B-B394-DB799099243F}"/>
              </a:ext>
            </a:extLst>
          </p:cNvPr>
          <p:cNvSpPr>
            <a:spLocks noGrp="1"/>
          </p:cNvSpPr>
          <p:nvPr>
            <p:ph idx="1"/>
          </p:nvPr>
        </p:nvSpPr>
        <p:spPr>
          <a:xfrm>
            <a:off x="457200" y="1600200"/>
            <a:ext cx="8229600" cy="4983162"/>
          </a:xfrm>
        </p:spPr>
        <p:txBody>
          <a:bodyPr>
            <a:normAutofit/>
          </a:bodyPr>
          <a:lstStyle/>
          <a:p>
            <a:r>
              <a:rPr lang="en-US" dirty="0"/>
              <a:t>PCC and East Carolina University recently approved a new co-admission agreement.</a:t>
            </a:r>
          </a:p>
          <a:p>
            <a:pPr lvl="1"/>
            <a:r>
              <a:rPr lang="en-US" dirty="0"/>
              <a:t>Under the agreement, interested students will apply to PCC and ECU simultaneously. </a:t>
            </a:r>
          </a:p>
          <a:p>
            <a:r>
              <a:rPr lang="en-US" dirty="0"/>
              <a:t>Participating PCC students also will be eligible to receive:</a:t>
            </a:r>
          </a:p>
          <a:p>
            <a:pPr lvl="1"/>
            <a:r>
              <a:rPr lang="en-US" dirty="0"/>
              <a:t>Joint academic advising and financial aid counseling.</a:t>
            </a:r>
          </a:p>
          <a:p>
            <a:pPr lvl="1"/>
            <a:r>
              <a:rPr lang="en-US" dirty="0"/>
              <a:t>Access to ECU’s libraries, student activities, and other benefits.</a:t>
            </a:r>
          </a:p>
        </p:txBody>
      </p:sp>
    </p:spTree>
    <p:extLst>
      <p:ext uri="{BB962C8B-B14F-4D97-AF65-F5344CB8AC3E}">
        <p14:creationId xmlns:p14="http://schemas.microsoft.com/office/powerpoint/2010/main" val="102958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29880-410B-4C33-AD63-E822F6DC0340}"/>
              </a:ext>
            </a:extLst>
          </p:cNvPr>
          <p:cNvSpPr>
            <a:spLocks noGrp="1"/>
          </p:cNvSpPr>
          <p:nvPr>
            <p:ph idx="1"/>
          </p:nvPr>
        </p:nvSpPr>
        <p:spPr>
          <a:xfrm>
            <a:off x="457200" y="533400"/>
            <a:ext cx="8229600" cy="5592763"/>
          </a:xfrm>
        </p:spPr>
        <p:txBody>
          <a:bodyPr/>
          <a:lstStyle/>
          <a:p>
            <a:r>
              <a:rPr lang="en-US" dirty="0"/>
              <a:t>For more details, see Neil Callahan.</a:t>
            </a:r>
          </a:p>
          <a:p>
            <a:pPr lvl="1"/>
            <a:r>
              <a:rPr lang="en-US" dirty="0"/>
              <a:t>This option applies directly to our Associate in Arts and Associate in Science Programs of Study.</a:t>
            </a:r>
          </a:p>
          <a:p>
            <a:pPr lvl="1"/>
            <a:r>
              <a:rPr lang="en-US" dirty="0">
                <a:highlight>
                  <a:srgbClr val="FFFF00"/>
                </a:highlight>
              </a:rPr>
              <a:t>As for how this option applies to AAS Programs of Study offered at PCC that have separate articulation agreements in place, further investigation will be required.</a:t>
            </a:r>
          </a:p>
          <a:p>
            <a:pPr lvl="1"/>
            <a:r>
              <a:rPr lang="en-US" dirty="0"/>
              <a:t>Neil Callahan serves as PCC/ECU point of contact.</a:t>
            </a:r>
          </a:p>
        </p:txBody>
      </p:sp>
    </p:spTree>
    <p:extLst>
      <p:ext uri="{BB962C8B-B14F-4D97-AF65-F5344CB8AC3E}">
        <p14:creationId xmlns:p14="http://schemas.microsoft.com/office/powerpoint/2010/main" val="2422656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D426-7371-45C3-8F46-4809998E3145}"/>
              </a:ext>
            </a:extLst>
          </p:cNvPr>
          <p:cNvSpPr>
            <a:spLocks noGrp="1"/>
          </p:cNvSpPr>
          <p:nvPr>
            <p:ph type="title"/>
          </p:nvPr>
        </p:nvSpPr>
        <p:spPr/>
        <p:txBody>
          <a:bodyPr/>
          <a:lstStyle/>
          <a:p>
            <a:r>
              <a:rPr lang="en-US" b="1" u="sng" dirty="0"/>
              <a:t>NC Promise Program</a:t>
            </a:r>
          </a:p>
        </p:txBody>
      </p:sp>
      <p:sp>
        <p:nvSpPr>
          <p:cNvPr id="3" name="Content Placeholder 2">
            <a:extLst>
              <a:ext uri="{FF2B5EF4-FFF2-40B4-BE49-F238E27FC236}">
                <a16:creationId xmlns:a16="http://schemas.microsoft.com/office/drawing/2014/main" id="{7CCBCCD8-43CD-4689-978B-B1D8CE91F2B5}"/>
              </a:ext>
            </a:extLst>
          </p:cNvPr>
          <p:cNvSpPr>
            <a:spLocks noGrp="1"/>
          </p:cNvSpPr>
          <p:nvPr>
            <p:ph idx="1"/>
          </p:nvPr>
        </p:nvSpPr>
        <p:spPr/>
        <p:txBody>
          <a:bodyPr>
            <a:normAutofit lnSpcReduction="10000"/>
          </a:bodyPr>
          <a:lstStyle/>
          <a:p>
            <a:r>
              <a:rPr lang="en-US" dirty="0"/>
              <a:t>The NC Promise Tuition Plan reaffirms the state’s commitment to make the university experience affordable and accessible to all.</a:t>
            </a:r>
          </a:p>
          <a:p>
            <a:r>
              <a:rPr lang="en-US" dirty="0"/>
              <a:t>Through NC Promise, the state will significantly reduce student tuition cost at three UNC system institutions:</a:t>
            </a:r>
          </a:p>
          <a:p>
            <a:pPr lvl="1"/>
            <a:r>
              <a:rPr lang="en-US" dirty="0"/>
              <a:t>Elizabeth City State University</a:t>
            </a:r>
          </a:p>
          <a:p>
            <a:pPr lvl="1"/>
            <a:r>
              <a:rPr lang="en-US" dirty="0"/>
              <a:t>University of North Carolina at Pembroke</a:t>
            </a:r>
          </a:p>
          <a:p>
            <a:pPr lvl="1"/>
            <a:r>
              <a:rPr lang="en-US" dirty="0"/>
              <a:t>Western Carolina University. </a:t>
            </a:r>
          </a:p>
        </p:txBody>
      </p:sp>
    </p:spTree>
    <p:extLst>
      <p:ext uri="{BB962C8B-B14F-4D97-AF65-F5344CB8AC3E}">
        <p14:creationId xmlns:p14="http://schemas.microsoft.com/office/powerpoint/2010/main" val="1349012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RISE</a:t>
            </a:r>
          </a:p>
        </p:txBody>
      </p:sp>
      <p:sp>
        <p:nvSpPr>
          <p:cNvPr id="3" name="Content Placeholder 2"/>
          <p:cNvSpPr>
            <a:spLocks noGrp="1"/>
          </p:cNvSpPr>
          <p:nvPr>
            <p:ph idx="1"/>
          </p:nvPr>
        </p:nvSpPr>
        <p:spPr>
          <a:xfrm>
            <a:off x="457200" y="1417638"/>
            <a:ext cx="8229600" cy="4906962"/>
          </a:xfrm>
        </p:spPr>
        <p:txBody>
          <a:bodyPr>
            <a:normAutofit lnSpcReduction="10000"/>
          </a:bodyPr>
          <a:lstStyle/>
          <a:p>
            <a:r>
              <a:rPr lang="en-US" b="1" u="sng" dirty="0"/>
              <a:t>RISE</a:t>
            </a:r>
            <a:r>
              <a:rPr lang="en-US" dirty="0"/>
              <a:t>:  Reinforced Instruction for Student Excellence</a:t>
            </a:r>
          </a:p>
          <a:p>
            <a:pPr lvl="1"/>
            <a:r>
              <a:rPr lang="en-US" dirty="0"/>
              <a:t>Students will be placed into one of three pathways based primarily on their HS GPA</a:t>
            </a:r>
          </a:p>
          <a:p>
            <a:pPr lvl="1"/>
            <a:r>
              <a:rPr lang="en-US" dirty="0"/>
              <a:t>It will replace prerequisite remediation (DMA/DRE) with corequisite remediation</a:t>
            </a:r>
          </a:p>
          <a:p>
            <a:pPr lvl="1"/>
            <a:r>
              <a:rPr lang="en-US" dirty="0"/>
              <a:t>The goal is to increase the number of students that successfully pass a gateway math and English within two years.</a:t>
            </a:r>
          </a:p>
          <a:p>
            <a:pPr lvl="1"/>
            <a:r>
              <a:rPr lang="en-US" dirty="0"/>
              <a:t>More information will follow.  </a:t>
            </a:r>
            <a:r>
              <a:rPr lang="en-US" u="sng" dirty="0"/>
              <a:t>See the PCC Academic Advising Center.</a:t>
            </a:r>
          </a:p>
          <a:p>
            <a:endParaRPr lang="en-US" dirty="0"/>
          </a:p>
        </p:txBody>
      </p:sp>
    </p:spTree>
    <p:extLst>
      <p:ext uri="{BB962C8B-B14F-4D97-AF65-F5344CB8AC3E}">
        <p14:creationId xmlns:p14="http://schemas.microsoft.com/office/powerpoint/2010/main" val="367247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Important Course Dates: Fall 2018</a:t>
            </a:r>
          </a:p>
        </p:txBody>
      </p:sp>
      <p:sp>
        <p:nvSpPr>
          <p:cNvPr id="5" name="Flowchart: Terminator 4"/>
          <p:cNvSpPr/>
          <p:nvPr/>
        </p:nvSpPr>
        <p:spPr>
          <a:xfrm>
            <a:off x="35814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Census/10%</a:t>
            </a:r>
          </a:p>
        </p:txBody>
      </p:sp>
      <p:sp>
        <p:nvSpPr>
          <p:cNvPr id="6" name="Flowchart: Terminator 5"/>
          <p:cNvSpPr/>
          <p:nvPr/>
        </p:nvSpPr>
        <p:spPr>
          <a:xfrm>
            <a:off x="48768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Drop Date</a:t>
            </a:r>
          </a:p>
        </p:txBody>
      </p:sp>
      <p:pic>
        <p:nvPicPr>
          <p:cNvPr id="3" name="Picture 2"/>
          <p:cNvPicPr>
            <a:picLocks noChangeAspect="1"/>
          </p:cNvPicPr>
          <p:nvPr/>
        </p:nvPicPr>
        <p:blipFill rotWithShape="1">
          <a:blip r:embed="rId3"/>
          <a:srcRect l="17000" t="14573" r="20500" b="17467"/>
          <a:stretch/>
        </p:blipFill>
        <p:spPr>
          <a:xfrm>
            <a:off x="533400" y="1913974"/>
            <a:ext cx="8153400" cy="4563025"/>
          </a:xfrm>
          <a:prstGeom prst="rect">
            <a:avLst/>
          </a:prstGeom>
        </p:spPr>
      </p:pic>
    </p:spTree>
    <p:extLst>
      <p:ext uri="{BB962C8B-B14F-4D97-AF65-F5344CB8AC3E}">
        <p14:creationId xmlns:p14="http://schemas.microsoft.com/office/powerpoint/2010/main" val="176278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Making Changes</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The following changes must be made </a:t>
            </a:r>
            <a:r>
              <a:rPr lang="en-US" b="1" u="sng" dirty="0"/>
              <a:t>before the 10% point</a:t>
            </a:r>
            <a:r>
              <a:rPr lang="en-US" dirty="0"/>
              <a:t>.</a:t>
            </a:r>
          </a:p>
          <a:p>
            <a:pPr lvl="1"/>
            <a:r>
              <a:rPr lang="en-US" dirty="0"/>
              <a:t>Academic catalog of record</a:t>
            </a:r>
          </a:p>
          <a:p>
            <a:pPr lvl="1"/>
            <a:r>
              <a:rPr lang="en-US" dirty="0"/>
              <a:t>Course substitutions</a:t>
            </a:r>
          </a:p>
          <a:p>
            <a:pPr lvl="1"/>
            <a:r>
              <a:rPr lang="en-US" dirty="0"/>
              <a:t>Program of Study</a:t>
            </a:r>
          </a:p>
          <a:p>
            <a:r>
              <a:rPr lang="en-US" dirty="0"/>
              <a:t>To start these processes, use the proper forms posted on the PCC Advising Moodle site.</a:t>
            </a:r>
          </a:p>
          <a:p>
            <a:r>
              <a:rPr lang="en-US" dirty="0"/>
              <a:t>Failure to do so can lead to negative results for students. </a:t>
            </a:r>
          </a:p>
          <a:p>
            <a:endParaRPr lang="en-US" dirty="0"/>
          </a:p>
        </p:txBody>
      </p:sp>
    </p:spTree>
    <p:extLst>
      <p:ext uri="{BB962C8B-B14F-4D97-AF65-F5344CB8AC3E}">
        <p14:creationId xmlns:p14="http://schemas.microsoft.com/office/powerpoint/2010/main" val="2390403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13121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WebAdvisor</a:t>
            </a:r>
          </a:p>
        </p:txBody>
      </p:sp>
      <p:sp>
        <p:nvSpPr>
          <p:cNvPr id="3" name="Content Placeholder 2"/>
          <p:cNvSpPr>
            <a:spLocks noGrp="1"/>
          </p:cNvSpPr>
          <p:nvPr>
            <p:ph idx="1"/>
          </p:nvPr>
        </p:nvSpPr>
        <p:spPr/>
        <p:txBody>
          <a:bodyPr>
            <a:normAutofit lnSpcReduction="10000"/>
          </a:bodyPr>
          <a:lstStyle/>
          <a:p>
            <a:r>
              <a:rPr lang="en-US" dirty="0"/>
              <a:t>When your courses begin, as students enter the course (seated or online), please be sure to put an “E” under the date of entry in WebAdvisor.</a:t>
            </a:r>
          </a:p>
          <a:p>
            <a:pPr lvl="1"/>
            <a:r>
              <a:rPr lang="en-US" b="1" u="sng" dirty="0"/>
              <a:t>Do so before the 10% point.  Do not wait</a:t>
            </a:r>
            <a:r>
              <a:rPr lang="en-US" b="1" dirty="0"/>
              <a:t>.</a:t>
            </a:r>
          </a:p>
          <a:p>
            <a:r>
              <a:rPr lang="en-US" dirty="0"/>
              <a:t>Check your attendance everyday prior to the 10% point.</a:t>
            </a:r>
          </a:p>
          <a:p>
            <a:pPr lvl="1"/>
            <a:r>
              <a:rPr lang="en-US" dirty="0"/>
              <a:t>If students are not attending class, Student Services need to be notified </a:t>
            </a:r>
            <a:r>
              <a:rPr lang="en-US" b="1" u="sng" dirty="0"/>
              <a:t>before</a:t>
            </a:r>
            <a:r>
              <a:rPr lang="en-US" dirty="0"/>
              <a:t> the 10% point.</a:t>
            </a:r>
          </a:p>
        </p:txBody>
      </p:sp>
    </p:spTree>
    <p:extLst>
      <p:ext uri="{BB962C8B-B14F-4D97-AF65-F5344CB8AC3E}">
        <p14:creationId xmlns:p14="http://schemas.microsoft.com/office/powerpoint/2010/main" val="181408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D14FD-6470-40A3-B4B0-8593BF52114A}"/>
              </a:ext>
            </a:extLst>
          </p:cNvPr>
          <p:cNvSpPr>
            <a:spLocks noGrp="1"/>
          </p:cNvSpPr>
          <p:nvPr>
            <p:ph idx="1"/>
          </p:nvPr>
        </p:nvSpPr>
        <p:spPr>
          <a:xfrm>
            <a:off x="457200" y="609600"/>
            <a:ext cx="8229600" cy="5516563"/>
          </a:xfrm>
        </p:spPr>
        <p:txBody>
          <a:bodyPr/>
          <a:lstStyle/>
          <a:p>
            <a:pPr lvl="1"/>
            <a:r>
              <a:rPr lang="en-US" dirty="0"/>
              <a:t>If you wait until the 10% point or after, we cannot count the student for FTE purposes.</a:t>
            </a:r>
          </a:p>
        </p:txBody>
      </p:sp>
      <p:pic>
        <p:nvPicPr>
          <p:cNvPr id="5" name="Picture 4">
            <a:extLst>
              <a:ext uri="{FF2B5EF4-FFF2-40B4-BE49-F238E27FC236}">
                <a16:creationId xmlns:a16="http://schemas.microsoft.com/office/drawing/2014/main" id="{3FCB1799-8FC7-49E3-8775-A85397A95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828800"/>
            <a:ext cx="6934200" cy="4622800"/>
          </a:xfrm>
          <a:prstGeom prst="rect">
            <a:avLst/>
          </a:prstGeom>
        </p:spPr>
      </p:pic>
    </p:spTree>
    <p:extLst>
      <p:ext uri="{BB962C8B-B14F-4D97-AF65-F5344CB8AC3E}">
        <p14:creationId xmlns:p14="http://schemas.microsoft.com/office/powerpoint/2010/main" val="304784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Census Reports</a:t>
            </a:r>
          </a:p>
        </p:txBody>
      </p:sp>
      <p:sp>
        <p:nvSpPr>
          <p:cNvPr id="3" name="Content Placeholder 2"/>
          <p:cNvSpPr>
            <a:spLocks noGrp="1"/>
          </p:cNvSpPr>
          <p:nvPr>
            <p:ph idx="1"/>
          </p:nvPr>
        </p:nvSpPr>
        <p:spPr/>
        <p:txBody>
          <a:bodyPr/>
          <a:lstStyle/>
          <a:p>
            <a:r>
              <a:rPr lang="en-US" dirty="0"/>
              <a:t>All fully online courses require students to complete an enrollment verification assignment.</a:t>
            </a:r>
          </a:p>
          <a:p>
            <a:pPr lvl="1"/>
            <a:r>
              <a:rPr lang="en-US" dirty="0"/>
              <a:t>This assignment serves as a way for the student to “enter” the online course.</a:t>
            </a:r>
          </a:p>
          <a:p>
            <a:r>
              <a:rPr lang="en-US" dirty="0"/>
              <a:t>The census report document must be printed once all students have “entered” the course.</a:t>
            </a:r>
          </a:p>
          <a:p>
            <a:pPr lvl="1"/>
            <a:r>
              <a:rPr lang="en-US" dirty="0"/>
              <a:t>This document serves as proof the student entered the course.</a:t>
            </a:r>
          </a:p>
        </p:txBody>
      </p:sp>
    </p:spTree>
    <p:extLst>
      <p:ext uri="{BB962C8B-B14F-4D97-AF65-F5344CB8AC3E}">
        <p14:creationId xmlns:p14="http://schemas.microsoft.com/office/powerpoint/2010/main" val="581728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2919</Words>
  <Application>Microsoft Office PowerPoint</Application>
  <PresentationFormat>On-screen Show (4:3)</PresentationFormat>
  <Paragraphs>230</Paragraphs>
  <Slides>60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Academic Advising</vt:lpstr>
      <vt:lpstr>PCC Academic Advising  Mission Statement</vt:lpstr>
      <vt:lpstr>PCC Academic Advising Center</vt:lpstr>
      <vt:lpstr>Academic Advising Job Description</vt:lpstr>
      <vt:lpstr>The Semester Begins</vt:lpstr>
      <vt:lpstr>Making Changes</vt:lpstr>
      <vt:lpstr>WebAdvisor</vt:lpstr>
      <vt:lpstr>PowerPoint Presentation</vt:lpstr>
      <vt:lpstr>Census Reports</vt:lpstr>
      <vt:lpstr>PowerPoint Presentation</vt:lpstr>
      <vt:lpstr>Phantom Courses:  Fall 2018</vt:lpstr>
      <vt:lpstr>PowerPoint Presentation</vt:lpstr>
      <vt:lpstr>Academic Advising Refresher</vt:lpstr>
      <vt:lpstr>Not On The Roster</vt:lpstr>
      <vt:lpstr>“Front Loading”</vt:lpstr>
      <vt:lpstr>PowerPoint Presentation</vt:lpstr>
      <vt:lpstr>Developmental Courses</vt:lpstr>
      <vt:lpstr>Advising For Math</vt:lpstr>
      <vt:lpstr>PowerPoint Presentation</vt:lpstr>
      <vt:lpstr>PowerPoint Presentation</vt:lpstr>
      <vt:lpstr>Dropping Students  (Instructor-Initiated)</vt:lpstr>
      <vt:lpstr>PowerPoint Presentation</vt:lpstr>
      <vt:lpstr>PowerPoint Presentation</vt:lpstr>
      <vt:lpstr>PowerPoint Presentation</vt:lpstr>
      <vt:lpstr>Understand Your Program of Study (POS)</vt:lpstr>
      <vt:lpstr>PowerPoint Presentation</vt:lpstr>
      <vt:lpstr>Financial Aid</vt:lpstr>
      <vt:lpstr>PowerPoint Presentation</vt:lpstr>
      <vt:lpstr>FERPA:  Privacy</vt:lpstr>
      <vt:lpstr>PowerPoint Presentation</vt:lpstr>
      <vt:lpstr>Transcript Evaluations</vt:lpstr>
      <vt:lpstr>PowerPoint Presentation</vt:lpstr>
      <vt:lpstr>PowerPoint Presentation</vt:lpstr>
      <vt:lpstr>PowerPoint Presentation</vt:lpstr>
      <vt:lpstr>Aviso Usage</vt:lpstr>
      <vt:lpstr>Notes </vt:lpstr>
      <vt:lpstr>Early Alerts</vt:lpstr>
      <vt:lpstr>PowerPoint Presentation</vt:lpstr>
      <vt:lpstr>Academic Advising Updates</vt:lpstr>
      <vt:lpstr>Virtual Transfer Center</vt:lpstr>
      <vt:lpstr>PowerPoint Presentation</vt:lpstr>
      <vt:lpstr>Advising With Transfer in Mind</vt:lpstr>
      <vt:lpstr>PowerPoint Presentation</vt:lpstr>
      <vt:lpstr>PowerPoint Presentation</vt:lpstr>
      <vt:lpstr>PowerPoint Presentation</vt:lpstr>
      <vt:lpstr>Review Transcripts (Give Them Credit)</vt:lpstr>
      <vt:lpstr>PowerPoint Presentation</vt:lpstr>
      <vt:lpstr>PowerPoint Presentation</vt:lpstr>
      <vt:lpstr>Putting Grades in the Gradebook</vt:lpstr>
      <vt:lpstr>PowerPoint Presentation</vt:lpstr>
      <vt:lpstr>PowerPoint Presentation</vt:lpstr>
      <vt:lpstr>Pre-Registration</vt:lpstr>
      <vt:lpstr>Student Needs/Issues</vt:lpstr>
      <vt:lpstr>Tutoring &amp; Success Center</vt:lpstr>
      <vt:lpstr>Pirate Promise: ECU Co-Admission</vt:lpstr>
      <vt:lpstr>PowerPoint Presentation</vt:lpstr>
      <vt:lpstr>NC Promise Program</vt:lpstr>
      <vt:lpstr>RISE</vt:lpstr>
      <vt:lpstr>Important Course Dates: Fall 2018</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202</cp:revision>
  <cp:lastPrinted>2015-05-07T15:07:59Z</cp:lastPrinted>
  <dcterms:created xsi:type="dcterms:W3CDTF">2013-11-11T16:54:46Z</dcterms:created>
  <dcterms:modified xsi:type="dcterms:W3CDTF">2018-08-05T16:10:38Z</dcterms:modified>
</cp:coreProperties>
</file>