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56" r:id="rId2"/>
    <p:sldId id="396" r:id="rId3"/>
    <p:sldId id="279" r:id="rId4"/>
    <p:sldId id="258" r:id="rId5"/>
    <p:sldId id="259" r:id="rId6"/>
    <p:sldId id="260" r:id="rId7"/>
    <p:sldId id="261" r:id="rId8"/>
    <p:sldId id="262" r:id="rId9"/>
    <p:sldId id="368" r:id="rId10"/>
    <p:sldId id="369" r:id="rId11"/>
    <p:sldId id="289" r:id="rId12"/>
    <p:sldId id="298" r:id="rId13"/>
    <p:sldId id="290" r:id="rId14"/>
    <p:sldId id="270" r:id="rId15"/>
    <p:sldId id="272" r:id="rId16"/>
    <p:sldId id="358" r:id="rId17"/>
    <p:sldId id="357" r:id="rId18"/>
    <p:sldId id="356" r:id="rId19"/>
    <p:sldId id="291" r:id="rId20"/>
    <p:sldId id="274" r:id="rId21"/>
    <p:sldId id="292" r:id="rId22"/>
    <p:sldId id="293" r:id="rId23"/>
    <p:sldId id="294" r:id="rId24"/>
    <p:sldId id="275" r:id="rId25"/>
    <p:sldId id="295" r:id="rId26"/>
    <p:sldId id="391" r:id="rId27"/>
    <p:sldId id="392" r:id="rId28"/>
    <p:sldId id="394" r:id="rId29"/>
    <p:sldId id="374" r:id="rId30"/>
    <p:sldId id="375" r:id="rId31"/>
    <p:sldId id="379" r:id="rId32"/>
    <p:sldId id="383" r:id="rId33"/>
    <p:sldId id="384" r:id="rId34"/>
    <p:sldId id="316" r:id="rId35"/>
    <p:sldId id="359" r:id="rId36"/>
    <p:sldId id="376" r:id="rId37"/>
    <p:sldId id="389" r:id="rId38"/>
    <p:sldId id="390" r:id="rId39"/>
    <p:sldId id="385" r:id="rId40"/>
    <p:sldId id="386" r:id="rId41"/>
    <p:sldId id="387" r:id="rId42"/>
    <p:sldId id="388" r:id="rId43"/>
    <p:sldId id="377" r:id="rId44"/>
    <p:sldId id="398" r:id="rId45"/>
    <p:sldId id="399"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13" r:id="rId60"/>
    <p:sldId id="414" r:id="rId61"/>
    <p:sldId id="415" r:id="rId62"/>
    <p:sldId id="416" r:id="rId63"/>
    <p:sldId id="417" r:id="rId64"/>
    <p:sldId id="418" r:id="rId65"/>
    <p:sldId id="419" r:id="rId66"/>
    <p:sldId id="420" r:id="rId67"/>
    <p:sldId id="421" r:id="rId68"/>
    <p:sldId id="422" r:id="rId69"/>
    <p:sldId id="423" r:id="rId70"/>
    <p:sldId id="424" r:id="rId71"/>
    <p:sldId id="425" r:id="rId72"/>
    <p:sldId id="426" r:id="rId73"/>
    <p:sldId id="427" r:id="rId74"/>
    <p:sldId id="428" r:id="rId75"/>
    <p:sldId id="429" r:id="rId76"/>
    <p:sldId id="430" r:id="rId77"/>
    <p:sldId id="431" r:id="rId78"/>
    <p:sldId id="432" r:id="rId79"/>
    <p:sldId id="433" r:id="rId80"/>
    <p:sldId id="397" r:id="rId81"/>
    <p:sldId id="395" r:id="rId8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sorterViewPr>
    <p:cViewPr>
      <p:scale>
        <a:sx n="100" d="100"/>
        <a:sy n="100" d="100"/>
      </p:scale>
      <p:origin x="0" y="-113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87A214DA-D767-4A82-8FA3-6FDC7425C9CA}" type="datetimeFigureOut">
              <a:rPr lang="en-US" smtClean="0"/>
              <a:t>10/23/2018</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BB46316-8C24-4EEC-A2A5-9662B4527960}" type="slidenum">
              <a:rPr lang="en-US" smtClean="0"/>
              <a:t>‹#›</a:t>
            </a:fld>
            <a:endParaRPr lang="en-US" dirty="0"/>
          </a:p>
        </p:txBody>
      </p:sp>
    </p:spTree>
    <p:extLst>
      <p:ext uri="{BB962C8B-B14F-4D97-AF65-F5344CB8AC3E}">
        <p14:creationId xmlns:p14="http://schemas.microsoft.com/office/powerpoint/2010/main" val="1312485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5E3AEF1-758A-4D06-AC4F-AB0DCD6F9E5A}" type="datetimeFigureOut">
              <a:rPr lang="en-US" smtClean="0"/>
              <a:t>10/23/2018</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B4DE168-4ABC-4E07-9523-6B0FB9381E51}" type="slidenum">
              <a:rPr lang="en-US" smtClean="0"/>
              <a:t>‹#›</a:t>
            </a:fld>
            <a:endParaRPr lang="en-US" dirty="0"/>
          </a:p>
        </p:txBody>
      </p:sp>
    </p:spTree>
    <p:extLst>
      <p:ext uri="{BB962C8B-B14F-4D97-AF65-F5344CB8AC3E}">
        <p14:creationId xmlns:p14="http://schemas.microsoft.com/office/powerpoint/2010/main" val="3013072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a:t>
            </a:fld>
            <a:endParaRPr lang="en-US" dirty="0"/>
          </a:p>
        </p:txBody>
      </p:sp>
    </p:spTree>
    <p:extLst>
      <p:ext uri="{BB962C8B-B14F-4D97-AF65-F5344CB8AC3E}">
        <p14:creationId xmlns:p14="http://schemas.microsoft.com/office/powerpoint/2010/main" val="145559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30</a:t>
            </a:fld>
            <a:endParaRPr lang="en-US" dirty="0"/>
          </a:p>
        </p:txBody>
      </p:sp>
    </p:spTree>
    <p:extLst>
      <p:ext uri="{BB962C8B-B14F-4D97-AF65-F5344CB8AC3E}">
        <p14:creationId xmlns:p14="http://schemas.microsoft.com/office/powerpoint/2010/main" val="133352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31</a:t>
            </a:fld>
            <a:endParaRPr lang="en-US" dirty="0"/>
          </a:p>
        </p:txBody>
      </p:sp>
    </p:spTree>
    <p:extLst>
      <p:ext uri="{BB962C8B-B14F-4D97-AF65-F5344CB8AC3E}">
        <p14:creationId xmlns:p14="http://schemas.microsoft.com/office/powerpoint/2010/main" val="3666440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35</a:t>
            </a:fld>
            <a:endParaRPr lang="en-US" dirty="0"/>
          </a:p>
        </p:txBody>
      </p:sp>
    </p:spTree>
    <p:extLst>
      <p:ext uri="{BB962C8B-B14F-4D97-AF65-F5344CB8AC3E}">
        <p14:creationId xmlns:p14="http://schemas.microsoft.com/office/powerpoint/2010/main" val="2184290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4DE168-4ABC-4E07-9523-6B0FB9381E51}" type="slidenum">
              <a:rPr lang="en-US" smtClean="0"/>
              <a:t>36</a:t>
            </a:fld>
            <a:endParaRPr lang="en-US"/>
          </a:p>
        </p:txBody>
      </p:sp>
    </p:spTree>
    <p:extLst>
      <p:ext uri="{BB962C8B-B14F-4D97-AF65-F5344CB8AC3E}">
        <p14:creationId xmlns:p14="http://schemas.microsoft.com/office/powerpoint/2010/main" val="4185202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40</a:t>
            </a:fld>
            <a:endParaRPr lang="en-US" dirty="0"/>
          </a:p>
        </p:txBody>
      </p:sp>
    </p:spTree>
    <p:extLst>
      <p:ext uri="{BB962C8B-B14F-4D97-AF65-F5344CB8AC3E}">
        <p14:creationId xmlns:p14="http://schemas.microsoft.com/office/powerpoint/2010/main" val="1606953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41</a:t>
            </a:fld>
            <a:endParaRPr lang="en-US" dirty="0"/>
          </a:p>
        </p:txBody>
      </p:sp>
    </p:spTree>
    <p:extLst>
      <p:ext uri="{BB962C8B-B14F-4D97-AF65-F5344CB8AC3E}">
        <p14:creationId xmlns:p14="http://schemas.microsoft.com/office/powerpoint/2010/main" val="2484488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43</a:t>
            </a:fld>
            <a:endParaRPr lang="en-US" dirty="0"/>
          </a:p>
        </p:txBody>
      </p:sp>
    </p:spTree>
    <p:extLst>
      <p:ext uri="{BB962C8B-B14F-4D97-AF65-F5344CB8AC3E}">
        <p14:creationId xmlns:p14="http://schemas.microsoft.com/office/powerpoint/2010/main" val="114269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59</a:t>
            </a:fld>
            <a:endParaRPr lang="en-US" dirty="0"/>
          </a:p>
        </p:txBody>
      </p:sp>
    </p:spTree>
    <p:extLst>
      <p:ext uri="{BB962C8B-B14F-4D97-AF65-F5344CB8AC3E}">
        <p14:creationId xmlns:p14="http://schemas.microsoft.com/office/powerpoint/2010/main" val="1161134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60</a:t>
            </a:fld>
            <a:endParaRPr lang="en-US" dirty="0"/>
          </a:p>
        </p:txBody>
      </p:sp>
    </p:spTree>
    <p:extLst>
      <p:ext uri="{BB962C8B-B14F-4D97-AF65-F5344CB8AC3E}">
        <p14:creationId xmlns:p14="http://schemas.microsoft.com/office/powerpoint/2010/main" val="2138576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62</a:t>
            </a:fld>
            <a:endParaRPr lang="en-US" dirty="0"/>
          </a:p>
        </p:txBody>
      </p:sp>
    </p:spTree>
    <p:extLst>
      <p:ext uri="{BB962C8B-B14F-4D97-AF65-F5344CB8AC3E}">
        <p14:creationId xmlns:p14="http://schemas.microsoft.com/office/powerpoint/2010/main" val="2376617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a:t>
            </a:fld>
            <a:endParaRPr lang="en-US" dirty="0"/>
          </a:p>
        </p:txBody>
      </p:sp>
    </p:spTree>
    <p:extLst>
      <p:ext uri="{BB962C8B-B14F-4D97-AF65-F5344CB8AC3E}">
        <p14:creationId xmlns:p14="http://schemas.microsoft.com/office/powerpoint/2010/main" val="3295317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76</a:t>
            </a:fld>
            <a:endParaRPr lang="en-US" dirty="0"/>
          </a:p>
        </p:txBody>
      </p:sp>
    </p:spTree>
    <p:extLst>
      <p:ext uri="{BB962C8B-B14F-4D97-AF65-F5344CB8AC3E}">
        <p14:creationId xmlns:p14="http://schemas.microsoft.com/office/powerpoint/2010/main" val="134173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79</a:t>
            </a:fld>
            <a:endParaRPr lang="en-US" dirty="0"/>
          </a:p>
        </p:txBody>
      </p:sp>
    </p:spTree>
    <p:extLst>
      <p:ext uri="{BB962C8B-B14F-4D97-AF65-F5344CB8AC3E}">
        <p14:creationId xmlns:p14="http://schemas.microsoft.com/office/powerpoint/2010/main" val="754431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80</a:t>
            </a:fld>
            <a:endParaRPr lang="en-US" dirty="0"/>
          </a:p>
        </p:txBody>
      </p:sp>
    </p:spTree>
    <p:extLst>
      <p:ext uri="{BB962C8B-B14F-4D97-AF65-F5344CB8AC3E}">
        <p14:creationId xmlns:p14="http://schemas.microsoft.com/office/powerpoint/2010/main" val="3295317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81</a:t>
            </a:fld>
            <a:endParaRPr lang="en-US" dirty="0"/>
          </a:p>
        </p:txBody>
      </p:sp>
    </p:spTree>
    <p:extLst>
      <p:ext uri="{BB962C8B-B14F-4D97-AF65-F5344CB8AC3E}">
        <p14:creationId xmlns:p14="http://schemas.microsoft.com/office/powerpoint/2010/main" val="211715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9</a:t>
            </a:fld>
            <a:endParaRPr lang="en-US" dirty="0"/>
          </a:p>
        </p:txBody>
      </p:sp>
    </p:spTree>
    <p:extLst>
      <p:ext uri="{BB962C8B-B14F-4D97-AF65-F5344CB8AC3E}">
        <p14:creationId xmlns:p14="http://schemas.microsoft.com/office/powerpoint/2010/main" val="46401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10</a:t>
            </a:fld>
            <a:endParaRPr lang="en-US" dirty="0"/>
          </a:p>
        </p:txBody>
      </p:sp>
    </p:spTree>
    <p:extLst>
      <p:ext uri="{BB962C8B-B14F-4D97-AF65-F5344CB8AC3E}">
        <p14:creationId xmlns:p14="http://schemas.microsoft.com/office/powerpoint/2010/main" val="1781498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17</a:t>
            </a:fld>
            <a:endParaRPr lang="en-US" dirty="0"/>
          </a:p>
        </p:txBody>
      </p:sp>
    </p:spTree>
    <p:extLst>
      <p:ext uri="{BB962C8B-B14F-4D97-AF65-F5344CB8AC3E}">
        <p14:creationId xmlns:p14="http://schemas.microsoft.com/office/powerpoint/2010/main" val="132431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18</a:t>
            </a:fld>
            <a:endParaRPr lang="en-US" dirty="0"/>
          </a:p>
        </p:txBody>
      </p:sp>
    </p:spTree>
    <p:extLst>
      <p:ext uri="{BB962C8B-B14F-4D97-AF65-F5344CB8AC3E}">
        <p14:creationId xmlns:p14="http://schemas.microsoft.com/office/powerpoint/2010/main" val="146584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26</a:t>
            </a:fld>
            <a:endParaRPr lang="en-US" dirty="0"/>
          </a:p>
        </p:txBody>
      </p:sp>
    </p:spTree>
    <p:extLst>
      <p:ext uri="{BB962C8B-B14F-4D97-AF65-F5344CB8AC3E}">
        <p14:creationId xmlns:p14="http://schemas.microsoft.com/office/powerpoint/2010/main" val="61121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27</a:t>
            </a:fld>
            <a:endParaRPr lang="en-US" dirty="0"/>
          </a:p>
        </p:txBody>
      </p:sp>
    </p:spTree>
    <p:extLst>
      <p:ext uri="{BB962C8B-B14F-4D97-AF65-F5344CB8AC3E}">
        <p14:creationId xmlns:p14="http://schemas.microsoft.com/office/powerpoint/2010/main" val="771615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DE168-4ABC-4E07-9523-6B0FB9381E51}" type="slidenum">
              <a:rPr lang="en-US" smtClean="0"/>
              <a:t>29</a:t>
            </a:fld>
            <a:endParaRPr lang="en-US" dirty="0"/>
          </a:p>
        </p:txBody>
      </p:sp>
    </p:spTree>
    <p:extLst>
      <p:ext uri="{BB962C8B-B14F-4D97-AF65-F5344CB8AC3E}">
        <p14:creationId xmlns:p14="http://schemas.microsoft.com/office/powerpoint/2010/main" val="2528518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99200C-72C1-4792-9787-9829037FD14D}"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54361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910935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26372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99200C-72C1-4792-9787-9829037FD14D}"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06238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99200C-72C1-4792-9787-9829037FD14D}" type="datetimeFigureOut">
              <a:rPr lang="en-US" smtClean="0"/>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59358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99200C-72C1-4792-9787-9829037FD14D}" type="datetimeFigureOut">
              <a:rPr lang="en-US" smtClean="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323284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99200C-72C1-4792-9787-9829037FD14D}" type="datetimeFigureOut">
              <a:rPr lang="en-US" smtClean="0"/>
              <a:t>10/23/2018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142392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99200C-72C1-4792-9787-9829037FD14D}" type="datetimeFigureOut">
              <a:rPr lang="en-US" smtClean="0"/>
              <a:t>10/23/2018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98165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9200C-72C1-4792-9787-9829037FD14D}" type="datetimeFigureOut">
              <a:rPr lang="en-US" smtClean="0"/>
              <a:t>10/23/2018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217958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407554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9200C-72C1-4792-9787-9829037FD14D}" type="datetimeFigureOut">
              <a:rPr lang="en-US" smtClean="0"/>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E6267-472E-46FD-BF9E-F7B383A0CB00}" type="slidenum">
              <a:rPr lang="en-US" smtClean="0"/>
              <a:t>‹#›</a:t>
            </a:fld>
            <a:endParaRPr lang="en-US" dirty="0"/>
          </a:p>
        </p:txBody>
      </p:sp>
    </p:spTree>
    <p:extLst>
      <p:ext uri="{BB962C8B-B14F-4D97-AF65-F5344CB8AC3E}">
        <p14:creationId xmlns:p14="http://schemas.microsoft.com/office/powerpoint/2010/main" val="62140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9200C-72C1-4792-9787-9829037FD14D}" type="datetimeFigureOut">
              <a:rPr lang="en-US" smtClean="0"/>
              <a:t>10/23/2018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BE6267-472E-46FD-BF9E-F7B383A0CB00}" type="slidenum">
              <a:rPr lang="en-US" smtClean="0"/>
              <a:t>‹#›</a:t>
            </a:fld>
            <a:endParaRPr lang="en-US" dirty="0"/>
          </a:p>
        </p:txBody>
      </p:sp>
    </p:spTree>
    <p:extLst>
      <p:ext uri="{BB962C8B-B14F-4D97-AF65-F5344CB8AC3E}">
        <p14:creationId xmlns:p14="http://schemas.microsoft.com/office/powerpoint/2010/main" val="312766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b83gaMrCSvoOnM&amp;tbnid=a3HmT4z74kHihM:&amp;ved=0CAUQjRw&amp;url=https://moodle.org/logo/&amp;ei=_hiBUoH0HsTnkAebs4GgDg&amp;bvm=bv.56146854,d.eW0&amp;psig=AFQjCNHTJkHV6xEUbvmEvJJKf5LY4WO1Bw&amp;ust=138427862965466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ncallahan@pamlicocc.edu"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file:///C:\Users\patrick_callahan\Documents\Student%20Advising\Advising%20Handbook\Focus%20On%20Success%20Advising%20Checklist%202013%20v.7.doc"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file:///C:\Users\patrick_callahan\Documents\Student%20Advising\Advising%20Handbook\PCC%20Application.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b83gaMrCSvoOnM&amp;tbnid=a3HmT4z74kHihM:&amp;ved=0CAUQjRw&amp;url=https://moodle.org/logo/&amp;ei=_hiBUoH0HsTnkAebs4GgDg&amp;bvm=bv.56146854,d.eW0&amp;psig=AFQjCNHTJkHV6xEUbvmEvJJKf5LY4WO1Bw&amp;ust=138427862965466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b="1" u="sng" dirty="0"/>
              <a:t>Academic Advising</a:t>
            </a:r>
          </a:p>
        </p:txBody>
      </p:sp>
      <p:sp>
        <p:nvSpPr>
          <p:cNvPr id="3" name="Subtitle 2"/>
          <p:cNvSpPr>
            <a:spLocks noGrp="1"/>
          </p:cNvSpPr>
          <p:nvPr>
            <p:ph type="subTitle" idx="1"/>
          </p:nvPr>
        </p:nvSpPr>
        <p:spPr>
          <a:xfrm>
            <a:off x="838200" y="5333999"/>
            <a:ext cx="7467600" cy="685801"/>
          </a:xfrm>
        </p:spPr>
        <p:txBody>
          <a:bodyPr>
            <a:normAutofit/>
          </a:bodyPr>
          <a:lstStyle/>
          <a:p>
            <a:r>
              <a:rPr lang="en-US" b="1" u="sng" dirty="0">
                <a:solidFill>
                  <a:schemeClr val="tx1"/>
                </a:solidFill>
              </a:rPr>
              <a:t>Professional Development: </a:t>
            </a:r>
            <a:r>
              <a:rPr lang="en-US" b="1" u="sng" dirty="0" smtClean="0">
                <a:solidFill>
                  <a:schemeClr val="tx1"/>
                </a:solidFill>
              </a:rPr>
              <a:t>Highlights</a:t>
            </a:r>
            <a:endParaRPr lang="en-US" b="1" u="sng" dirty="0">
              <a:solidFill>
                <a:schemeClr val="tx1"/>
              </a:solidFill>
            </a:endParaRPr>
          </a:p>
        </p:txBody>
      </p:sp>
      <p:pic>
        <p:nvPicPr>
          <p:cNvPr id="1026" name="Picture 2" descr="http://www.pamlicocc.edu/images/5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719" y="2209800"/>
            <a:ext cx="2970562"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52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t>Look over the courses to make sure the student has been given credit for all the courses they have taken toward graduation requirements.</a:t>
            </a:r>
          </a:p>
          <a:p>
            <a:pPr lvl="1"/>
            <a:r>
              <a:rPr lang="en-US" dirty="0"/>
              <a:t>Check to see if the </a:t>
            </a:r>
            <a:r>
              <a:rPr lang="en-US" b="1" u="sng" dirty="0"/>
              <a:t>academic catalog year</a:t>
            </a:r>
            <a:r>
              <a:rPr lang="en-US" dirty="0"/>
              <a:t> listed is correct or the best it can be given the student’s situation.</a:t>
            </a:r>
          </a:p>
          <a:p>
            <a:r>
              <a:rPr lang="en-US" dirty="0"/>
              <a:t>After you look over the student’s “PSPR”, go into the student’s </a:t>
            </a:r>
            <a:r>
              <a:rPr lang="en-US" b="1" u="sng" dirty="0"/>
              <a:t>“STAC”</a:t>
            </a:r>
            <a:r>
              <a:rPr lang="en-US" dirty="0"/>
              <a:t> and make sure everything looks good compared to the “PSPR”.</a:t>
            </a:r>
          </a:p>
          <a:p>
            <a:pPr lvl="1"/>
            <a:endParaRPr lang="en-US" dirty="0"/>
          </a:p>
        </p:txBody>
      </p:sp>
    </p:spTree>
    <p:extLst>
      <p:ext uri="{BB962C8B-B14F-4D97-AF65-F5344CB8AC3E}">
        <p14:creationId xmlns:p14="http://schemas.microsoft.com/office/powerpoint/2010/main" val="282515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Course Selection</a:t>
            </a:r>
          </a:p>
        </p:txBody>
      </p:sp>
    </p:spTree>
    <p:extLst>
      <p:ext uri="{BB962C8B-B14F-4D97-AF65-F5344CB8AC3E}">
        <p14:creationId xmlns:p14="http://schemas.microsoft.com/office/powerpoint/2010/main" val="299311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Course Selection</a:t>
            </a:r>
            <a:endParaRPr lang="en-US" dirty="0"/>
          </a:p>
        </p:txBody>
      </p:sp>
      <p:sp>
        <p:nvSpPr>
          <p:cNvPr id="3" name="Content Placeholder 2"/>
          <p:cNvSpPr>
            <a:spLocks noGrp="1"/>
          </p:cNvSpPr>
          <p:nvPr>
            <p:ph idx="1"/>
          </p:nvPr>
        </p:nvSpPr>
        <p:spPr/>
        <p:txBody>
          <a:bodyPr>
            <a:normAutofit/>
          </a:bodyPr>
          <a:lstStyle/>
          <a:p>
            <a:r>
              <a:rPr lang="en-US" dirty="0"/>
              <a:t>For new and returning students, suggest basic courses that will help start their educational pathway in a successful manner.  For example:</a:t>
            </a:r>
            <a:endParaRPr lang="en-US" sz="2800" dirty="0"/>
          </a:p>
          <a:p>
            <a:pPr lvl="1"/>
            <a:r>
              <a:rPr lang="en-US" dirty="0"/>
              <a:t>ACA 111 or 122</a:t>
            </a:r>
            <a:endParaRPr lang="en-US" sz="2400" dirty="0"/>
          </a:p>
          <a:p>
            <a:pPr lvl="1"/>
            <a:r>
              <a:rPr lang="en-US" dirty="0"/>
              <a:t>English (based on test score)</a:t>
            </a:r>
            <a:endParaRPr lang="en-US" sz="2400" dirty="0"/>
          </a:p>
          <a:p>
            <a:pPr lvl="1"/>
            <a:r>
              <a:rPr lang="en-US" dirty="0"/>
              <a:t>Math (based on test score)</a:t>
            </a:r>
            <a:endParaRPr lang="en-US" sz="2400" dirty="0"/>
          </a:p>
          <a:p>
            <a:pPr lvl="1"/>
            <a:r>
              <a:rPr lang="en-US" dirty="0"/>
              <a:t>CIS 110</a:t>
            </a:r>
            <a:endParaRPr lang="en-US" sz="2400" dirty="0"/>
          </a:p>
          <a:p>
            <a:pPr lvl="1"/>
            <a:r>
              <a:rPr lang="en-US" dirty="0"/>
              <a:t>One subject matter (core course) course.</a:t>
            </a:r>
            <a:endParaRPr lang="en-US" sz="2400" dirty="0"/>
          </a:p>
          <a:p>
            <a:endParaRPr lang="en-US" dirty="0"/>
          </a:p>
        </p:txBody>
      </p:sp>
    </p:spTree>
    <p:extLst>
      <p:ext uri="{BB962C8B-B14F-4D97-AF65-F5344CB8AC3E}">
        <p14:creationId xmlns:p14="http://schemas.microsoft.com/office/powerpoint/2010/main" val="388991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Explain to the student the importance of enrolling in ACA 111 (College Student Success) or ACA 122 (College Transfer Success) during their first semester enrolled.  </a:t>
            </a:r>
          </a:p>
          <a:p>
            <a:pPr lvl="1"/>
            <a:r>
              <a:rPr lang="en-US" dirty="0"/>
              <a:t>These courses need to be </a:t>
            </a:r>
            <a:r>
              <a:rPr lang="en-US" b="1" u="sng" dirty="0"/>
              <a:t>HIGHLY</a:t>
            </a:r>
            <a:r>
              <a:rPr lang="en-US" dirty="0"/>
              <a:t> suggested as one of the first courses they take in order to better assure their academic success.</a:t>
            </a:r>
          </a:p>
          <a:p>
            <a:endParaRPr lang="en-US" dirty="0"/>
          </a:p>
        </p:txBody>
      </p:sp>
    </p:spTree>
    <p:extLst>
      <p:ext uri="{BB962C8B-B14F-4D97-AF65-F5344CB8AC3E}">
        <p14:creationId xmlns:p14="http://schemas.microsoft.com/office/powerpoint/2010/main" val="425711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lstStyle/>
          <a:p>
            <a:pPr lvl="1"/>
            <a:r>
              <a:rPr lang="en-US" dirty="0"/>
              <a:t>ACA 111 should be suggested if the students’ intent is to only complete a two-year degree.  </a:t>
            </a:r>
          </a:p>
          <a:p>
            <a:pPr lvl="1"/>
            <a:r>
              <a:rPr lang="en-US" dirty="0"/>
              <a:t>ACA 122 should be suggested if the students’ intent is to pursue a four-year degree.</a:t>
            </a:r>
          </a:p>
          <a:p>
            <a:r>
              <a:rPr lang="en-US" dirty="0"/>
              <a:t>Encourage student to enroll in their math and English courses during their first semester.  </a:t>
            </a:r>
          </a:p>
          <a:p>
            <a:pPr lvl="1"/>
            <a:r>
              <a:rPr lang="en-US" dirty="0"/>
              <a:t>Taking composition courses prior to reading intensive courses (literature, history, etc.) or courses with significant research papers (Psychology, etc.) will help increase academic success in other courses. </a:t>
            </a:r>
          </a:p>
        </p:txBody>
      </p:sp>
    </p:spTree>
    <p:extLst>
      <p:ext uri="{BB962C8B-B14F-4D97-AF65-F5344CB8AC3E}">
        <p14:creationId xmlns:p14="http://schemas.microsoft.com/office/powerpoint/2010/main" val="4231185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lnSpcReduction="10000"/>
          </a:bodyPr>
          <a:lstStyle/>
          <a:p>
            <a:pPr lvl="1"/>
            <a:r>
              <a:rPr lang="en-US" dirty="0"/>
              <a:t>Courses that require the ability to make precise calculations are better taken after math course work has begun.</a:t>
            </a:r>
          </a:p>
          <a:p>
            <a:r>
              <a:rPr lang="en-US" dirty="0"/>
              <a:t>Encourage student to enroll in CIS 110 (Introduction to Computers),if needed, during their first semester.  </a:t>
            </a:r>
          </a:p>
          <a:p>
            <a:pPr lvl="1"/>
            <a:r>
              <a:rPr lang="en-US" dirty="0"/>
              <a:t>Skills learned in these courses are useful in all other courses. </a:t>
            </a:r>
          </a:p>
          <a:p>
            <a:r>
              <a:rPr lang="en-US" u="sng" dirty="0"/>
              <a:t>Online courses</a:t>
            </a:r>
            <a:r>
              <a:rPr lang="en-US" dirty="0"/>
              <a:t>:  Online courses have a certain level of difficulty and are not suggested to be the bulk of a first year students’ first semester schedule.</a:t>
            </a:r>
            <a:endParaRPr lang="en-US" sz="2400" dirty="0"/>
          </a:p>
          <a:p>
            <a:endParaRPr lang="en-US" dirty="0"/>
          </a:p>
        </p:txBody>
      </p:sp>
    </p:spTree>
    <p:extLst>
      <p:ext uri="{BB962C8B-B14F-4D97-AF65-F5344CB8AC3E}">
        <p14:creationId xmlns:p14="http://schemas.microsoft.com/office/powerpoint/2010/main" val="2546798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a:t>First year students need to be registered for seated classes whenever possible.</a:t>
            </a:r>
          </a:p>
          <a:p>
            <a:pPr lvl="1"/>
            <a:r>
              <a:rPr lang="en-US" dirty="0"/>
              <a:t>They will be more successfully during that first semester if you do this.</a:t>
            </a:r>
          </a:p>
          <a:p>
            <a:pPr lvl="1"/>
            <a:r>
              <a:rPr lang="en-US" dirty="0"/>
              <a:t>A partial internet course (PI), is a good way to give them a taste of what an online course is like with the benefit of seeing the instructor each week.</a:t>
            </a:r>
          </a:p>
          <a:p>
            <a:r>
              <a:rPr lang="en-US" dirty="0"/>
              <a:t>First year students typically do not realize the work and discipline it takes to be successful in the online environment.</a:t>
            </a:r>
          </a:p>
          <a:p>
            <a:pPr lvl="1"/>
            <a:endParaRPr lang="en-US" dirty="0"/>
          </a:p>
        </p:txBody>
      </p:sp>
    </p:spTree>
    <p:extLst>
      <p:ext uri="{BB962C8B-B14F-4D97-AF65-F5344CB8AC3E}">
        <p14:creationId xmlns:p14="http://schemas.microsoft.com/office/powerpoint/2010/main" val="3309804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lnSpcReduction="10000"/>
          </a:bodyPr>
          <a:lstStyle/>
          <a:p>
            <a:r>
              <a:rPr lang="en-US" dirty="0"/>
              <a:t>The same could be said of a current student with a history of poor performance in online courses.</a:t>
            </a:r>
          </a:p>
          <a:p>
            <a:pPr lvl="1"/>
            <a:r>
              <a:rPr lang="en-US" dirty="0"/>
              <a:t>You may want to advise against taking online courses when possible.</a:t>
            </a:r>
          </a:p>
          <a:p>
            <a:pPr lvl="1"/>
            <a:r>
              <a:rPr lang="en-US" dirty="0"/>
              <a:t>The more seated versions they take, the better they will probably do.</a:t>
            </a:r>
          </a:p>
          <a:p>
            <a:pPr lvl="1"/>
            <a:r>
              <a:rPr lang="en-US" dirty="0"/>
              <a:t>Until they develop the discipline needed for online coursework, this is the best practice. </a:t>
            </a:r>
          </a:p>
          <a:p>
            <a:pPr lvl="1"/>
            <a:r>
              <a:rPr lang="en-US" dirty="0"/>
              <a:t>This is something you will learn as you get to know your students.</a:t>
            </a:r>
          </a:p>
          <a:p>
            <a:pPr lvl="1"/>
            <a:r>
              <a:rPr lang="en-US" dirty="0"/>
              <a:t>Check Aviso notes for information that can help you determine a history of difficulty.</a:t>
            </a:r>
          </a:p>
          <a:p>
            <a:pPr lvl="1"/>
            <a:endParaRPr lang="en-US" dirty="0"/>
          </a:p>
        </p:txBody>
      </p:sp>
    </p:spTree>
    <p:extLst>
      <p:ext uri="{BB962C8B-B14F-4D97-AF65-F5344CB8AC3E}">
        <p14:creationId xmlns:p14="http://schemas.microsoft.com/office/powerpoint/2010/main" val="1498454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a:t>Explain to the student </a:t>
            </a:r>
            <a:r>
              <a:rPr lang="en-US" b="1" u="sng" dirty="0"/>
              <a:t>when and how</a:t>
            </a:r>
            <a:r>
              <a:rPr lang="en-US" dirty="0"/>
              <a:t> courses are offered here at PCC.  </a:t>
            </a:r>
          </a:p>
          <a:p>
            <a:pPr lvl="1"/>
            <a:r>
              <a:rPr lang="en-US" dirty="0"/>
              <a:t>Certain courses are offered on a rotational basis (only during the spring or fall semester).  </a:t>
            </a:r>
          </a:p>
          <a:p>
            <a:pPr lvl="1"/>
            <a:r>
              <a:rPr lang="en-US" dirty="0"/>
              <a:t>Certain courses are offered every semester (English and math courses, for example).  </a:t>
            </a:r>
          </a:p>
          <a:p>
            <a:pPr lvl="1"/>
            <a:r>
              <a:rPr lang="en-US" dirty="0"/>
              <a:t>Some courses have pre-requisites that must be met before you can take them.  </a:t>
            </a:r>
          </a:p>
          <a:p>
            <a:endParaRPr lang="en-US" dirty="0"/>
          </a:p>
        </p:txBody>
      </p:sp>
    </p:spTree>
    <p:extLst>
      <p:ext uri="{BB962C8B-B14F-4D97-AF65-F5344CB8AC3E}">
        <p14:creationId xmlns:p14="http://schemas.microsoft.com/office/powerpoint/2010/main" val="2591844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2"/>
            <a:r>
              <a:rPr lang="en-US" dirty="0"/>
              <a:t>In this case, you must be mindful of the rotation of those courses.  </a:t>
            </a:r>
          </a:p>
          <a:p>
            <a:pPr lvl="2"/>
            <a:r>
              <a:rPr lang="en-US" dirty="0"/>
              <a:t>For example, EDU 144 (fall) leads to EDU 145 (spring) which leads to EDU 221 (fall).  </a:t>
            </a:r>
          </a:p>
          <a:p>
            <a:pPr lvl="1"/>
            <a:r>
              <a:rPr lang="en-US" dirty="0"/>
              <a:t>Some courses are only offered in certain formats (online or seated, for example.)</a:t>
            </a:r>
          </a:p>
          <a:p>
            <a:pPr lvl="1"/>
            <a:endParaRPr lang="en-US" dirty="0"/>
          </a:p>
        </p:txBody>
      </p:sp>
    </p:spTree>
    <p:extLst>
      <p:ext uri="{BB962C8B-B14F-4D97-AF65-F5344CB8AC3E}">
        <p14:creationId xmlns:p14="http://schemas.microsoft.com/office/powerpoint/2010/main" val="160468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PCC Academic Advising Center</a:t>
            </a:r>
          </a:p>
        </p:txBody>
      </p:sp>
      <p:sp>
        <p:nvSpPr>
          <p:cNvPr id="3" name="Content Placeholder 2"/>
          <p:cNvSpPr>
            <a:spLocks noGrp="1"/>
          </p:cNvSpPr>
          <p:nvPr>
            <p:ph idx="1"/>
          </p:nvPr>
        </p:nvSpPr>
        <p:spPr/>
        <p:txBody>
          <a:bodyPr/>
          <a:lstStyle/>
          <a:p>
            <a:r>
              <a:rPr lang="en-US" dirty="0"/>
              <a:t>Look under </a:t>
            </a:r>
            <a:r>
              <a:rPr lang="en-US" b="1" u="sng" dirty="0"/>
              <a:t>My Courses</a:t>
            </a:r>
            <a:r>
              <a:rPr lang="en-US" dirty="0"/>
              <a:t>:</a:t>
            </a:r>
          </a:p>
          <a:p>
            <a:pPr lvl="1"/>
            <a:r>
              <a:rPr lang="en-US" dirty="0"/>
              <a:t>Scroll down to </a:t>
            </a:r>
            <a:r>
              <a:rPr lang="en-US" b="1" u="sng" dirty="0"/>
              <a:t>Resources</a:t>
            </a:r>
            <a:r>
              <a:rPr lang="en-US" dirty="0"/>
              <a:t> and you’ll find it there.</a:t>
            </a:r>
          </a:p>
        </p:txBody>
      </p:sp>
      <p:pic>
        <p:nvPicPr>
          <p:cNvPr id="2056" name="Picture 8" descr="https://moodle.org/logo/logo-4045x100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2" y="2977355"/>
            <a:ext cx="715327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13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lvl="0"/>
            <a:r>
              <a:rPr lang="en-US" dirty="0"/>
              <a:t>Question the student about other commitments and factors (work, family, Internet access for online courses, etc.) to help you determine the number of credit hours and course difficulty for that particular student. Ask questions such as:</a:t>
            </a:r>
            <a:endParaRPr lang="en-US" sz="2800" dirty="0"/>
          </a:p>
          <a:p>
            <a:pPr lvl="1"/>
            <a:r>
              <a:rPr lang="en-US" dirty="0"/>
              <a:t>Do you work?  What days?  What hours?</a:t>
            </a:r>
            <a:endParaRPr lang="en-US" sz="2400" dirty="0"/>
          </a:p>
          <a:p>
            <a:pPr lvl="1"/>
            <a:r>
              <a:rPr lang="en-US" dirty="0"/>
              <a:t>Are you responsible for your family?</a:t>
            </a:r>
            <a:endParaRPr lang="en-US" sz="2400" dirty="0"/>
          </a:p>
          <a:p>
            <a:pPr lvl="1"/>
            <a:r>
              <a:rPr lang="en-US" dirty="0"/>
              <a:t>Do you have military obligations? </a:t>
            </a:r>
            <a:endParaRPr lang="en-US" sz="2400" dirty="0"/>
          </a:p>
        </p:txBody>
      </p:sp>
    </p:spTree>
    <p:extLst>
      <p:ext uri="{BB962C8B-B14F-4D97-AF65-F5344CB8AC3E}">
        <p14:creationId xmlns:p14="http://schemas.microsoft.com/office/powerpoint/2010/main" val="3121017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t>Do you plan to be part-time or full-time? </a:t>
            </a:r>
            <a:endParaRPr lang="en-US" sz="2400" dirty="0"/>
          </a:p>
          <a:p>
            <a:pPr lvl="1"/>
            <a:r>
              <a:rPr lang="en-US" dirty="0"/>
              <a:t>Can you attend day classes?  Evening classes?</a:t>
            </a:r>
            <a:endParaRPr lang="en-US" sz="2400" dirty="0"/>
          </a:p>
          <a:p>
            <a:pPr lvl="1"/>
            <a:r>
              <a:rPr lang="en-US" dirty="0"/>
              <a:t>Do you plan to take distance education courses (online)?</a:t>
            </a:r>
          </a:p>
          <a:p>
            <a:r>
              <a:rPr lang="en-US" dirty="0"/>
              <a:t>Many of your students are working adults with job schedules that do not always fit the course offerings for </a:t>
            </a:r>
            <a:r>
              <a:rPr lang="en-US" dirty="0" smtClean="0"/>
              <a:t>seated-traditional </a:t>
            </a:r>
            <a:r>
              <a:rPr lang="en-US" dirty="0"/>
              <a:t>courses.  </a:t>
            </a:r>
          </a:p>
          <a:p>
            <a:pPr lvl="1"/>
            <a:r>
              <a:rPr lang="en-US" dirty="0"/>
              <a:t>In these instances, online courses are a great learning alternative.</a:t>
            </a:r>
          </a:p>
        </p:txBody>
      </p:sp>
    </p:spTree>
    <p:extLst>
      <p:ext uri="{BB962C8B-B14F-4D97-AF65-F5344CB8AC3E}">
        <p14:creationId xmlns:p14="http://schemas.microsoft.com/office/powerpoint/2010/main" val="919864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lvl="1"/>
            <a:r>
              <a:rPr lang="en-US" b="1" u="sng" dirty="0"/>
              <a:t>However</a:t>
            </a:r>
            <a:r>
              <a:rPr lang="en-US" dirty="0"/>
              <a:t>, some students do not fully understand the steep learning curve that can come with online courses.  </a:t>
            </a:r>
          </a:p>
          <a:p>
            <a:r>
              <a:rPr lang="en-US" dirty="0"/>
              <a:t>As students register for online courses for the first time, be sure to explain the following to your students:</a:t>
            </a:r>
          </a:p>
          <a:p>
            <a:pPr lvl="1"/>
            <a:r>
              <a:rPr lang="en-US" dirty="0"/>
              <a:t>Online courses are convenient but by no means are they easier than seated-traditional course offerings.</a:t>
            </a:r>
            <a:endParaRPr lang="en-US" sz="2400" dirty="0"/>
          </a:p>
        </p:txBody>
      </p:sp>
    </p:spTree>
    <p:extLst>
      <p:ext uri="{BB962C8B-B14F-4D97-AF65-F5344CB8AC3E}">
        <p14:creationId xmlns:p14="http://schemas.microsoft.com/office/powerpoint/2010/main" val="3356474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t>Time management may be the biggest factor in succeeding in online courses. Successful online students have to be very proactive in their studies and take responsibility for their own learning.</a:t>
            </a:r>
          </a:p>
          <a:p>
            <a:pPr lvl="1"/>
            <a:r>
              <a:rPr lang="en-US" dirty="0"/>
              <a:t>Online students need to have a certain level of “computer know-how.”  If they do not have this knowledge, it is suggested they complete CIS 110 before attempting an online course.</a:t>
            </a:r>
            <a:endParaRPr lang="en-US" sz="2400" dirty="0"/>
          </a:p>
          <a:p>
            <a:pPr lvl="1"/>
            <a:r>
              <a:rPr lang="en-US" dirty="0"/>
              <a:t>Online students need to have reliable access to the internet and the proper computer equipment to participate in the course.</a:t>
            </a:r>
          </a:p>
          <a:p>
            <a:pPr lvl="1"/>
            <a:endParaRPr lang="en-US" dirty="0"/>
          </a:p>
        </p:txBody>
      </p:sp>
    </p:spTree>
    <p:extLst>
      <p:ext uri="{BB962C8B-B14F-4D97-AF65-F5344CB8AC3E}">
        <p14:creationId xmlns:p14="http://schemas.microsoft.com/office/powerpoint/2010/main" val="3272459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a:bodyPr>
          <a:lstStyle/>
          <a:p>
            <a:pPr lvl="1"/>
            <a:r>
              <a:rPr lang="en-US" dirty="0"/>
              <a:t>Procrastinating in an online course, or any course, is not recommended.  Deadlines come quick and life happens.  By planning ahead, you can avoid all the problems procrastination may bring.</a:t>
            </a:r>
          </a:p>
          <a:p>
            <a:pPr lvl="0"/>
            <a:r>
              <a:rPr lang="en-US" dirty="0"/>
              <a:t>Guide the student in choosing classes that will meet the degree requirements. </a:t>
            </a:r>
            <a:endParaRPr lang="en-US" sz="2800" dirty="0"/>
          </a:p>
          <a:p>
            <a:pPr lvl="1"/>
            <a:r>
              <a:rPr lang="en-US" dirty="0"/>
              <a:t>Do not encourage students to take courses not listed in the program of study </a:t>
            </a:r>
            <a:r>
              <a:rPr lang="en-US" b="1" dirty="0"/>
              <a:t>UNLESS</a:t>
            </a:r>
            <a:r>
              <a:rPr lang="en-US" dirty="0"/>
              <a:t> they plan to pay for them out-of-pocket.  Financial aid will not pay for such courses.</a:t>
            </a:r>
          </a:p>
          <a:p>
            <a:pPr lvl="1"/>
            <a:r>
              <a:rPr lang="en-US" dirty="0"/>
              <a:t>Remind them that such courses do not count toward their degree and graduation.</a:t>
            </a:r>
          </a:p>
        </p:txBody>
      </p:sp>
    </p:spTree>
    <p:extLst>
      <p:ext uri="{BB962C8B-B14F-4D97-AF65-F5344CB8AC3E}">
        <p14:creationId xmlns:p14="http://schemas.microsoft.com/office/powerpoint/2010/main" val="2512199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0"/>
            <a:r>
              <a:rPr lang="en-US" dirty="0"/>
              <a:t>Together with the student, select courses that:</a:t>
            </a:r>
            <a:endParaRPr lang="en-US" sz="2800" dirty="0"/>
          </a:p>
          <a:p>
            <a:pPr lvl="1"/>
            <a:r>
              <a:rPr lang="en-US" dirty="0"/>
              <a:t>Satisfy program requirements.</a:t>
            </a:r>
            <a:endParaRPr lang="en-US" sz="2400" dirty="0"/>
          </a:p>
          <a:p>
            <a:pPr lvl="1"/>
            <a:r>
              <a:rPr lang="en-US" dirty="0"/>
              <a:t>Logically lead to faster degree completion.</a:t>
            </a:r>
            <a:endParaRPr lang="en-US" sz="2400" dirty="0"/>
          </a:p>
          <a:p>
            <a:pPr lvl="1"/>
            <a:r>
              <a:rPr lang="en-US" dirty="0"/>
              <a:t>Are offered in a format that best suits the student’s ability.</a:t>
            </a:r>
            <a:endParaRPr lang="en-US" sz="2400" dirty="0"/>
          </a:p>
          <a:p>
            <a:pPr lvl="1"/>
            <a:r>
              <a:rPr lang="en-US" dirty="0"/>
              <a:t>Are offered during times the student is available.</a:t>
            </a:r>
          </a:p>
        </p:txBody>
      </p:sp>
    </p:spTree>
    <p:extLst>
      <p:ext uri="{BB962C8B-B14F-4D97-AF65-F5344CB8AC3E}">
        <p14:creationId xmlns:p14="http://schemas.microsoft.com/office/powerpoint/2010/main" val="163420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b="1" u="sng" dirty="0"/>
              <a:t>Advising For Math</a:t>
            </a:r>
          </a:p>
        </p:txBody>
      </p:sp>
      <p:sp>
        <p:nvSpPr>
          <p:cNvPr id="3" name="Content Placeholder 2"/>
          <p:cNvSpPr>
            <a:spLocks noGrp="1"/>
          </p:cNvSpPr>
          <p:nvPr>
            <p:ph idx="1"/>
          </p:nvPr>
        </p:nvSpPr>
        <p:spPr>
          <a:xfrm>
            <a:off x="457200" y="1600200"/>
            <a:ext cx="8229600" cy="4724400"/>
          </a:xfrm>
        </p:spPr>
        <p:txBody>
          <a:bodyPr/>
          <a:lstStyle/>
          <a:p>
            <a:r>
              <a:rPr lang="en-US" dirty="0"/>
              <a:t>Programs at PCC require different math courses to fulfill the degree math requirement.</a:t>
            </a:r>
          </a:p>
          <a:p>
            <a:r>
              <a:rPr lang="en-US" dirty="0"/>
              <a:t>In order to help the student fulfill their educational goals, talk to them about their plans.</a:t>
            </a:r>
          </a:p>
          <a:p>
            <a:pPr lvl="1"/>
            <a:r>
              <a:rPr lang="en-US" dirty="0"/>
              <a:t>Do you only desire a 2 year degree or do you plan to pursue a 4 year degree or higher at some point?</a:t>
            </a:r>
          </a:p>
        </p:txBody>
      </p:sp>
    </p:spTree>
    <p:extLst>
      <p:ext uri="{BB962C8B-B14F-4D97-AF65-F5344CB8AC3E}">
        <p14:creationId xmlns:p14="http://schemas.microsoft.com/office/powerpoint/2010/main" val="780110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a:noFill/>
        </p:spPr>
        <p:txBody>
          <a:bodyPr>
            <a:normAutofit/>
          </a:bodyPr>
          <a:lstStyle/>
          <a:p>
            <a:pPr lvl="1"/>
            <a:r>
              <a:rPr lang="en-US" dirty="0"/>
              <a:t>This question is important because it will help you advise the student which math course would best meet their educational goals.</a:t>
            </a:r>
          </a:p>
          <a:p>
            <a:pPr lvl="1"/>
            <a:r>
              <a:rPr lang="en-US" dirty="0"/>
              <a:t>For example, if an EDU student only wants the 2 year degree, I advise them to take either MAT 110 or 143.  If they plan to pursue a higher degree, I advise them to take MAT 171.</a:t>
            </a:r>
          </a:p>
        </p:txBody>
      </p:sp>
    </p:spTree>
    <p:extLst>
      <p:ext uri="{BB962C8B-B14F-4D97-AF65-F5344CB8AC3E}">
        <p14:creationId xmlns:p14="http://schemas.microsoft.com/office/powerpoint/2010/main" val="330803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lnSpcReduction="10000"/>
          </a:bodyPr>
          <a:lstStyle/>
          <a:p>
            <a:r>
              <a:rPr lang="en-US" dirty="0"/>
              <a:t>Math and college transfer:</a:t>
            </a:r>
          </a:p>
          <a:p>
            <a:pPr lvl="1"/>
            <a:r>
              <a:rPr lang="en-US" dirty="0"/>
              <a:t>MAT 110 is not transferable to a four year college/university.</a:t>
            </a:r>
          </a:p>
          <a:p>
            <a:pPr lvl="1"/>
            <a:r>
              <a:rPr lang="en-US" dirty="0"/>
              <a:t>MAT 143 &amp; 152 are transferable, but some university programs do not prefer it. MAT 152 is typically more transferable than MAT 143.</a:t>
            </a:r>
          </a:p>
          <a:p>
            <a:pPr lvl="1"/>
            <a:r>
              <a:rPr lang="en-US" dirty="0"/>
              <a:t>MAT 171 is transferable and preferred by many more university programs than MAT 143 &amp; 152.</a:t>
            </a:r>
          </a:p>
          <a:p>
            <a:r>
              <a:rPr lang="en-US" dirty="0"/>
              <a:t>When dealing with a transfer student, check with each individual College/University program to find out more about which transferable community college math they prefer.</a:t>
            </a:r>
          </a:p>
        </p:txBody>
      </p:sp>
    </p:spTree>
    <p:extLst>
      <p:ext uri="{BB962C8B-B14F-4D97-AF65-F5344CB8AC3E}">
        <p14:creationId xmlns:p14="http://schemas.microsoft.com/office/powerpoint/2010/main" val="3440039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Courses Not In The Program of Study</a:t>
            </a:r>
          </a:p>
        </p:txBody>
      </p:sp>
      <p:sp>
        <p:nvSpPr>
          <p:cNvPr id="3" name="Content Placeholder 2"/>
          <p:cNvSpPr>
            <a:spLocks noGrp="1"/>
          </p:cNvSpPr>
          <p:nvPr>
            <p:ph idx="1"/>
          </p:nvPr>
        </p:nvSpPr>
        <p:spPr/>
        <p:txBody>
          <a:bodyPr/>
          <a:lstStyle/>
          <a:p>
            <a:r>
              <a:rPr lang="en-US" dirty="0"/>
              <a:t>Academic advisors </a:t>
            </a:r>
            <a:r>
              <a:rPr lang="en-US" b="1" u="sng" dirty="0"/>
              <a:t>should not</a:t>
            </a:r>
            <a:r>
              <a:rPr lang="en-US" dirty="0"/>
              <a:t> place students in courses that are not part of the program of study in order to “give them hours.”</a:t>
            </a:r>
          </a:p>
          <a:p>
            <a:pPr lvl="1"/>
            <a:r>
              <a:rPr lang="en-US" dirty="0"/>
              <a:t>These courses </a:t>
            </a:r>
            <a:r>
              <a:rPr lang="en-US" b="1" u="sng" dirty="0"/>
              <a:t>will not be paid for</a:t>
            </a:r>
            <a:r>
              <a:rPr lang="en-US" dirty="0"/>
              <a:t> by financial aid.</a:t>
            </a:r>
          </a:p>
          <a:p>
            <a:pPr lvl="1"/>
            <a:r>
              <a:rPr lang="en-US" dirty="0"/>
              <a:t>Be prepared for the occasional student who will ask you to do this.</a:t>
            </a:r>
          </a:p>
        </p:txBody>
      </p:sp>
    </p:spTree>
    <p:extLst>
      <p:ext uri="{BB962C8B-B14F-4D97-AF65-F5344CB8AC3E}">
        <p14:creationId xmlns:p14="http://schemas.microsoft.com/office/powerpoint/2010/main" val="73008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Getting Started</a:t>
            </a:r>
          </a:p>
        </p:txBody>
      </p:sp>
    </p:spTree>
    <p:extLst>
      <p:ext uri="{BB962C8B-B14F-4D97-AF65-F5344CB8AC3E}">
        <p14:creationId xmlns:p14="http://schemas.microsoft.com/office/powerpoint/2010/main" val="3976377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If a student wishes to take a course that is not a part of their program of study for </a:t>
            </a:r>
            <a:r>
              <a:rPr lang="en-US" b="1" u="sng" dirty="0"/>
              <a:t>personal enrichment</a:t>
            </a:r>
            <a:r>
              <a:rPr lang="en-US" dirty="0"/>
              <a:t>, you must explain the following things:</a:t>
            </a:r>
          </a:p>
          <a:p>
            <a:pPr lvl="1"/>
            <a:r>
              <a:rPr lang="en-US" dirty="0"/>
              <a:t>The course </a:t>
            </a:r>
            <a:r>
              <a:rPr lang="en-US" b="1" u="sng" dirty="0"/>
              <a:t>will not be paid for</a:t>
            </a:r>
            <a:r>
              <a:rPr lang="en-US" dirty="0"/>
              <a:t> by financial aid.</a:t>
            </a:r>
          </a:p>
          <a:p>
            <a:pPr lvl="1"/>
            <a:r>
              <a:rPr lang="en-US" dirty="0"/>
              <a:t>The course </a:t>
            </a:r>
            <a:r>
              <a:rPr lang="en-US" b="1" u="sng" dirty="0"/>
              <a:t>will not count</a:t>
            </a:r>
            <a:r>
              <a:rPr lang="en-US" dirty="0"/>
              <a:t> toward graduation requirements.</a:t>
            </a:r>
          </a:p>
          <a:p>
            <a:r>
              <a:rPr lang="en-US" dirty="0"/>
              <a:t>Be sure to fill out the </a:t>
            </a:r>
            <a:r>
              <a:rPr lang="en-US" u="sng" dirty="0"/>
              <a:t>PCC Course Acknowledgement Form</a:t>
            </a:r>
            <a:r>
              <a:rPr lang="en-US" dirty="0"/>
              <a:t> in this instance.</a:t>
            </a:r>
          </a:p>
          <a:p>
            <a:pPr lvl="1"/>
            <a:r>
              <a:rPr lang="en-US" dirty="0"/>
              <a:t>Located on the PCC Advising Moodle site.</a:t>
            </a:r>
          </a:p>
        </p:txBody>
      </p:sp>
    </p:spTree>
    <p:extLst>
      <p:ext uri="{BB962C8B-B14F-4D97-AF65-F5344CB8AC3E}">
        <p14:creationId xmlns:p14="http://schemas.microsoft.com/office/powerpoint/2010/main" val="3100587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Phantom Courses</a:t>
            </a:r>
          </a:p>
        </p:txBody>
      </p:sp>
      <p:sp>
        <p:nvSpPr>
          <p:cNvPr id="3" name="Content Placeholder 2"/>
          <p:cNvSpPr>
            <a:spLocks noGrp="1"/>
          </p:cNvSpPr>
          <p:nvPr>
            <p:ph idx="1"/>
          </p:nvPr>
        </p:nvSpPr>
        <p:spPr/>
        <p:txBody>
          <a:bodyPr/>
          <a:lstStyle/>
          <a:p>
            <a:pPr lvl="0"/>
            <a:r>
              <a:rPr lang="en-US" dirty="0"/>
              <a:t>Typical Phantom courses:  </a:t>
            </a:r>
            <a:r>
              <a:rPr lang="en-US" b="1" u="sng" dirty="0"/>
              <a:t>ACA 111 OL</a:t>
            </a:r>
            <a:r>
              <a:rPr lang="en-US" dirty="0"/>
              <a:t>, </a:t>
            </a:r>
            <a:r>
              <a:rPr lang="en-US" b="1" u="sng" dirty="0"/>
              <a:t>ACA 122 OL</a:t>
            </a:r>
            <a:r>
              <a:rPr lang="en-US" dirty="0"/>
              <a:t>, &amp; </a:t>
            </a:r>
            <a:r>
              <a:rPr lang="en-US" b="1" u="sng" dirty="0"/>
              <a:t>CIS 110 OL</a:t>
            </a:r>
            <a:r>
              <a:rPr lang="en-US" dirty="0"/>
              <a:t> </a:t>
            </a:r>
          </a:p>
          <a:p>
            <a:pPr lvl="1"/>
            <a:r>
              <a:rPr lang="en-US" b="1" u="sng" dirty="0"/>
              <a:t>The students do not know that these sections are available.</a:t>
            </a:r>
            <a:r>
              <a:rPr lang="en-US" dirty="0"/>
              <a:t>  </a:t>
            </a:r>
          </a:p>
          <a:p>
            <a:pPr lvl="1"/>
            <a:r>
              <a:rPr lang="en-US" dirty="0"/>
              <a:t>They are in the system, but will not be published in copies of the Fall schedule that are available to the general public.</a:t>
            </a:r>
          </a:p>
        </p:txBody>
      </p:sp>
    </p:spTree>
    <p:extLst>
      <p:ext uri="{BB962C8B-B14F-4D97-AF65-F5344CB8AC3E}">
        <p14:creationId xmlns:p14="http://schemas.microsoft.com/office/powerpoint/2010/main" val="3642435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u="sng" dirty="0"/>
              <a:t>Phantom Course Registration Procedure</a:t>
            </a:r>
          </a:p>
        </p:txBody>
      </p:sp>
      <p:sp>
        <p:nvSpPr>
          <p:cNvPr id="3" name="Content Placeholder 2"/>
          <p:cNvSpPr>
            <a:spLocks noGrp="1"/>
          </p:cNvSpPr>
          <p:nvPr>
            <p:ph idx="1"/>
          </p:nvPr>
        </p:nvSpPr>
        <p:spPr>
          <a:xfrm>
            <a:off x="457200" y="1905000"/>
            <a:ext cx="8229600" cy="4221163"/>
          </a:xfrm>
        </p:spPr>
        <p:txBody>
          <a:bodyPr/>
          <a:lstStyle/>
          <a:p>
            <a:r>
              <a:rPr lang="en-US" dirty="0"/>
              <a:t>In order to register a student for one of these phantom online courses, you must receive  prior approval.</a:t>
            </a:r>
          </a:p>
          <a:p>
            <a:pPr lvl="1"/>
            <a:r>
              <a:rPr lang="en-US" dirty="0"/>
              <a:t>Email Neil Callahan:  </a:t>
            </a:r>
            <a:r>
              <a:rPr lang="en-US" dirty="0">
                <a:hlinkClick r:id="rId2"/>
              </a:rPr>
              <a:t>ncallahan@pamlicocc.edu</a:t>
            </a: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674064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US" dirty="0"/>
              <a:t>Be sure to include the student’s name, desired phantom course, and ID number.  </a:t>
            </a:r>
          </a:p>
          <a:p>
            <a:pPr lvl="1"/>
            <a:r>
              <a:rPr lang="en-US" dirty="0"/>
              <a:t>Neil will forward your email to Tammy Spain or Julie Simpson and they will register the student for the course.</a:t>
            </a:r>
          </a:p>
        </p:txBody>
      </p:sp>
    </p:spTree>
    <p:extLst>
      <p:ext uri="{BB962C8B-B14F-4D97-AF65-F5344CB8AC3E}">
        <p14:creationId xmlns:p14="http://schemas.microsoft.com/office/powerpoint/2010/main" val="4051116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The Semester Begins</a:t>
            </a:r>
          </a:p>
        </p:txBody>
      </p:sp>
    </p:spTree>
    <p:extLst>
      <p:ext uri="{BB962C8B-B14F-4D97-AF65-F5344CB8AC3E}">
        <p14:creationId xmlns:p14="http://schemas.microsoft.com/office/powerpoint/2010/main" val="3230108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Making Changes</a:t>
            </a:r>
          </a:p>
        </p:txBody>
      </p:sp>
      <p:sp>
        <p:nvSpPr>
          <p:cNvPr id="3" name="Content Placeholder 2"/>
          <p:cNvSpPr>
            <a:spLocks noGrp="1"/>
          </p:cNvSpPr>
          <p:nvPr>
            <p:ph idx="1"/>
          </p:nvPr>
        </p:nvSpPr>
        <p:spPr>
          <a:xfrm>
            <a:off x="457200" y="1600200"/>
            <a:ext cx="8229600" cy="4800600"/>
          </a:xfrm>
        </p:spPr>
        <p:txBody>
          <a:bodyPr>
            <a:normAutofit/>
          </a:bodyPr>
          <a:lstStyle/>
          <a:p>
            <a:r>
              <a:rPr lang="en-US" dirty="0"/>
              <a:t>The following changes must be made </a:t>
            </a:r>
            <a:r>
              <a:rPr lang="en-US" b="1" u="sng" dirty="0"/>
              <a:t>before the 10% point</a:t>
            </a:r>
            <a:r>
              <a:rPr lang="en-US" dirty="0"/>
              <a:t>.</a:t>
            </a:r>
          </a:p>
          <a:p>
            <a:pPr lvl="1"/>
            <a:r>
              <a:rPr lang="en-US" dirty="0"/>
              <a:t>Academic catalog of record</a:t>
            </a:r>
          </a:p>
          <a:p>
            <a:pPr lvl="1"/>
            <a:r>
              <a:rPr lang="en-US" dirty="0"/>
              <a:t>Course substitutions</a:t>
            </a:r>
          </a:p>
          <a:p>
            <a:pPr lvl="1"/>
            <a:r>
              <a:rPr lang="en-US" dirty="0"/>
              <a:t>Program of Study</a:t>
            </a:r>
          </a:p>
          <a:p>
            <a:r>
              <a:rPr lang="en-US" dirty="0"/>
              <a:t>To start these processes, use the proper forms posted on the PCC Academic Advising Center.</a:t>
            </a:r>
          </a:p>
          <a:p>
            <a:r>
              <a:rPr lang="en-US" dirty="0"/>
              <a:t>Failure to do so can lead to negative results for students. </a:t>
            </a:r>
          </a:p>
          <a:p>
            <a:endParaRPr lang="en-US" dirty="0"/>
          </a:p>
        </p:txBody>
      </p:sp>
    </p:spTree>
    <p:extLst>
      <p:ext uri="{BB962C8B-B14F-4D97-AF65-F5344CB8AC3E}">
        <p14:creationId xmlns:p14="http://schemas.microsoft.com/office/powerpoint/2010/main" val="964059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WebAdvisor</a:t>
            </a:r>
          </a:p>
        </p:txBody>
      </p:sp>
      <p:sp>
        <p:nvSpPr>
          <p:cNvPr id="3" name="Content Placeholder 2"/>
          <p:cNvSpPr>
            <a:spLocks noGrp="1"/>
          </p:cNvSpPr>
          <p:nvPr>
            <p:ph idx="1"/>
          </p:nvPr>
        </p:nvSpPr>
        <p:spPr/>
        <p:txBody>
          <a:bodyPr/>
          <a:lstStyle/>
          <a:p>
            <a:r>
              <a:rPr lang="en-US" dirty="0"/>
              <a:t>When your courses begin, as students enter the course (seated or online), please be sure to put an “E” under the date of entry in WebAdvisor.</a:t>
            </a:r>
          </a:p>
          <a:p>
            <a:pPr lvl="1"/>
            <a:r>
              <a:rPr lang="en-US" b="1" u="sng" dirty="0"/>
              <a:t>Do so before the 10% point.  Do not wait</a:t>
            </a:r>
            <a:r>
              <a:rPr lang="en-US" b="1" dirty="0"/>
              <a:t>.</a:t>
            </a:r>
          </a:p>
          <a:p>
            <a:r>
              <a:rPr lang="en-US" dirty="0"/>
              <a:t>If the 10% point has passed and a student has not entered the course, go to Student Services and drop them from the course ASAP.</a:t>
            </a:r>
          </a:p>
        </p:txBody>
      </p:sp>
    </p:spTree>
    <p:extLst>
      <p:ext uri="{BB962C8B-B14F-4D97-AF65-F5344CB8AC3E}">
        <p14:creationId xmlns:p14="http://schemas.microsoft.com/office/powerpoint/2010/main" val="3831209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Census Reports</a:t>
            </a:r>
          </a:p>
        </p:txBody>
      </p:sp>
      <p:sp>
        <p:nvSpPr>
          <p:cNvPr id="3" name="Content Placeholder 2"/>
          <p:cNvSpPr>
            <a:spLocks noGrp="1"/>
          </p:cNvSpPr>
          <p:nvPr>
            <p:ph idx="1"/>
          </p:nvPr>
        </p:nvSpPr>
        <p:spPr/>
        <p:txBody>
          <a:bodyPr/>
          <a:lstStyle/>
          <a:p>
            <a:r>
              <a:rPr lang="en-US" dirty="0"/>
              <a:t>All fully online course require students to complete an enrollment verification assignment.</a:t>
            </a:r>
          </a:p>
          <a:p>
            <a:pPr lvl="1"/>
            <a:r>
              <a:rPr lang="en-US" dirty="0"/>
              <a:t>This assignment serves as a way for the student to “enter” the online course.</a:t>
            </a:r>
          </a:p>
          <a:p>
            <a:r>
              <a:rPr lang="en-US" dirty="0"/>
              <a:t>The census report document must be printed once all students have “entered” the course.</a:t>
            </a:r>
          </a:p>
          <a:p>
            <a:pPr lvl="1"/>
            <a:r>
              <a:rPr lang="en-US" dirty="0"/>
              <a:t>This document serves as proof the student entered the course.</a:t>
            </a:r>
          </a:p>
        </p:txBody>
      </p:sp>
    </p:spTree>
    <p:extLst>
      <p:ext uri="{BB962C8B-B14F-4D97-AF65-F5344CB8AC3E}">
        <p14:creationId xmlns:p14="http://schemas.microsoft.com/office/powerpoint/2010/main" val="3155558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lvl="1"/>
            <a:r>
              <a:rPr lang="en-US" dirty="0"/>
              <a:t>This document must be turned into the college registrar.</a:t>
            </a:r>
          </a:p>
          <a:p>
            <a:pPr lvl="1"/>
            <a:r>
              <a:rPr lang="en-US" dirty="0"/>
              <a:t>Note:  I would wait till the day after the census date (the last day to enter the course) to print this document unless everyone has completed the assignment.</a:t>
            </a:r>
          </a:p>
        </p:txBody>
      </p:sp>
    </p:spTree>
    <p:extLst>
      <p:ext uri="{BB962C8B-B14F-4D97-AF65-F5344CB8AC3E}">
        <p14:creationId xmlns:p14="http://schemas.microsoft.com/office/powerpoint/2010/main" val="3813466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b="1" u="sng" dirty="0"/>
              <a:t>Dropping Students </a:t>
            </a:r>
            <a:br>
              <a:rPr lang="en-US" b="1" u="sng" dirty="0"/>
            </a:br>
            <a:r>
              <a:rPr lang="en-US" b="1" u="sng" dirty="0"/>
              <a:t>(Instructor-Initiated)</a:t>
            </a:r>
            <a:endParaRPr lang="en-US" u="sng" dirty="0"/>
          </a:p>
        </p:txBody>
      </p:sp>
      <p:sp>
        <p:nvSpPr>
          <p:cNvPr id="3" name="Content Placeholder 2"/>
          <p:cNvSpPr>
            <a:spLocks noGrp="1"/>
          </p:cNvSpPr>
          <p:nvPr>
            <p:ph idx="1"/>
          </p:nvPr>
        </p:nvSpPr>
        <p:spPr>
          <a:xfrm>
            <a:off x="457200" y="1905000"/>
            <a:ext cx="8229600" cy="4221163"/>
          </a:xfrm>
        </p:spPr>
        <p:txBody>
          <a:bodyPr/>
          <a:lstStyle/>
          <a:p>
            <a:r>
              <a:rPr lang="en-US" dirty="0"/>
              <a:t>To drop a student from your course, you must go to Student Services and fill out a </a:t>
            </a:r>
            <a:r>
              <a:rPr lang="en-US" u="sng" dirty="0"/>
              <a:t>Drop/Add form.</a:t>
            </a:r>
          </a:p>
          <a:p>
            <a:pPr lvl="1"/>
            <a:r>
              <a:rPr lang="en-US" dirty="0"/>
              <a:t>Be prepared to list a last day of attendance for the student (unless they never entered the course).</a:t>
            </a:r>
          </a:p>
        </p:txBody>
      </p:sp>
    </p:spTree>
    <p:extLst>
      <p:ext uri="{BB962C8B-B14F-4D97-AF65-F5344CB8AC3E}">
        <p14:creationId xmlns:p14="http://schemas.microsoft.com/office/powerpoint/2010/main" val="48726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Getting Started</a:t>
            </a:r>
          </a:p>
        </p:txBody>
      </p:sp>
      <p:sp>
        <p:nvSpPr>
          <p:cNvPr id="3" name="Content Placeholder 2"/>
          <p:cNvSpPr>
            <a:spLocks noGrp="1"/>
          </p:cNvSpPr>
          <p:nvPr>
            <p:ph idx="1"/>
          </p:nvPr>
        </p:nvSpPr>
        <p:spPr/>
        <p:txBody>
          <a:bodyPr>
            <a:normAutofit/>
          </a:bodyPr>
          <a:lstStyle/>
          <a:p>
            <a:pPr lvl="0"/>
            <a:r>
              <a:rPr lang="en-US" dirty="0"/>
              <a:t>Upon meeting a new student for the first time, introduce yourself and your program.  Engage in conversation; learn as much as you can about them as a person.</a:t>
            </a:r>
            <a:endParaRPr lang="en-US" sz="2800" dirty="0"/>
          </a:p>
          <a:p>
            <a:pPr lvl="0"/>
            <a:r>
              <a:rPr lang="en-US" dirty="0"/>
              <a:t>Talk to the student about why they are here at PCC.</a:t>
            </a:r>
            <a:endParaRPr lang="en-US" sz="2400" dirty="0"/>
          </a:p>
          <a:p>
            <a:pPr lvl="1"/>
            <a:r>
              <a:rPr lang="en-US" dirty="0"/>
              <a:t>Ask about the student’s educational and career goals and help him/her develop an educational plan to reach those goals.</a:t>
            </a:r>
            <a:endParaRPr lang="en-US" sz="2400" dirty="0"/>
          </a:p>
          <a:p>
            <a:endParaRPr lang="en-US" dirty="0"/>
          </a:p>
        </p:txBody>
      </p:sp>
    </p:spTree>
    <p:extLst>
      <p:ext uri="{BB962C8B-B14F-4D97-AF65-F5344CB8AC3E}">
        <p14:creationId xmlns:p14="http://schemas.microsoft.com/office/powerpoint/2010/main" val="1537855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Do not wait too long to drop a student who has:</a:t>
            </a:r>
          </a:p>
          <a:p>
            <a:pPr lvl="1"/>
            <a:r>
              <a:rPr lang="en-US" dirty="0"/>
              <a:t>Not been attending class.</a:t>
            </a:r>
          </a:p>
          <a:p>
            <a:pPr lvl="1"/>
            <a:r>
              <a:rPr lang="en-US" dirty="0"/>
              <a:t>Not been turning in assignments (whether online or face-to-face courses).</a:t>
            </a:r>
          </a:p>
          <a:p>
            <a:pPr lvl="1"/>
            <a:r>
              <a:rPr lang="en-US" dirty="0"/>
              <a:t>Never entered the course (whether online or face-to-face courses).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572000"/>
            <a:ext cx="5486400" cy="1083564"/>
          </a:xfrm>
          <a:prstGeom prst="rect">
            <a:avLst/>
          </a:prstGeom>
        </p:spPr>
      </p:pic>
    </p:spTree>
    <p:extLst>
      <p:ext uri="{BB962C8B-B14F-4D97-AF65-F5344CB8AC3E}">
        <p14:creationId xmlns:p14="http://schemas.microsoft.com/office/powerpoint/2010/main" val="1127594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562600"/>
          </a:xfrm>
        </p:spPr>
        <p:txBody>
          <a:bodyPr>
            <a:normAutofit/>
          </a:bodyPr>
          <a:lstStyle/>
          <a:p>
            <a:r>
              <a:rPr lang="en-US" dirty="0"/>
              <a:t>If you have questions and are not sure if it’s time to drop the student, go to Student Services and talk with someone.</a:t>
            </a:r>
          </a:p>
          <a:p>
            <a:pPr lvl="1"/>
            <a:r>
              <a:rPr lang="en-US" dirty="0"/>
              <a:t>Together you can decide if you have a situation in which a student needs to be dropped.</a:t>
            </a:r>
          </a:p>
          <a:p>
            <a:r>
              <a:rPr lang="en-US" dirty="0"/>
              <a:t>If the drop is completed before the drop deadline, the student receives no grade (W).</a:t>
            </a:r>
          </a:p>
          <a:p>
            <a:pPr lvl="1"/>
            <a:r>
              <a:rPr lang="en-US" dirty="0"/>
              <a:t>This has no effect on their GPA.</a:t>
            </a:r>
          </a:p>
        </p:txBody>
      </p:sp>
    </p:spTree>
    <p:extLst>
      <p:ext uri="{BB962C8B-B14F-4D97-AF65-F5344CB8AC3E}">
        <p14:creationId xmlns:p14="http://schemas.microsoft.com/office/powerpoint/2010/main" val="3055221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If not, if they are dropped after the drop deadline, the student will receive a grade of “WF”.</a:t>
            </a:r>
          </a:p>
          <a:p>
            <a:pPr lvl="1"/>
            <a:r>
              <a:rPr lang="en-US" dirty="0"/>
              <a:t>It counts as an F and effects the student’s GPA.</a:t>
            </a:r>
          </a:p>
          <a:p>
            <a:pPr lvl="1"/>
            <a:r>
              <a:rPr lang="en-US" dirty="0"/>
              <a:t>The “WF” is a way for Student Services to see that the student has stopped participating in the course as opposed to just not performing well enough to pass (F).</a:t>
            </a:r>
          </a:p>
          <a:p>
            <a:r>
              <a:rPr lang="en-US" dirty="0"/>
              <a:t>Be sure to include the last date of attendance on the drop form.</a:t>
            </a:r>
          </a:p>
        </p:txBody>
      </p:sp>
    </p:spTree>
    <p:extLst>
      <p:ext uri="{BB962C8B-B14F-4D97-AF65-F5344CB8AC3E}">
        <p14:creationId xmlns:p14="http://schemas.microsoft.com/office/powerpoint/2010/main" val="2436458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Early Alerts</a:t>
            </a:r>
          </a:p>
        </p:txBody>
      </p:sp>
      <p:sp>
        <p:nvSpPr>
          <p:cNvPr id="3" name="Content Placeholder 2"/>
          <p:cNvSpPr>
            <a:spLocks noGrp="1"/>
          </p:cNvSpPr>
          <p:nvPr>
            <p:ph idx="1"/>
          </p:nvPr>
        </p:nvSpPr>
        <p:spPr/>
        <p:txBody>
          <a:bodyPr/>
          <a:lstStyle/>
          <a:p>
            <a:r>
              <a:rPr lang="en-US" dirty="0"/>
              <a:t>If you have a student in academic trouble and have exhausted all your means to contact them about the matter, be sure to access </a:t>
            </a:r>
            <a:r>
              <a:rPr lang="en-US" u="sng" dirty="0"/>
              <a:t>Aviso</a:t>
            </a:r>
            <a:r>
              <a:rPr lang="en-US" dirty="0"/>
              <a:t> and enter an Early Alert.</a:t>
            </a:r>
          </a:p>
          <a:p>
            <a:pPr lvl="1"/>
            <a:r>
              <a:rPr lang="en-US" dirty="0"/>
              <a:t>Your Early Alert will be received by someone in Student Services.</a:t>
            </a:r>
          </a:p>
        </p:txBody>
      </p:sp>
    </p:spTree>
    <p:extLst>
      <p:ext uri="{BB962C8B-B14F-4D97-AF65-F5344CB8AC3E}">
        <p14:creationId xmlns:p14="http://schemas.microsoft.com/office/powerpoint/2010/main" val="1012709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Program Certificate, Diploma, and Degree Completion</a:t>
            </a:r>
          </a:p>
        </p:txBody>
      </p:sp>
    </p:spTree>
    <p:extLst>
      <p:ext uri="{BB962C8B-B14F-4D97-AF65-F5344CB8AC3E}">
        <p14:creationId xmlns:p14="http://schemas.microsoft.com/office/powerpoint/2010/main" val="2526127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a:t>Program Certificate, Diploma, and Degree Completion</a:t>
            </a:r>
            <a:endParaRPr lang="en-US" sz="3200" dirty="0"/>
          </a:p>
        </p:txBody>
      </p:sp>
      <p:sp>
        <p:nvSpPr>
          <p:cNvPr id="3" name="Content Placeholder 2"/>
          <p:cNvSpPr>
            <a:spLocks noGrp="1"/>
          </p:cNvSpPr>
          <p:nvPr>
            <p:ph idx="1"/>
          </p:nvPr>
        </p:nvSpPr>
        <p:spPr/>
        <p:txBody>
          <a:bodyPr/>
          <a:lstStyle/>
          <a:p>
            <a:r>
              <a:rPr lang="en-US" dirty="0"/>
              <a:t>As students move through their program of study, be aware of completion milestones.</a:t>
            </a:r>
          </a:p>
          <a:p>
            <a:pPr lvl="1"/>
            <a:r>
              <a:rPr lang="en-US" dirty="0"/>
              <a:t>As students complete program certificates and diplomas on their way towards completing their two-year degree, have them apply to receive these as they earn them.</a:t>
            </a:r>
          </a:p>
          <a:p>
            <a:pPr lvl="1"/>
            <a:r>
              <a:rPr lang="en-US" dirty="0"/>
              <a:t>This is better than letting them wait till the very end to apply for their two-year degree, diploma, and all earned certificates.</a:t>
            </a:r>
          </a:p>
        </p:txBody>
      </p:sp>
    </p:spTree>
    <p:extLst>
      <p:ext uri="{BB962C8B-B14F-4D97-AF65-F5344CB8AC3E}">
        <p14:creationId xmlns:p14="http://schemas.microsoft.com/office/powerpoint/2010/main" val="1884977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Why?</a:t>
            </a:r>
          </a:p>
          <a:p>
            <a:pPr lvl="1"/>
            <a:r>
              <a:rPr lang="en-US" dirty="0"/>
              <a:t>They may not complete the two-year degree.  If not, they may have enough credits for a diploma or certificate.</a:t>
            </a:r>
          </a:p>
          <a:p>
            <a:pPr lvl="1"/>
            <a:r>
              <a:rPr lang="en-US" dirty="0"/>
              <a:t>It shows PCC has “completers”.  The more “completers” PCC has, the better we look as an institution.</a:t>
            </a:r>
          </a:p>
          <a:p>
            <a:pPr lvl="1"/>
            <a:endParaRPr lang="en-US" dirty="0"/>
          </a:p>
        </p:txBody>
      </p:sp>
    </p:spTree>
    <p:extLst>
      <p:ext uri="{BB962C8B-B14F-4D97-AF65-F5344CB8AC3E}">
        <p14:creationId xmlns:p14="http://schemas.microsoft.com/office/powerpoint/2010/main" val="259932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When you get a new student, be sure to look over their listed of completed courses on the STAC and PSPR screen in Datatel.</a:t>
            </a:r>
          </a:p>
          <a:p>
            <a:pPr lvl="1"/>
            <a:r>
              <a:rPr lang="en-US" dirty="0"/>
              <a:t>They may have completed courses at PCC in the past or have transfer credit for courses from other institutions.</a:t>
            </a:r>
          </a:p>
          <a:p>
            <a:pPr lvl="1"/>
            <a:r>
              <a:rPr lang="en-US" dirty="0"/>
              <a:t>Sometimes these random course credits on their transcript that may add-up to something (certificate, diploma, etc.) in another program.</a:t>
            </a:r>
          </a:p>
          <a:p>
            <a:pPr lvl="1"/>
            <a:r>
              <a:rPr lang="en-US" dirty="0"/>
              <a:t>Make sure they apply for it if they have not already.</a:t>
            </a:r>
          </a:p>
          <a:p>
            <a:pPr lvl="1"/>
            <a:endParaRPr lang="en-US" dirty="0"/>
          </a:p>
        </p:txBody>
      </p:sp>
    </p:spTree>
    <p:extLst>
      <p:ext uri="{BB962C8B-B14F-4D97-AF65-F5344CB8AC3E}">
        <p14:creationId xmlns:p14="http://schemas.microsoft.com/office/powerpoint/2010/main" val="252638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a:t>The Process:</a:t>
            </a:r>
          </a:p>
          <a:p>
            <a:pPr lvl="1"/>
            <a:r>
              <a:rPr lang="en-US" dirty="0"/>
              <a:t>Have the student fill out the “Application for Graduation”.  Look for it in </a:t>
            </a:r>
            <a:r>
              <a:rPr lang="en-US" b="1" u="sng" dirty="0"/>
              <a:t>Student Services</a:t>
            </a:r>
            <a:r>
              <a:rPr lang="en-US" dirty="0"/>
              <a:t> or on the </a:t>
            </a:r>
            <a:r>
              <a:rPr lang="en-US" b="1" u="sng" dirty="0"/>
              <a:t>PCC Academic Advising Center.</a:t>
            </a:r>
            <a:endParaRPr lang="en-US" dirty="0"/>
          </a:p>
          <a:p>
            <a:pPr lvl="1"/>
            <a:r>
              <a:rPr lang="en-US" dirty="0"/>
              <a:t>Make sure they note which certificates, diplomas, and degrees they are applying for.</a:t>
            </a:r>
          </a:p>
          <a:p>
            <a:pPr lvl="1"/>
            <a:r>
              <a:rPr lang="en-US" dirty="0"/>
              <a:t>Turn it in to Student Services.</a:t>
            </a:r>
          </a:p>
        </p:txBody>
      </p:sp>
    </p:spTree>
    <p:extLst>
      <p:ext uri="{BB962C8B-B14F-4D97-AF65-F5344CB8AC3E}">
        <p14:creationId xmlns:p14="http://schemas.microsoft.com/office/powerpoint/2010/main" val="1012378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Understand Your Program of Study (POS)</a:t>
            </a:r>
          </a:p>
        </p:txBody>
      </p:sp>
    </p:spTree>
    <p:extLst>
      <p:ext uri="{BB962C8B-B14F-4D97-AF65-F5344CB8AC3E}">
        <p14:creationId xmlns:p14="http://schemas.microsoft.com/office/powerpoint/2010/main" val="174690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t>Ask questions such as: Are you planning to transfer to a four-year college?  Are you planning to go to work after you receive your two-year degree?  If so, what are you planning to do?  These kinds of questions will help determine which classes within the program of study best suit the student.</a:t>
            </a:r>
            <a:endParaRPr lang="en-US" sz="2800" dirty="0"/>
          </a:p>
          <a:p>
            <a:pPr lvl="1"/>
            <a:r>
              <a:rPr lang="en-US" dirty="0"/>
              <a:t>Based on the conversation, you need to determine if they in the right place.  If they are interested in another program, introduce them to the proper subject matter expert.</a:t>
            </a:r>
          </a:p>
        </p:txBody>
      </p:sp>
    </p:spTree>
    <p:extLst>
      <p:ext uri="{BB962C8B-B14F-4D97-AF65-F5344CB8AC3E}">
        <p14:creationId xmlns:p14="http://schemas.microsoft.com/office/powerpoint/2010/main" val="30786226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Understand Your Program of Study (POS)</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a:t>As a subject matter expert (SME), you need to be well versed in your POS.  </a:t>
            </a:r>
          </a:p>
          <a:p>
            <a:pPr lvl="1"/>
            <a:r>
              <a:rPr lang="en-US" dirty="0"/>
              <a:t>POS:  Program of Study</a:t>
            </a:r>
          </a:p>
          <a:p>
            <a:pPr lvl="1"/>
            <a:r>
              <a:rPr lang="en-US" dirty="0"/>
              <a:t>Your POS is based on your Curriculum Standard.</a:t>
            </a:r>
          </a:p>
          <a:p>
            <a:pPr lvl="1"/>
            <a:r>
              <a:rPr lang="en-US" dirty="0"/>
              <a:t>The Curriculum Standard is developed on the state-level.</a:t>
            </a:r>
          </a:p>
          <a:p>
            <a:r>
              <a:rPr lang="en-US" dirty="0"/>
              <a:t>Your knowledge of your POS can help students progress quicker towards graduation.</a:t>
            </a:r>
          </a:p>
          <a:p>
            <a:endParaRPr lang="en-US" dirty="0"/>
          </a:p>
        </p:txBody>
      </p:sp>
    </p:spTree>
    <p:extLst>
      <p:ext uri="{BB962C8B-B14F-4D97-AF65-F5344CB8AC3E}">
        <p14:creationId xmlns:p14="http://schemas.microsoft.com/office/powerpoint/2010/main" val="2359213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For questions about your Curriculum Standard, contact your state-level subject matter specialist.</a:t>
            </a:r>
          </a:p>
          <a:p>
            <a:pPr lvl="1"/>
            <a:r>
              <a:rPr lang="en-US" dirty="0"/>
              <a:t>If you are not sure who this person is, please talk with your supervisor to help you find this information.</a:t>
            </a:r>
          </a:p>
        </p:txBody>
      </p:sp>
    </p:spTree>
    <p:extLst>
      <p:ext uri="{BB962C8B-B14F-4D97-AF65-F5344CB8AC3E}">
        <p14:creationId xmlns:p14="http://schemas.microsoft.com/office/powerpoint/2010/main" val="3003013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POS Basics</a:t>
            </a:r>
          </a:p>
        </p:txBody>
      </p:sp>
      <p:sp>
        <p:nvSpPr>
          <p:cNvPr id="3" name="Content Placeholder 2"/>
          <p:cNvSpPr>
            <a:spLocks noGrp="1"/>
          </p:cNvSpPr>
          <p:nvPr>
            <p:ph idx="1"/>
          </p:nvPr>
        </p:nvSpPr>
        <p:spPr/>
        <p:txBody>
          <a:bodyPr/>
          <a:lstStyle/>
          <a:p>
            <a:r>
              <a:rPr lang="en-US" dirty="0"/>
              <a:t>Your POS has a minimum and maximum number of credits it has to be.</a:t>
            </a:r>
          </a:p>
          <a:p>
            <a:pPr lvl="1"/>
            <a:r>
              <a:rPr lang="en-US" dirty="0"/>
              <a:t>Minimum:  64 semester credit hours</a:t>
            </a:r>
          </a:p>
          <a:p>
            <a:pPr lvl="1"/>
            <a:r>
              <a:rPr lang="en-US" dirty="0"/>
              <a:t>Maximum:  76 semester credit hours</a:t>
            </a:r>
          </a:p>
          <a:p>
            <a:r>
              <a:rPr lang="en-US" dirty="0"/>
              <a:t>Since the implementation of Completion by Design at PCC, your POS semester credit hours necessary to obtain a two-year degree should be close to 64 semester credit hours.</a:t>
            </a:r>
          </a:p>
        </p:txBody>
      </p:sp>
    </p:spTree>
    <p:extLst>
      <p:ext uri="{BB962C8B-B14F-4D97-AF65-F5344CB8AC3E}">
        <p14:creationId xmlns:p14="http://schemas.microsoft.com/office/powerpoint/2010/main" val="34719334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The POS/Curriculum Standard is made up of several categories:</a:t>
            </a:r>
          </a:p>
          <a:p>
            <a:pPr lvl="1"/>
            <a:r>
              <a:rPr lang="en-US" dirty="0"/>
              <a:t>General education requirements</a:t>
            </a:r>
          </a:p>
          <a:p>
            <a:pPr lvl="1"/>
            <a:r>
              <a:rPr lang="en-US" dirty="0"/>
              <a:t>Major hours/Requirements</a:t>
            </a:r>
          </a:p>
          <a:p>
            <a:pPr lvl="2"/>
            <a:r>
              <a:rPr lang="en-US" dirty="0"/>
              <a:t>Aka the “Core”</a:t>
            </a:r>
          </a:p>
          <a:p>
            <a:pPr lvl="1"/>
            <a:r>
              <a:rPr lang="en-US" dirty="0"/>
              <a:t>Other required/major hours</a:t>
            </a:r>
          </a:p>
          <a:p>
            <a:pPr marL="457200" lvl="1" indent="0">
              <a:buNone/>
            </a:pPr>
            <a:endParaRPr lang="en-US" dirty="0"/>
          </a:p>
          <a:p>
            <a:pPr marL="457200" lvl="1" indent="0">
              <a:buNone/>
            </a:pPr>
            <a:r>
              <a:rPr lang="en-US" sz="3200" b="1" u="sng" dirty="0"/>
              <a:t>See your POS/Curriculum Standard for more details.</a:t>
            </a:r>
          </a:p>
          <a:p>
            <a:pPr marL="457200" lvl="1" indent="0">
              <a:buNone/>
            </a:pPr>
            <a:endParaRPr lang="en-US" dirty="0"/>
          </a:p>
        </p:txBody>
      </p:sp>
    </p:spTree>
    <p:extLst>
      <p:ext uri="{BB962C8B-B14F-4D97-AF65-F5344CB8AC3E}">
        <p14:creationId xmlns:p14="http://schemas.microsoft.com/office/powerpoint/2010/main" val="44088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a:t>Within the POS/Curriculum Standard, certain course requirements are set by the state:</a:t>
            </a:r>
          </a:p>
          <a:p>
            <a:pPr lvl="1"/>
            <a:r>
              <a:rPr lang="en-US" dirty="0"/>
              <a:t>General education requirements</a:t>
            </a:r>
          </a:p>
          <a:p>
            <a:pPr lvl="2"/>
            <a:r>
              <a:rPr lang="en-US" dirty="0"/>
              <a:t>There </a:t>
            </a:r>
            <a:r>
              <a:rPr lang="en-US" b="1" u="sng" dirty="0"/>
              <a:t>may</a:t>
            </a:r>
            <a:r>
              <a:rPr lang="en-US" dirty="0"/>
              <a:t> be some leeway as far as course choices.</a:t>
            </a:r>
          </a:p>
          <a:p>
            <a:pPr lvl="1"/>
            <a:r>
              <a:rPr lang="en-US" dirty="0"/>
              <a:t>Major hours/Requirements</a:t>
            </a:r>
          </a:p>
          <a:p>
            <a:pPr lvl="2"/>
            <a:r>
              <a:rPr lang="en-US" dirty="0"/>
              <a:t>Aka the “Core”.</a:t>
            </a:r>
          </a:p>
          <a:p>
            <a:pPr lvl="2"/>
            <a:r>
              <a:rPr lang="en-US" dirty="0"/>
              <a:t>These can not be changed or substituted.</a:t>
            </a:r>
          </a:p>
          <a:p>
            <a:pPr marL="457200" lvl="1" indent="0">
              <a:buNone/>
            </a:pPr>
            <a:endParaRPr lang="en-US" sz="3200" b="1" u="sng" dirty="0"/>
          </a:p>
          <a:p>
            <a:pPr marL="457200" lvl="1" indent="0" algn="ctr">
              <a:buNone/>
            </a:pPr>
            <a:r>
              <a:rPr lang="en-US" sz="3200" b="1" u="sng" dirty="0"/>
              <a:t>See your POS/Curriculum Standard </a:t>
            </a:r>
          </a:p>
          <a:p>
            <a:pPr marL="457200" lvl="1" indent="0" algn="ctr">
              <a:buNone/>
            </a:pPr>
            <a:r>
              <a:rPr lang="en-US" sz="3200" b="1" u="sng" dirty="0"/>
              <a:t>for more details.</a:t>
            </a:r>
          </a:p>
        </p:txBody>
      </p:sp>
    </p:spTree>
    <p:extLst>
      <p:ext uri="{BB962C8B-B14F-4D97-AF65-F5344CB8AC3E}">
        <p14:creationId xmlns:p14="http://schemas.microsoft.com/office/powerpoint/2010/main" val="17923177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15000"/>
          </a:xfrm>
        </p:spPr>
        <p:txBody>
          <a:bodyPr>
            <a:normAutofit lnSpcReduction="10000"/>
          </a:bodyPr>
          <a:lstStyle/>
          <a:p>
            <a:r>
              <a:rPr lang="en-US" dirty="0"/>
              <a:t>The rest of the courses are chosen by you to make up the required 64-76 semester credit hours needed for a two year degree.</a:t>
            </a:r>
          </a:p>
          <a:p>
            <a:pPr lvl="1"/>
            <a:r>
              <a:rPr lang="en-US" dirty="0"/>
              <a:t>These courses are placed under the “Other required/major hours” category.</a:t>
            </a:r>
          </a:p>
          <a:p>
            <a:pPr lvl="1"/>
            <a:r>
              <a:rPr lang="en-US" dirty="0"/>
              <a:t>These courses have to be chosen from state approved prefixes.</a:t>
            </a:r>
          </a:p>
          <a:p>
            <a:pPr lvl="1"/>
            <a:r>
              <a:rPr lang="en-US" dirty="0"/>
              <a:t>These courses can be substituted if necessary, following the correct guidelines.</a:t>
            </a:r>
          </a:p>
          <a:p>
            <a:pPr lvl="1"/>
            <a:endParaRPr lang="en-US" dirty="0"/>
          </a:p>
          <a:p>
            <a:pPr marL="457200" lvl="1" indent="0" algn="ctr">
              <a:buNone/>
            </a:pPr>
            <a:r>
              <a:rPr lang="en-US" sz="3200" b="1" u="sng" dirty="0"/>
              <a:t>See your POS/Curriculum Standard </a:t>
            </a:r>
          </a:p>
          <a:p>
            <a:pPr marL="457200" lvl="1" indent="0" algn="ctr">
              <a:buNone/>
            </a:pPr>
            <a:r>
              <a:rPr lang="en-US" sz="3200" b="1" u="sng" dirty="0"/>
              <a:t>for more details.</a:t>
            </a:r>
          </a:p>
          <a:p>
            <a:pPr marL="457200" lvl="1" indent="0">
              <a:buNone/>
            </a:pPr>
            <a:endParaRPr lang="en-US" dirty="0"/>
          </a:p>
          <a:p>
            <a:pPr lvl="1"/>
            <a:endParaRPr lang="en-US" dirty="0"/>
          </a:p>
        </p:txBody>
      </p:sp>
    </p:spTree>
    <p:extLst>
      <p:ext uri="{BB962C8B-B14F-4D97-AF65-F5344CB8AC3E}">
        <p14:creationId xmlns:p14="http://schemas.microsoft.com/office/powerpoint/2010/main" val="23558668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Changes To The POS</a:t>
            </a:r>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a:t>Changes to your POS can only be made once during the course of the school year:</a:t>
            </a:r>
          </a:p>
          <a:p>
            <a:pPr lvl="1"/>
            <a:r>
              <a:rPr lang="en-US" b="1" u="sng" dirty="0"/>
              <a:t>November 30</a:t>
            </a:r>
            <a:r>
              <a:rPr lang="en-US" b="1" u="sng" baseline="30000" dirty="0"/>
              <a:t>th</a:t>
            </a:r>
            <a:r>
              <a:rPr lang="en-US" dirty="0"/>
              <a:t> is the deadline for POS changes.  These changes will go into effect the </a:t>
            </a:r>
            <a:r>
              <a:rPr lang="en-US" b="1" u="sng" dirty="0"/>
              <a:t>following fall semester.</a:t>
            </a:r>
          </a:p>
          <a:p>
            <a:r>
              <a:rPr lang="en-US" dirty="0"/>
              <a:t>The process:</a:t>
            </a:r>
          </a:p>
          <a:p>
            <a:pPr lvl="1"/>
            <a:r>
              <a:rPr lang="en-US" dirty="0"/>
              <a:t>Step one:  Present your POS changes to your advisory board for approval.</a:t>
            </a:r>
          </a:p>
          <a:p>
            <a:pPr lvl="1"/>
            <a:r>
              <a:rPr lang="en-US" dirty="0"/>
              <a:t>Step two:  Submit your POS changes to the Instructional Services Committee for approval.</a:t>
            </a:r>
          </a:p>
        </p:txBody>
      </p:sp>
    </p:spTree>
    <p:extLst>
      <p:ext uri="{BB962C8B-B14F-4D97-AF65-F5344CB8AC3E}">
        <p14:creationId xmlns:p14="http://schemas.microsoft.com/office/powerpoint/2010/main" val="3234545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a:bodyPr>
          <a:lstStyle/>
          <a:p>
            <a:pPr lvl="1"/>
            <a:r>
              <a:rPr lang="en-US" dirty="0">
                <a:solidFill>
                  <a:srgbClr val="FF0000"/>
                </a:solidFill>
              </a:rPr>
              <a:t>Step three: Submit to Michelle Willis to share with Dr. Ross for final approval. </a:t>
            </a:r>
          </a:p>
          <a:p>
            <a:pPr lvl="1"/>
            <a:r>
              <a:rPr lang="en-US" dirty="0"/>
              <a:t>Step four:  Submit your approved POS changes to Tammy Spain by November 30</a:t>
            </a:r>
            <a:r>
              <a:rPr lang="en-US" baseline="30000" dirty="0"/>
              <a:t>th</a:t>
            </a:r>
            <a:r>
              <a:rPr lang="en-US" dirty="0"/>
              <a:t>.</a:t>
            </a:r>
          </a:p>
          <a:p>
            <a:r>
              <a:rPr lang="en-US" b="1" u="sng" dirty="0"/>
              <a:t>Note:</a:t>
            </a:r>
            <a:r>
              <a:rPr lang="en-US" dirty="0"/>
              <a:t>  Remember to start this process early enough to get all the approvals you need before November 30</a:t>
            </a:r>
            <a:r>
              <a:rPr lang="en-US" baseline="30000" dirty="0"/>
              <a:t>th</a:t>
            </a:r>
            <a:r>
              <a:rPr lang="en-US" dirty="0"/>
              <a:t>.</a:t>
            </a:r>
          </a:p>
          <a:p>
            <a:pPr lvl="1"/>
            <a:r>
              <a:rPr lang="en-US" dirty="0"/>
              <a:t>The Instructional Services Committee only meets once a month (maybe less </a:t>
            </a:r>
            <a:r>
              <a:rPr lang="en-US"/>
              <a:t>now).</a:t>
            </a:r>
            <a:endParaRPr lang="en-US" dirty="0"/>
          </a:p>
          <a:p>
            <a:pPr lvl="1"/>
            <a:r>
              <a:rPr lang="en-US" dirty="0"/>
              <a:t>For more details, speak with your supervisor.</a:t>
            </a:r>
          </a:p>
          <a:p>
            <a:r>
              <a:rPr lang="en-US" dirty="0"/>
              <a:t>If you have additional questions about the process, see registrar, Tammy Spain.</a:t>
            </a:r>
          </a:p>
          <a:p>
            <a:endParaRPr lang="en-US" dirty="0"/>
          </a:p>
        </p:txBody>
      </p:sp>
    </p:spTree>
    <p:extLst>
      <p:ext uri="{BB962C8B-B14F-4D97-AF65-F5344CB8AC3E}">
        <p14:creationId xmlns:p14="http://schemas.microsoft.com/office/powerpoint/2010/main" val="2106450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Financial Aid</a:t>
            </a:r>
          </a:p>
        </p:txBody>
      </p:sp>
    </p:spTree>
    <p:extLst>
      <p:ext uri="{BB962C8B-B14F-4D97-AF65-F5344CB8AC3E}">
        <p14:creationId xmlns:p14="http://schemas.microsoft.com/office/powerpoint/2010/main" val="2171291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Financial Aid</a:t>
            </a:r>
          </a:p>
        </p:txBody>
      </p:sp>
      <p:sp>
        <p:nvSpPr>
          <p:cNvPr id="3" name="Content Placeholder 2"/>
          <p:cNvSpPr>
            <a:spLocks noGrp="1"/>
          </p:cNvSpPr>
          <p:nvPr>
            <p:ph idx="1"/>
          </p:nvPr>
        </p:nvSpPr>
        <p:spPr/>
        <p:txBody>
          <a:bodyPr>
            <a:normAutofit/>
          </a:bodyPr>
          <a:lstStyle/>
          <a:p>
            <a:r>
              <a:rPr lang="en-US" dirty="0"/>
              <a:t>When a student has any financial aid questions, refer them to:</a:t>
            </a:r>
          </a:p>
          <a:p>
            <a:pPr lvl="1"/>
            <a:r>
              <a:rPr lang="en-US" b="1" u="sng" dirty="0"/>
              <a:t>Meredith Beeman:</a:t>
            </a:r>
            <a:r>
              <a:rPr lang="en-US" dirty="0"/>
              <a:t>  Financial Aid Director</a:t>
            </a:r>
          </a:p>
          <a:p>
            <a:pPr lvl="1"/>
            <a:r>
              <a:rPr lang="en-US" b="1" u="sng" dirty="0"/>
              <a:t>Do not try to answer financial aid questions</a:t>
            </a:r>
            <a:r>
              <a:rPr lang="en-US" dirty="0"/>
              <a:t>.  Always refer the student to Ms. Beeman &amp; her staff.</a:t>
            </a:r>
          </a:p>
        </p:txBody>
      </p:sp>
    </p:spTree>
    <p:extLst>
      <p:ext uri="{BB962C8B-B14F-4D97-AF65-F5344CB8AC3E}">
        <p14:creationId xmlns:p14="http://schemas.microsoft.com/office/powerpoint/2010/main" val="1935454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a:t>As you get to know the student, be sure to start a file on them for your records.  </a:t>
            </a:r>
          </a:p>
          <a:p>
            <a:r>
              <a:rPr lang="en-US" dirty="0"/>
              <a:t>Collect basic information as listed at the top of the </a:t>
            </a:r>
            <a:r>
              <a:rPr lang="en-US" u="sng" dirty="0">
                <a:hlinkClick r:id="rId2"/>
              </a:rPr>
              <a:t>FOS Advising Checklist</a:t>
            </a:r>
            <a:r>
              <a:rPr lang="en-US" dirty="0"/>
              <a:t>.  </a:t>
            </a:r>
          </a:p>
          <a:p>
            <a:pPr lvl="1"/>
            <a:r>
              <a:rPr lang="en-US" dirty="0"/>
              <a:t>Pay careful attention to contact numbers.  This makes getting up with the student in the future much easier.</a:t>
            </a:r>
          </a:p>
          <a:p>
            <a:pPr lvl="1"/>
            <a:r>
              <a:rPr lang="en-US" dirty="0"/>
              <a:t>Give the student your contact information as well.</a:t>
            </a:r>
          </a:p>
          <a:p>
            <a:endParaRPr lang="en-US" dirty="0"/>
          </a:p>
        </p:txBody>
      </p:sp>
    </p:spTree>
    <p:extLst>
      <p:ext uri="{BB962C8B-B14F-4D97-AF65-F5344CB8AC3E}">
        <p14:creationId xmlns:p14="http://schemas.microsoft.com/office/powerpoint/2010/main" val="26468347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normAutofit lnSpcReduction="10000"/>
          </a:bodyPr>
          <a:lstStyle/>
          <a:p>
            <a:r>
              <a:rPr lang="en-US" b="1" u="sng" dirty="0"/>
              <a:t>The 12 hours Pell Grant Myth</a:t>
            </a:r>
          </a:p>
          <a:p>
            <a:pPr lvl="1"/>
            <a:r>
              <a:rPr lang="en-US" dirty="0"/>
              <a:t>You do not have to register for 12 hours to receive financial aid.</a:t>
            </a:r>
          </a:p>
          <a:p>
            <a:pPr lvl="1"/>
            <a:r>
              <a:rPr lang="en-US" dirty="0"/>
              <a:t>To receive financial aid, you must register for a minimum of </a:t>
            </a:r>
            <a:r>
              <a:rPr lang="en-US" u="sng" dirty="0"/>
              <a:t>1 semester credit hours.</a:t>
            </a:r>
          </a:p>
          <a:p>
            <a:r>
              <a:rPr lang="en-US" dirty="0"/>
              <a:t>If a student wants to drop courses and they receive financial aid, suggest they go speak with someone in the financial aid office to see how it will effect them.</a:t>
            </a:r>
          </a:p>
          <a:p>
            <a:pPr lvl="1"/>
            <a:r>
              <a:rPr lang="en-US" dirty="0"/>
              <a:t>The student already has to go to Student Services anyway to see the counselor to start the drop process.</a:t>
            </a:r>
          </a:p>
        </p:txBody>
      </p:sp>
    </p:spTree>
    <p:extLst>
      <p:ext uri="{BB962C8B-B14F-4D97-AF65-F5344CB8AC3E}">
        <p14:creationId xmlns:p14="http://schemas.microsoft.com/office/powerpoint/2010/main" val="2298189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Meredith Beeman:  Financial Aid Director</a:t>
            </a:r>
          </a:p>
          <a:p>
            <a:pPr lvl="1"/>
            <a:r>
              <a:rPr lang="en-US" dirty="0"/>
              <a:t>Further discussion of financial aid issues.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133600"/>
            <a:ext cx="7010400" cy="3443859"/>
          </a:xfrm>
          <a:prstGeom prst="rect">
            <a:avLst/>
          </a:prstGeom>
        </p:spPr>
      </p:pic>
    </p:spTree>
    <p:extLst>
      <p:ext uri="{BB962C8B-B14F-4D97-AF65-F5344CB8AC3E}">
        <p14:creationId xmlns:p14="http://schemas.microsoft.com/office/powerpoint/2010/main" val="2230880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FERPA:  Privacy</a:t>
            </a:r>
          </a:p>
        </p:txBody>
      </p:sp>
      <p:sp>
        <p:nvSpPr>
          <p:cNvPr id="3" name="Content Placeholder 2"/>
          <p:cNvSpPr>
            <a:spLocks noGrp="1"/>
          </p:cNvSpPr>
          <p:nvPr>
            <p:ph idx="1"/>
          </p:nvPr>
        </p:nvSpPr>
        <p:spPr/>
        <p:txBody>
          <a:bodyPr>
            <a:normAutofit/>
          </a:bodyPr>
          <a:lstStyle/>
          <a:p>
            <a:r>
              <a:rPr lang="en-US" dirty="0"/>
              <a:t>The Family Educational Rights and Privacy Act (FERPA) is a federal law that affords parents the right to have access to their children's education records, the right to seek to have the records amended, and the right to have some control over the disclosure of personally identifiable information from the education records.</a:t>
            </a:r>
          </a:p>
        </p:txBody>
      </p:sp>
    </p:spTree>
    <p:extLst>
      <p:ext uri="{BB962C8B-B14F-4D97-AF65-F5344CB8AC3E}">
        <p14:creationId xmlns:p14="http://schemas.microsoft.com/office/powerpoint/2010/main" val="821406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a:t>What you can and can not discuss about a students education record is based FREPA law.</a:t>
            </a:r>
          </a:p>
          <a:p>
            <a:r>
              <a:rPr lang="en-US" dirty="0"/>
              <a:t>To see who you can and can not speak with, use the </a:t>
            </a:r>
            <a:r>
              <a:rPr lang="en-US" b="1" u="sng" dirty="0"/>
              <a:t>STRK</a:t>
            </a:r>
            <a:r>
              <a:rPr lang="en-US" dirty="0"/>
              <a:t> mnemonic in Datatel.</a:t>
            </a:r>
          </a:p>
          <a:p>
            <a:pPr lvl="1"/>
            <a:r>
              <a:rPr lang="en-US" dirty="0"/>
              <a:t>When in doubt about FERPA regulations or if you have questions, please consult the Student Services staff.</a:t>
            </a:r>
          </a:p>
        </p:txBody>
      </p:sp>
    </p:spTree>
    <p:extLst>
      <p:ext uri="{BB962C8B-B14F-4D97-AF65-F5344CB8AC3E}">
        <p14:creationId xmlns:p14="http://schemas.microsoft.com/office/powerpoint/2010/main" val="1063852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STRK:  FERPA Information</a:t>
            </a:r>
          </a:p>
        </p:txBody>
      </p:sp>
      <p:sp>
        <p:nvSpPr>
          <p:cNvPr id="3" name="Content Placeholder 2"/>
          <p:cNvSpPr>
            <a:spLocks noGrp="1"/>
          </p:cNvSpPr>
          <p:nvPr>
            <p:ph idx="1"/>
          </p:nvPr>
        </p:nvSpPr>
        <p:spPr/>
        <p:txBody>
          <a:bodyPr/>
          <a:lstStyle/>
          <a:p>
            <a:r>
              <a:rPr lang="en-US" dirty="0"/>
              <a:t>Tammy Spain, registrar</a:t>
            </a:r>
          </a:p>
          <a:p>
            <a:pPr lvl="1"/>
            <a:r>
              <a:rPr lang="en-US" dirty="0"/>
              <a:t>See </a:t>
            </a:r>
            <a:r>
              <a:rPr lang="en-US" b="1" u="sng" dirty="0"/>
              <a:t>Mnemonics for Advisors Fall 2016</a:t>
            </a:r>
            <a:r>
              <a:rPr lang="en-US" dirty="0"/>
              <a:t> on the Moodle Advising site.</a:t>
            </a:r>
          </a:p>
          <a:p>
            <a:pPr lvl="1"/>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342899"/>
            <a:ext cx="4974336" cy="2926080"/>
          </a:xfrm>
          <a:prstGeom prst="rect">
            <a:avLst/>
          </a:prstGeom>
        </p:spPr>
      </p:pic>
    </p:spTree>
    <p:extLst>
      <p:ext uri="{BB962C8B-B14F-4D97-AF65-F5344CB8AC3E}">
        <p14:creationId xmlns:p14="http://schemas.microsoft.com/office/powerpoint/2010/main" val="14319748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Transcript Information</a:t>
            </a:r>
          </a:p>
        </p:txBody>
      </p:sp>
    </p:spTree>
    <p:extLst>
      <p:ext uri="{BB962C8B-B14F-4D97-AF65-F5344CB8AC3E}">
        <p14:creationId xmlns:p14="http://schemas.microsoft.com/office/powerpoint/2010/main" val="6351496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College Transcripts</a:t>
            </a:r>
            <a:endParaRPr lang="en-US" dirty="0"/>
          </a:p>
        </p:txBody>
      </p:sp>
      <p:sp>
        <p:nvSpPr>
          <p:cNvPr id="3" name="Content Placeholder 2"/>
          <p:cNvSpPr>
            <a:spLocks noGrp="1"/>
          </p:cNvSpPr>
          <p:nvPr>
            <p:ph idx="1"/>
          </p:nvPr>
        </p:nvSpPr>
        <p:spPr/>
        <p:txBody>
          <a:bodyPr/>
          <a:lstStyle/>
          <a:p>
            <a:r>
              <a:rPr lang="en-US" i="1" dirty="0"/>
              <a:t>Have you taken college courses elsewhere?</a:t>
            </a:r>
            <a:r>
              <a:rPr lang="en-US" dirty="0"/>
              <a:t>  </a:t>
            </a:r>
          </a:p>
          <a:p>
            <a:pPr lvl="1"/>
            <a:r>
              <a:rPr lang="en-US" dirty="0"/>
              <a:t>If so, have you had an official transcript sent to the college registrar?  </a:t>
            </a:r>
          </a:p>
          <a:p>
            <a:pPr lvl="1"/>
            <a:r>
              <a:rPr lang="en-US" dirty="0"/>
              <a:t>If not, tell them to contact that college/university and have an official copy sent to the PCC registrar.</a:t>
            </a:r>
          </a:p>
          <a:p>
            <a:pPr lvl="1"/>
            <a:r>
              <a:rPr lang="en-US" dirty="0"/>
              <a:t>For more details on how to do that, take the student to Student Services.</a:t>
            </a:r>
          </a:p>
          <a:p>
            <a:pPr lvl="1"/>
            <a:endParaRPr lang="en-US" dirty="0"/>
          </a:p>
        </p:txBody>
      </p:sp>
    </p:spTree>
    <p:extLst>
      <p:ext uri="{BB962C8B-B14F-4D97-AF65-F5344CB8AC3E}">
        <p14:creationId xmlns:p14="http://schemas.microsoft.com/office/powerpoint/2010/main" val="13395372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en-US" dirty="0"/>
              <a:t>Ask the student if they have an unofficial copy of this transcript.  It will give you </a:t>
            </a:r>
            <a:r>
              <a:rPr lang="en-US" b="1" u="sng" dirty="0"/>
              <a:t>an idea</a:t>
            </a:r>
            <a:r>
              <a:rPr lang="en-US" dirty="0"/>
              <a:t> of what courses the student needs and does not need while you wait for the official transcript to arrive. </a:t>
            </a:r>
          </a:p>
          <a:p>
            <a:pPr lvl="1"/>
            <a:r>
              <a:rPr lang="en-US" dirty="0"/>
              <a:t>Avoid registering for those courses.  Look at other courses that they need and have never taken anywhere.  </a:t>
            </a:r>
          </a:p>
          <a:p>
            <a:endParaRPr lang="en-US" dirty="0"/>
          </a:p>
          <a:p>
            <a:endParaRPr lang="en-US" dirty="0"/>
          </a:p>
        </p:txBody>
      </p:sp>
    </p:spTree>
    <p:extLst>
      <p:ext uri="{BB962C8B-B14F-4D97-AF65-F5344CB8AC3E}">
        <p14:creationId xmlns:p14="http://schemas.microsoft.com/office/powerpoint/2010/main" val="14204146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t>If a course you would like to register the student for has a pre or co-requirement that is showing on the unofficial transcript, you cannot register the student based on this.  </a:t>
            </a:r>
            <a:r>
              <a:rPr lang="en-US" b="1" dirty="0"/>
              <a:t>That information is not official here at PCC till the registrar receives an official copy of the transcript.</a:t>
            </a:r>
          </a:p>
        </p:txBody>
      </p:sp>
    </p:spTree>
    <p:extLst>
      <p:ext uri="{BB962C8B-B14F-4D97-AF65-F5344CB8AC3E}">
        <p14:creationId xmlns:p14="http://schemas.microsoft.com/office/powerpoint/2010/main" val="11398693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b="1" u="sng" dirty="0"/>
              <a:t>The unofficial copy (photo copy or loose, unsealed original copy) does not take the place of an original, sealed copy.</a:t>
            </a:r>
            <a:r>
              <a:rPr lang="en-US" dirty="0"/>
              <a:t>  The student still needs to get an official copy sent to the registrar.  Once the official copy arrives, the registrar will send you a transcript evaluation.  Until you evaluate these courses, they will not be on the student’s PCC transcript and will not count towards graduation.</a:t>
            </a:r>
          </a:p>
          <a:p>
            <a:pPr lvl="1"/>
            <a:r>
              <a:rPr lang="en-US" dirty="0"/>
              <a:t>If a student hands you an official, sealed transcript, take it to the college registrar.  </a:t>
            </a:r>
            <a:r>
              <a:rPr lang="en-US" b="1" dirty="0"/>
              <a:t>Do not open it.</a:t>
            </a:r>
          </a:p>
        </p:txBody>
      </p:sp>
    </p:spTree>
    <p:extLst>
      <p:ext uri="{BB962C8B-B14F-4D97-AF65-F5344CB8AC3E}">
        <p14:creationId xmlns:p14="http://schemas.microsoft.com/office/powerpoint/2010/main" val="116683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lvl="0"/>
            <a:r>
              <a:rPr lang="en-US" dirty="0"/>
              <a:t>Before you go much further, ask the student if they have taken care of the following things:</a:t>
            </a:r>
            <a:endParaRPr lang="en-US" sz="2400" dirty="0"/>
          </a:p>
          <a:p>
            <a:pPr lvl="1"/>
            <a:r>
              <a:rPr lang="en-US" i="1" dirty="0"/>
              <a:t>Have you filled out a </a:t>
            </a:r>
            <a:r>
              <a:rPr lang="en-US" i="1" u="sng" dirty="0">
                <a:hlinkClick r:id="rId2"/>
              </a:rPr>
              <a:t>PCC application</a:t>
            </a:r>
            <a:r>
              <a:rPr lang="en-US" i="1" dirty="0"/>
              <a:t>?</a:t>
            </a:r>
            <a:r>
              <a:rPr lang="en-US" dirty="0"/>
              <a:t>  If not, refer the student to the PCC website.</a:t>
            </a:r>
            <a:endParaRPr lang="en-US" sz="2400" dirty="0"/>
          </a:p>
          <a:p>
            <a:pPr lvl="1"/>
            <a:r>
              <a:rPr lang="en-US" i="1" dirty="0"/>
              <a:t>Have you filled out financial aid paperwork, if applicable?</a:t>
            </a:r>
            <a:r>
              <a:rPr lang="en-US" dirty="0"/>
              <a:t>  If not, have the student go to Student Services and speak with someone in the Financial Aid Department.</a:t>
            </a:r>
            <a:endParaRPr lang="en-US" sz="2000" dirty="0"/>
          </a:p>
          <a:p>
            <a:endParaRPr lang="en-US" dirty="0"/>
          </a:p>
        </p:txBody>
      </p:sp>
    </p:spTree>
    <p:extLst>
      <p:ext uri="{BB962C8B-B14F-4D97-AF65-F5344CB8AC3E}">
        <p14:creationId xmlns:p14="http://schemas.microsoft.com/office/powerpoint/2010/main" val="3601084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67400"/>
          </a:xfrm>
        </p:spPr>
        <p:txBody>
          <a:bodyPr>
            <a:normAutofit/>
          </a:bodyPr>
          <a:lstStyle/>
          <a:p>
            <a:pPr lvl="1"/>
            <a:r>
              <a:rPr lang="en-US" dirty="0"/>
              <a:t>If transfer credits are showing on an official transcript from another institution, an official transcript from that particular institution needs to be sent to the PCC registrar as well to be officially added to the student’s PCC transcript and count towards graduation credits.</a:t>
            </a:r>
          </a:p>
          <a:p>
            <a:pPr lvl="1"/>
            <a:r>
              <a:rPr lang="en-US" dirty="0"/>
              <a:t>For example, my official ECU transcript shows I took ENG 1100 &amp; 1200.  The PCC registrar can give credit for those.  If that same transcript shows ECU accepted some credits from my time at Craven CC, the PCC registrar needs an official transcript sent from Craven CC to give me credit for those courses here.</a:t>
            </a:r>
          </a:p>
        </p:txBody>
      </p:sp>
    </p:spTree>
    <p:extLst>
      <p:ext uri="{BB962C8B-B14F-4D97-AF65-F5344CB8AC3E}">
        <p14:creationId xmlns:p14="http://schemas.microsoft.com/office/powerpoint/2010/main" val="3387628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Transcript Evaluations</a:t>
            </a:r>
          </a:p>
        </p:txBody>
      </p:sp>
      <p:sp>
        <p:nvSpPr>
          <p:cNvPr id="3" name="Content Placeholder 2"/>
          <p:cNvSpPr>
            <a:spLocks noGrp="1"/>
          </p:cNvSpPr>
          <p:nvPr>
            <p:ph idx="1"/>
          </p:nvPr>
        </p:nvSpPr>
        <p:spPr/>
        <p:txBody>
          <a:bodyPr>
            <a:normAutofit lnSpcReduction="10000"/>
          </a:bodyPr>
          <a:lstStyle/>
          <a:p>
            <a:r>
              <a:rPr lang="en-US" dirty="0"/>
              <a:t>From time to time, the Registrar’s office will send you transcript evaluations that </a:t>
            </a:r>
            <a:r>
              <a:rPr lang="en-US" b="1" u="sng" dirty="0"/>
              <a:t>require your immediate attention</a:t>
            </a:r>
            <a:r>
              <a:rPr lang="en-US" dirty="0"/>
              <a:t>.</a:t>
            </a:r>
          </a:p>
          <a:p>
            <a:pPr lvl="1"/>
            <a:r>
              <a:rPr lang="en-US" dirty="0"/>
              <a:t>These outside courses could possibly count toward graduation requirements or pre-reqs. in your program.</a:t>
            </a:r>
            <a:endParaRPr lang="en-US" dirty="0">
              <a:solidFill>
                <a:srgbClr val="FF0000"/>
              </a:solidFill>
            </a:endParaRPr>
          </a:p>
          <a:p>
            <a:pPr lvl="1"/>
            <a:r>
              <a:rPr lang="en-US" dirty="0"/>
              <a:t>No student wants to waste time and money taking courses that they have already taken.</a:t>
            </a:r>
          </a:p>
          <a:p>
            <a:pPr lvl="1"/>
            <a:r>
              <a:rPr lang="en-US" dirty="0"/>
              <a:t>These courses </a:t>
            </a:r>
            <a:r>
              <a:rPr lang="en-US" b="1" u="sng" dirty="0"/>
              <a:t>do not show up</a:t>
            </a:r>
            <a:r>
              <a:rPr lang="en-US" dirty="0"/>
              <a:t> on their transcript until we as advisors complete the evaluation.</a:t>
            </a:r>
          </a:p>
        </p:txBody>
      </p:sp>
    </p:spTree>
    <p:extLst>
      <p:ext uri="{BB962C8B-B14F-4D97-AF65-F5344CB8AC3E}">
        <p14:creationId xmlns:p14="http://schemas.microsoft.com/office/powerpoint/2010/main" val="35105139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en-US" dirty="0"/>
              <a:t>In order to determine what the course being transferred translates to here may require some detective work on your part.</a:t>
            </a:r>
          </a:p>
          <a:p>
            <a:pPr lvl="1"/>
            <a:r>
              <a:rPr lang="en-US" dirty="0"/>
              <a:t>Of course, ACA 111 from Craven CC is ACA 111 at PCC.  The registrar inputs these automatically.</a:t>
            </a:r>
          </a:p>
          <a:p>
            <a:pPr lvl="1"/>
            <a:r>
              <a:rPr lang="en-US" dirty="0"/>
              <a:t>But what is NUTR 1000 from ECU?  It’s EDU 153.</a:t>
            </a:r>
          </a:p>
          <a:p>
            <a:r>
              <a:rPr lang="en-US" dirty="0"/>
              <a:t>Course descriptions are very helpful in determining what a course translates to here.</a:t>
            </a:r>
          </a:p>
        </p:txBody>
      </p:sp>
    </p:spTree>
    <p:extLst>
      <p:ext uri="{BB962C8B-B14F-4D97-AF65-F5344CB8AC3E}">
        <p14:creationId xmlns:p14="http://schemas.microsoft.com/office/powerpoint/2010/main" val="1803390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4108" t="15287" r="19888"/>
          <a:stretch/>
        </p:blipFill>
        <p:spPr>
          <a:xfrm>
            <a:off x="685800" y="914400"/>
            <a:ext cx="7758650" cy="4648200"/>
          </a:xfrm>
          <a:prstGeom prst="rect">
            <a:avLst/>
          </a:prstGeom>
        </p:spPr>
      </p:pic>
      <p:sp>
        <p:nvSpPr>
          <p:cNvPr id="6" name="Rectangle 5"/>
          <p:cNvSpPr/>
          <p:nvPr/>
        </p:nvSpPr>
        <p:spPr>
          <a:xfrm>
            <a:off x="1676400" y="1066800"/>
            <a:ext cx="1143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16206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en-US" dirty="0"/>
              <a:t>Be mindful of the number of credits the transferring course has.</a:t>
            </a:r>
          </a:p>
          <a:p>
            <a:pPr lvl="1"/>
            <a:r>
              <a:rPr lang="en-US" dirty="0"/>
              <a:t>If the course being transferred in is a 2 credit course, you cannot translate it to a 3 credit course equivalent at PCC.</a:t>
            </a:r>
          </a:p>
          <a:p>
            <a:r>
              <a:rPr lang="en-US" dirty="0"/>
              <a:t>If you require further help in determining what a course translates into, you can touch base with the subject matter expert.</a:t>
            </a:r>
          </a:p>
          <a:p>
            <a:pPr lvl="1"/>
            <a:r>
              <a:rPr lang="en-US" dirty="0"/>
              <a:t>If you cannot contact the subject matter expert, contact Neil Callahan for assistance.</a:t>
            </a:r>
          </a:p>
          <a:p>
            <a:endParaRPr lang="en-US" dirty="0"/>
          </a:p>
        </p:txBody>
      </p:sp>
    </p:spTree>
    <p:extLst>
      <p:ext uri="{BB962C8B-B14F-4D97-AF65-F5344CB8AC3E}">
        <p14:creationId xmlns:p14="http://schemas.microsoft.com/office/powerpoint/2010/main" val="35840411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u="sng" dirty="0"/>
              <a:t>Tidbits</a:t>
            </a:r>
          </a:p>
        </p:txBody>
      </p:sp>
    </p:spTree>
    <p:extLst>
      <p:ext uri="{BB962C8B-B14F-4D97-AF65-F5344CB8AC3E}">
        <p14:creationId xmlns:p14="http://schemas.microsoft.com/office/powerpoint/2010/main" val="1188989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Campus Cruiser Correspondence </a:t>
            </a:r>
          </a:p>
        </p:txBody>
      </p:sp>
      <p:sp>
        <p:nvSpPr>
          <p:cNvPr id="3" name="Content Placeholder 2"/>
          <p:cNvSpPr>
            <a:spLocks noGrp="1"/>
          </p:cNvSpPr>
          <p:nvPr>
            <p:ph idx="1"/>
          </p:nvPr>
        </p:nvSpPr>
        <p:spPr/>
        <p:txBody>
          <a:bodyPr/>
          <a:lstStyle/>
          <a:p>
            <a:r>
              <a:rPr lang="en-US" dirty="0"/>
              <a:t>As you advise and teach students, please reinforce the importance of checking Campus Cruiser email.</a:t>
            </a:r>
          </a:p>
          <a:p>
            <a:pPr lvl="1"/>
            <a:r>
              <a:rPr lang="en-US" dirty="0"/>
              <a:t>PCC communicates many important announcements through the Campus Cruiser email system (financial aid info, for example).</a:t>
            </a:r>
          </a:p>
          <a:p>
            <a:pPr lvl="1"/>
            <a:r>
              <a:rPr lang="en-US" dirty="0"/>
              <a:t>Not checking these emails can result in many different types of inconveniences for students.</a:t>
            </a:r>
          </a:p>
        </p:txBody>
      </p:sp>
    </p:spTree>
    <p:extLst>
      <p:ext uri="{BB962C8B-B14F-4D97-AF65-F5344CB8AC3E}">
        <p14:creationId xmlns:p14="http://schemas.microsoft.com/office/powerpoint/2010/main" val="15877385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Substituting for ACA 111/122</a:t>
            </a:r>
          </a:p>
        </p:txBody>
      </p:sp>
      <p:sp>
        <p:nvSpPr>
          <p:cNvPr id="3" name="Content Placeholder 2"/>
          <p:cNvSpPr>
            <a:spLocks noGrp="1"/>
          </p:cNvSpPr>
          <p:nvPr>
            <p:ph idx="1"/>
          </p:nvPr>
        </p:nvSpPr>
        <p:spPr/>
        <p:txBody>
          <a:bodyPr>
            <a:normAutofit/>
          </a:bodyPr>
          <a:lstStyle/>
          <a:p>
            <a:r>
              <a:rPr lang="en-US" dirty="0"/>
              <a:t>In programs that require ACA 122, </a:t>
            </a:r>
            <a:r>
              <a:rPr lang="en-US" b="1" u="sng" dirty="0"/>
              <a:t>you can not </a:t>
            </a:r>
            <a:r>
              <a:rPr lang="en-US" dirty="0"/>
              <a:t>substitute ACA 111, 115, or 118 to satisfy the program requirement.</a:t>
            </a:r>
          </a:p>
          <a:p>
            <a:r>
              <a:rPr lang="en-US" dirty="0"/>
              <a:t>In programs that require ACA 111, </a:t>
            </a:r>
            <a:r>
              <a:rPr lang="en-US" b="1" u="sng" dirty="0"/>
              <a:t>you can </a:t>
            </a:r>
            <a:r>
              <a:rPr lang="en-US" dirty="0"/>
              <a:t>substitute courses such as ACA 115, 118, or 122 to satisfy the program requirement.</a:t>
            </a:r>
          </a:p>
          <a:p>
            <a:endParaRPr lang="en-US" dirty="0"/>
          </a:p>
        </p:txBody>
      </p:sp>
    </p:spTree>
    <p:extLst>
      <p:ext uri="{BB962C8B-B14F-4D97-AF65-F5344CB8AC3E}">
        <p14:creationId xmlns:p14="http://schemas.microsoft.com/office/powerpoint/2010/main" val="42107618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Aviso &amp; Student Services</a:t>
            </a:r>
          </a:p>
        </p:txBody>
      </p:sp>
      <p:sp>
        <p:nvSpPr>
          <p:cNvPr id="3" name="Content Placeholder 2"/>
          <p:cNvSpPr>
            <a:spLocks noGrp="1"/>
          </p:cNvSpPr>
          <p:nvPr>
            <p:ph idx="1"/>
          </p:nvPr>
        </p:nvSpPr>
        <p:spPr/>
        <p:txBody>
          <a:bodyPr>
            <a:normAutofit lnSpcReduction="10000"/>
          </a:bodyPr>
          <a:lstStyle/>
          <a:p>
            <a:r>
              <a:rPr lang="en-US" dirty="0"/>
              <a:t>As you use Aviso to send Early Alerts and other concerns about students to Student Services, please share with them any feedback you may have.</a:t>
            </a:r>
          </a:p>
          <a:p>
            <a:r>
              <a:rPr lang="en-US" dirty="0"/>
              <a:t>Contact Jamie Gibbs if:</a:t>
            </a:r>
          </a:p>
          <a:p>
            <a:pPr lvl="1"/>
            <a:r>
              <a:rPr lang="en-US" dirty="0"/>
              <a:t>You are not happy with the response to your alert.</a:t>
            </a:r>
          </a:p>
          <a:p>
            <a:pPr lvl="1"/>
            <a:r>
              <a:rPr lang="en-US" dirty="0"/>
              <a:t>You are not happy with the length of time involved with your alert.</a:t>
            </a:r>
          </a:p>
          <a:p>
            <a:pPr lvl="1"/>
            <a:r>
              <a:rPr lang="en-US" dirty="0"/>
              <a:t>You have other concerns.</a:t>
            </a:r>
          </a:p>
        </p:txBody>
      </p:sp>
    </p:spTree>
    <p:extLst>
      <p:ext uri="{BB962C8B-B14F-4D97-AF65-F5344CB8AC3E}">
        <p14:creationId xmlns:p14="http://schemas.microsoft.com/office/powerpoint/2010/main" val="146440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Important Course Dates: </a:t>
            </a:r>
            <a:r>
              <a:rPr lang="en-US" b="1" u="sng" dirty="0" smtClean="0"/>
              <a:t>Spring</a:t>
            </a:r>
            <a:r>
              <a:rPr lang="en-US" b="1" u="sng" dirty="0" smtClean="0"/>
              <a:t> 2019</a:t>
            </a:r>
            <a:endParaRPr lang="en-US" b="1" u="sng" dirty="0"/>
          </a:p>
        </p:txBody>
      </p:sp>
      <p:sp>
        <p:nvSpPr>
          <p:cNvPr id="5" name="Flowchart: Terminator 4"/>
          <p:cNvSpPr/>
          <p:nvPr/>
        </p:nvSpPr>
        <p:spPr>
          <a:xfrm>
            <a:off x="3469742" y="1489086"/>
            <a:ext cx="1143000" cy="434181"/>
          </a:xfrm>
          <a:prstGeom prst="flowChartTermina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Census/10%</a:t>
            </a:r>
          </a:p>
        </p:txBody>
      </p:sp>
      <p:sp>
        <p:nvSpPr>
          <p:cNvPr id="6" name="Flowchart: Terminator 5"/>
          <p:cNvSpPr/>
          <p:nvPr/>
        </p:nvSpPr>
        <p:spPr>
          <a:xfrm>
            <a:off x="4800600" y="1489086"/>
            <a:ext cx="1143000" cy="434181"/>
          </a:xfrm>
          <a:prstGeom prst="flowChartTermina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Drop Date</a:t>
            </a:r>
          </a:p>
        </p:txBody>
      </p:sp>
      <p:pic>
        <p:nvPicPr>
          <p:cNvPr id="4" name="Picture 3"/>
          <p:cNvPicPr>
            <a:picLocks noChangeAspect="1"/>
          </p:cNvPicPr>
          <p:nvPr/>
        </p:nvPicPr>
        <p:blipFill rotWithShape="1">
          <a:blip r:embed="rId3"/>
          <a:srcRect l="623" t="1562" r="3804" b="17188"/>
          <a:stretch/>
        </p:blipFill>
        <p:spPr>
          <a:xfrm>
            <a:off x="304800" y="1923267"/>
            <a:ext cx="8548976" cy="4329885"/>
          </a:xfrm>
          <a:prstGeom prst="rect">
            <a:avLst/>
          </a:prstGeom>
        </p:spPr>
      </p:pic>
    </p:spTree>
    <p:extLst>
      <p:ext uri="{BB962C8B-B14F-4D97-AF65-F5344CB8AC3E}">
        <p14:creationId xmlns:p14="http://schemas.microsoft.com/office/powerpoint/2010/main" val="2664609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lvl="1"/>
            <a:r>
              <a:rPr lang="en-US" dirty="0"/>
              <a:t>Check their </a:t>
            </a:r>
            <a:r>
              <a:rPr lang="en-US" u="sng" dirty="0"/>
              <a:t>math and English placement test scores</a:t>
            </a:r>
            <a:r>
              <a:rPr lang="en-US" dirty="0"/>
              <a:t>. Look in Datatel under “TSUM”.  If they have not taken these tests, have them go to the PCC library front desk to set up a time to take them.</a:t>
            </a:r>
          </a:p>
          <a:p>
            <a:pPr lvl="1"/>
            <a:r>
              <a:rPr lang="en-US" i="1" dirty="0"/>
              <a:t>Have you taken college courses elsewhere?</a:t>
            </a:r>
            <a:r>
              <a:rPr lang="en-US" dirty="0"/>
              <a:t>  If so, have you had an official transcript sent to the college registrar?  </a:t>
            </a:r>
          </a:p>
        </p:txBody>
      </p:sp>
    </p:spTree>
    <p:extLst>
      <p:ext uri="{BB962C8B-B14F-4D97-AF65-F5344CB8AC3E}">
        <p14:creationId xmlns:p14="http://schemas.microsoft.com/office/powerpoint/2010/main" val="10050723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PCC Virtual Transfer Center</a:t>
            </a:r>
          </a:p>
        </p:txBody>
      </p:sp>
      <p:sp>
        <p:nvSpPr>
          <p:cNvPr id="3" name="Content Placeholder 2"/>
          <p:cNvSpPr>
            <a:spLocks noGrp="1"/>
          </p:cNvSpPr>
          <p:nvPr>
            <p:ph idx="1"/>
          </p:nvPr>
        </p:nvSpPr>
        <p:spPr/>
        <p:txBody>
          <a:bodyPr/>
          <a:lstStyle/>
          <a:p>
            <a:r>
              <a:rPr lang="en-US" dirty="0"/>
              <a:t>Look under </a:t>
            </a:r>
            <a:r>
              <a:rPr lang="en-US" b="1" u="sng" dirty="0"/>
              <a:t>My Courses</a:t>
            </a:r>
            <a:r>
              <a:rPr lang="en-US" dirty="0"/>
              <a:t>:</a:t>
            </a:r>
          </a:p>
          <a:p>
            <a:pPr lvl="1"/>
            <a:r>
              <a:rPr lang="en-US" dirty="0"/>
              <a:t>Scroll down to </a:t>
            </a:r>
            <a:r>
              <a:rPr lang="en-US" b="1" u="sng" dirty="0"/>
              <a:t>Resources</a:t>
            </a:r>
            <a:r>
              <a:rPr lang="en-US" dirty="0"/>
              <a:t> and you’ll find it there.</a:t>
            </a:r>
          </a:p>
        </p:txBody>
      </p:sp>
      <p:pic>
        <p:nvPicPr>
          <p:cNvPr id="2056" name="Picture 8" descr="https://moodle.org/logo/logo-4045x100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362" y="2977355"/>
            <a:ext cx="7153275"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3360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66800"/>
            <a:ext cx="7772400" cy="1771651"/>
          </a:xfrm>
        </p:spPr>
        <p:txBody>
          <a:bodyPr>
            <a:normAutofit/>
          </a:bodyPr>
          <a:lstStyle/>
          <a:p>
            <a:r>
              <a:rPr lang="en-US" sz="6000" b="1" u="sng" dirty="0"/>
              <a:t>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355" y="2868188"/>
            <a:ext cx="2959290" cy="2824163"/>
          </a:xfrm>
          <a:prstGeom prst="rect">
            <a:avLst/>
          </a:prstGeom>
        </p:spPr>
      </p:pic>
    </p:spTree>
    <p:extLst>
      <p:ext uri="{BB962C8B-B14F-4D97-AF65-F5344CB8AC3E}">
        <p14:creationId xmlns:p14="http://schemas.microsoft.com/office/powerpoint/2010/main" val="1131214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Student Information</a:t>
            </a:r>
          </a:p>
        </p:txBody>
      </p:sp>
      <p:sp>
        <p:nvSpPr>
          <p:cNvPr id="3" name="Content Placeholder 2"/>
          <p:cNvSpPr>
            <a:spLocks noGrp="1"/>
          </p:cNvSpPr>
          <p:nvPr>
            <p:ph idx="1"/>
          </p:nvPr>
        </p:nvSpPr>
        <p:spPr/>
        <p:txBody>
          <a:bodyPr>
            <a:normAutofit/>
          </a:bodyPr>
          <a:lstStyle/>
          <a:p>
            <a:r>
              <a:rPr lang="en-US" dirty="0"/>
              <a:t>Before you register a student for classes, </a:t>
            </a:r>
          </a:p>
          <a:p>
            <a:pPr lvl="1"/>
            <a:r>
              <a:rPr lang="en-US" dirty="0"/>
              <a:t>Go over their </a:t>
            </a:r>
            <a:r>
              <a:rPr lang="en-US" b="1" u="sng" dirty="0"/>
              <a:t>“PSPR”</a:t>
            </a:r>
            <a:r>
              <a:rPr lang="en-US" dirty="0"/>
              <a:t> on the Datatel Colleague System.</a:t>
            </a:r>
          </a:p>
          <a:p>
            <a:pPr lvl="1"/>
            <a:r>
              <a:rPr lang="en-US" dirty="0"/>
              <a:t>Check to see if the </a:t>
            </a:r>
            <a:r>
              <a:rPr lang="en-US" b="1" u="sng" dirty="0"/>
              <a:t>program advisor</a:t>
            </a:r>
            <a:r>
              <a:rPr lang="en-US" dirty="0"/>
              <a:t> listed is correct.</a:t>
            </a:r>
          </a:p>
          <a:p>
            <a:pPr lvl="1"/>
            <a:r>
              <a:rPr lang="en-US" dirty="0"/>
              <a:t>Make sure the student’s </a:t>
            </a:r>
            <a:r>
              <a:rPr lang="en-US" b="1" u="sng" dirty="0"/>
              <a:t>Program of Study</a:t>
            </a:r>
            <a:r>
              <a:rPr lang="en-US" dirty="0"/>
              <a:t> is correct.</a:t>
            </a:r>
          </a:p>
          <a:p>
            <a:pPr marL="457200" lvl="1" indent="0">
              <a:buNone/>
            </a:pPr>
            <a:endParaRPr lang="en-US" dirty="0"/>
          </a:p>
        </p:txBody>
      </p:sp>
    </p:spTree>
    <p:extLst>
      <p:ext uri="{BB962C8B-B14F-4D97-AF65-F5344CB8AC3E}">
        <p14:creationId xmlns:p14="http://schemas.microsoft.com/office/powerpoint/2010/main" val="2532366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4270</Words>
  <Application>Microsoft Office PowerPoint</Application>
  <PresentationFormat>On-screen Show (4:3)</PresentationFormat>
  <Paragraphs>309</Paragraphs>
  <Slides>81</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81</vt:i4>
      </vt:variant>
    </vt:vector>
  </HeadingPairs>
  <TitlesOfParts>
    <vt:vector size="84" baseType="lpstr">
      <vt:lpstr>Arial</vt:lpstr>
      <vt:lpstr>Calibri</vt:lpstr>
      <vt:lpstr>Office Theme</vt:lpstr>
      <vt:lpstr>Academic Advising</vt:lpstr>
      <vt:lpstr>PCC Academic Advising Center</vt:lpstr>
      <vt:lpstr>Getting Started</vt:lpstr>
      <vt:lpstr>Getting Started</vt:lpstr>
      <vt:lpstr>PowerPoint Presentation</vt:lpstr>
      <vt:lpstr>PowerPoint Presentation</vt:lpstr>
      <vt:lpstr>PowerPoint Presentation</vt:lpstr>
      <vt:lpstr>PowerPoint Presentation</vt:lpstr>
      <vt:lpstr>Student Information</vt:lpstr>
      <vt:lpstr>PowerPoint Presentation</vt:lpstr>
      <vt:lpstr>Course Selection</vt:lpstr>
      <vt:lpstr>Course Selection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Advising For Math</vt:lpstr>
      <vt:lpstr>PowerPoint Presentation</vt:lpstr>
      <vt:lpstr>PowerPoint Presentation</vt:lpstr>
      <vt:lpstr>Courses Not In The Program of Study</vt:lpstr>
      <vt:lpstr>PowerPoint Presentation</vt:lpstr>
      <vt:lpstr>Phantom Courses</vt:lpstr>
      <vt:lpstr>Phantom Course Registration Procedure</vt:lpstr>
      <vt:lpstr>PowerPoint Presentation</vt:lpstr>
      <vt:lpstr>The Semester Begins</vt:lpstr>
      <vt:lpstr>Making Changes</vt:lpstr>
      <vt:lpstr>WebAdvisor</vt:lpstr>
      <vt:lpstr>Census Reports</vt:lpstr>
      <vt:lpstr>PowerPoint Presentation</vt:lpstr>
      <vt:lpstr>Dropping Students  (Instructor-Initiated)</vt:lpstr>
      <vt:lpstr>PowerPoint Presentation</vt:lpstr>
      <vt:lpstr>PowerPoint Presentation</vt:lpstr>
      <vt:lpstr>PowerPoint Presentation</vt:lpstr>
      <vt:lpstr>Early Alerts</vt:lpstr>
      <vt:lpstr>Program Certificate, Diploma, and Degree Completion</vt:lpstr>
      <vt:lpstr>Program Certificate, Diploma, and Degree Completion</vt:lpstr>
      <vt:lpstr>PowerPoint Presentation</vt:lpstr>
      <vt:lpstr>PowerPoint Presentation</vt:lpstr>
      <vt:lpstr>PowerPoint Presentation</vt:lpstr>
      <vt:lpstr>Understand Your Program of Study (POS)</vt:lpstr>
      <vt:lpstr>Understand Your Program of Study (POS)</vt:lpstr>
      <vt:lpstr>PowerPoint Presentation</vt:lpstr>
      <vt:lpstr>POS Basics</vt:lpstr>
      <vt:lpstr>PowerPoint Presentation</vt:lpstr>
      <vt:lpstr>PowerPoint Presentation</vt:lpstr>
      <vt:lpstr>PowerPoint Presentation</vt:lpstr>
      <vt:lpstr>Changes To The POS</vt:lpstr>
      <vt:lpstr>PowerPoint Presentation</vt:lpstr>
      <vt:lpstr>Financial Aid</vt:lpstr>
      <vt:lpstr>Financial Aid</vt:lpstr>
      <vt:lpstr>PowerPoint Presentation</vt:lpstr>
      <vt:lpstr>PowerPoint Presentation</vt:lpstr>
      <vt:lpstr>FERPA:  Privacy</vt:lpstr>
      <vt:lpstr>PowerPoint Presentation</vt:lpstr>
      <vt:lpstr>STRK:  FERPA Information</vt:lpstr>
      <vt:lpstr>Transcript Information</vt:lpstr>
      <vt:lpstr>College Transcripts</vt:lpstr>
      <vt:lpstr>PowerPoint Presentation</vt:lpstr>
      <vt:lpstr>PowerPoint Presentation</vt:lpstr>
      <vt:lpstr>PowerPoint Presentation</vt:lpstr>
      <vt:lpstr>PowerPoint Presentation</vt:lpstr>
      <vt:lpstr>Transcript Evaluations</vt:lpstr>
      <vt:lpstr>PowerPoint Presentation</vt:lpstr>
      <vt:lpstr>PowerPoint Presentation</vt:lpstr>
      <vt:lpstr>PowerPoint Presentation</vt:lpstr>
      <vt:lpstr>Tidbits</vt:lpstr>
      <vt:lpstr>Campus Cruiser Correspondence </vt:lpstr>
      <vt:lpstr>Substituting for ACA 111/122</vt:lpstr>
      <vt:lpstr>Aviso &amp; Student Services</vt:lpstr>
      <vt:lpstr>Important Course Dates: Spring 2019</vt:lpstr>
      <vt:lpstr>PCC Virtual Transfer Center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2013 Advising Professional Development</dc:title>
  <dc:creator>Neil Callahan</dc:creator>
  <cp:lastModifiedBy>Neil Callahan</cp:lastModifiedBy>
  <cp:revision>163</cp:revision>
  <cp:lastPrinted>2015-05-07T15:07:59Z</cp:lastPrinted>
  <dcterms:created xsi:type="dcterms:W3CDTF">2013-11-11T16:54:46Z</dcterms:created>
  <dcterms:modified xsi:type="dcterms:W3CDTF">2018-10-23T16:51:25Z</dcterms:modified>
</cp:coreProperties>
</file>